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77" r:id="rId6"/>
    <p:sldId id="281" r:id="rId7"/>
    <p:sldId id="260" r:id="rId8"/>
    <p:sldId id="261" r:id="rId9"/>
    <p:sldId id="265" r:id="rId10"/>
    <p:sldId id="263" r:id="rId11"/>
    <p:sldId id="262" r:id="rId12"/>
    <p:sldId id="266" r:id="rId13"/>
    <p:sldId id="275" r:id="rId14"/>
    <p:sldId id="276" r:id="rId15"/>
    <p:sldId id="267" r:id="rId16"/>
    <p:sldId id="269" r:id="rId17"/>
    <p:sldId id="268" r:id="rId18"/>
    <p:sldId id="274" r:id="rId19"/>
    <p:sldId id="270" r:id="rId20"/>
    <p:sldId id="271" r:id="rId21"/>
    <p:sldId id="272" r:id="rId22"/>
    <p:sldId id="278" r:id="rId23"/>
    <p:sldId id="279" r:id="rId24"/>
    <p:sldId id="280" r:id="rId25"/>
    <p:sldId id="273" r:id="rId2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F1A495-0CE6-B3AC-47E1-834A1144E520}" v="1" dt="2024-12-04T20:35:16.531"/>
    <p1510:client id="{28D238CA-45C5-5EC8-B644-E35F132024E3}" v="143" dt="2024-12-05T15:02:47.605"/>
    <p1510:client id="{3F89EA62-D685-FAAD-27E1-89273277EBF7}" v="2" dt="2024-12-05T16:46:50.640"/>
    <p1510:client id="{8E55C0F6-E890-8A09-C7D6-5ABD80B44B0B}" v="21" dt="2024-12-05T17:59:47.544"/>
    <p1510:client id="{AE06E838-7F34-CCC3-FEF1-4E00F4AA180B}" v="118" dt="2024-12-05T14:53:39.6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D7F24282-7973-ADC4-FA0D-08C655FC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B8EECCB-00C4-F6B6-AF55-89F7E09E7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BA271-C0F7-0641-ACBE-028674FE1DE3}" type="datetimeFigureOut">
              <a:rPr lang="it-IT" smtClean="0"/>
              <a:t>11/12/2024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8C7C749-A505-333E-0CCD-A315B48B0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AFF8D63-B4E6-EBAA-02C2-6F4050F53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2966-D7D4-6646-9A78-5EB92F16A6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93570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AD294A-1B83-3760-F452-4D4C5F058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2E94336-473A-CD29-2909-3E9106D026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29E1D7B-5D83-69E4-8FF5-7AC92573A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BA271-C0F7-0641-ACBE-028674FE1DE3}" type="datetimeFigureOut">
              <a:rPr lang="it-IT" smtClean="0"/>
              <a:t>11/12/2024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8CCBB22-40C3-20D9-B469-F48AA77F0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952143-C858-928D-18F7-03F53962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2966-D7D4-6646-9A78-5EB92F16A6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24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F01E5B3-8D4C-6260-5FF2-B167B2B433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A19E2D4-41B0-7052-14A7-6C9193A283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C244EB9-8457-910E-0575-99CEAD556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BA271-C0F7-0641-ACBE-028674FE1DE3}" type="datetimeFigureOut">
              <a:rPr lang="it-IT" smtClean="0"/>
              <a:t>11/12/2024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AAB8B92-5955-F745-2FFF-DDA472F4A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0206BFC-2874-809E-EB16-E5C350FBB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2966-D7D4-6646-9A78-5EB92F16A6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5190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35519B-8FDF-C784-3011-0511A470A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6022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314CA77-6C0A-E708-0259-F74040789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13533"/>
            <a:ext cx="10515600" cy="256343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7D69009-2BE3-3962-0F0A-F8D30BCF0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BA271-C0F7-0641-ACBE-028674FE1DE3}" type="datetimeFigureOut">
              <a:rPr lang="it-IT" smtClean="0"/>
              <a:t>11/12/2024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202665B-A834-6CDE-293B-955A68B3A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AEC8E4D-0C33-F7AA-2503-FF08038AA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2966-D7D4-6646-9A78-5EB92F16A6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0265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B59C5944-3F75-6311-BC71-3E9CF67201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390CCFB-7B89-279A-BC0C-092E8CBB7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E6348B4-1F5C-4BF9-2353-A668CF73C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D1FCE1-4290-1B23-E620-01238908F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BA271-C0F7-0641-ACBE-028674FE1DE3}" type="datetimeFigureOut">
              <a:rPr lang="it-IT" smtClean="0"/>
              <a:t>11/12/2024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E04A377-A1FC-4217-53E9-A0364CF67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3A7E03D-D7EE-D666-F409-BA1084F48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2966-D7D4-6646-9A78-5EB92F16A6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4066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0641E8-00C8-A77B-B3B6-76762EAD7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1E558C-CBB5-827E-B5B9-3CA43B6402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2370DC5-9DE8-F623-38A7-388BFEC7DD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D55256D-51F2-44BC-CBB2-2EEF15B69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BA271-C0F7-0641-ACBE-028674FE1DE3}" type="datetimeFigureOut">
              <a:rPr lang="it-IT" smtClean="0"/>
              <a:t>11/12/2024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0DC7010-2BD0-F252-D493-53C361080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B0FBC2A-5488-30F8-A802-8736CB721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2966-D7D4-6646-9A78-5EB92F16A6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2229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0E4CFC-D7BA-836F-DE88-373E050BC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0A17E20-9A5F-2C8D-E6CB-E1685A9DB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7B93230-EA80-639B-57FB-943F216B1A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7625A84-4638-DF34-04A2-3DA255E54B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59D39F1-75C5-787D-B91D-288636F215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9046980-0202-6D89-72C3-4E74AC4BA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BA271-C0F7-0641-ACBE-028674FE1DE3}" type="datetimeFigureOut">
              <a:rPr lang="it-IT" smtClean="0"/>
              <a:t>11/12/2024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D4A0662-85C2-D127-0CF8-094A6EB18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588A588-3700-0727-D46A-588FB5319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2966-D7D4-6646-9A78-5EB92F16A6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1751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AF4E68-C0E4-99D4-45E1-420D79561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D1A18F3-2E04-93EF-7E3E-26F890C4B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BA271-C0F7-0641-ACBE-028674FE1DE3}" type="datetimeFigureOut">
              <a:rPr lang="it-IT" smtClean="0"/>
              <a:t>11/12/2024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5C29C82-2630-F898-2D15-C2F6CD2B6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58B7745-819F-D306-F13D-73ED19841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2966-D7D4-6646-9A78-5EB92F16A6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4093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76149A5-0E38-7A19-DAB0-0959033EE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BA271-C0F7-0641-ACBE-028674FE1DE3}" type="datetimeFigureOut">
              <a:rPr lang="it-IT" smtClean="0"/>
              <a:t>11/12/2024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F657ECE-CA6A-2713-C941-496A052F4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14B21B1-F028-E7A5-C8BD-5E673A6C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2966-D7D4-6646-9A78-5EB92F16A6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5821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7C0CD9-0D62-2B25-688D-C7D711D78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72FBBC-97C5-6FAF-9E3B-3DECC620D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1086C4D-1CA5-92BD-2BBE-2F12FD7017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0F9E97F-6E73-5C22-3D81-E386311D5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BA271-C0F7-0641-ACBE-028674FE1DE3}" type="datetimeFigureOut">
              <a:rPr lang="it-IT" smtClean="0"/>
              <a:t>11/12/2024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B62DB82-EA7A-AF55-0DC3-FF8B4E3F2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EC1E0A0-4123-F578-BEE4-0E3357052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2966-D7D4-6646-9A78-5EB92F16A6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4296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854586-8AA2-04BA-6F72-BB55F7801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AE3196B-957B-AAB3-BD5F-44D47AD764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B5DB681-BA30-8D8D-4216-699ED093D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F8EC65C-0DA8-BFB7-D92D-B30D702CC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BA271-C0F7-0641-ACBE-028674FE1DE3}" type="datetimeFigureOut">
              <a:rPr lang="it-IT" smtClean="0"/>
              <a:t>11/12/2024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E5CCB40-6F14-C60B-015B-0D43C0497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3CDA298-6AB5-B9DB-49C4-C3F4093EC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2966-D7D4-6646-9A78-5EB92F16A6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9958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817E98B6-F8D9-5321-25AC-632926AB4A4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69E7D0D-8393-406C-D9AB-DE0BD61B7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38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04A66ED-F8ED-4521-B026-7E03A29BB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68747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3EC8D9-106D-01F3-E66C-63C5599007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BA271-C0F7-0641-ACBE-028674FE1DE3}" type="datetimeFigureOut">
              <a:rPr lang="it-IT" smtClean="0"/>
              <a:t>11/12/2024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FA7CDB3-9501-D0AE-BA49-56C965C68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F65030-FEB7-5C6E-C9CF-639D95D40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E2966-D7D4-6646-9A78-5EB92F16A6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6470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hyperlink" Target="mailto:Francescaromana.antonini@ufficioscolasticoabruzzo.onmicrosoft.com" TargetMode="External"/><Relationship Id="rId4" Type="http://schemas.openxmlformats.org/officeDocument/2006/relationships/hyperlink" Target="https://lacasasullezampedigallina.blogspot.com/2010/03/lavoro-di-gruppo.html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igsawplanet.com/?rc=play&amp;pid=2b8b42ef7c06&#8203;" TargetMode="External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hyperlink" Target="https://school-education.ec.europa.eu/en/etwinning/projects/etwellness/twinspace/pages/teachers-evaluation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lousadigital.blogspot.com/2013/03/a-roda-pedagogica.html" TargetMode="External"/><Relationship Id="rId7" Type="http://schemas.openxmlformats.org/officeDocument/2006/relationships/hyperlink" Target="https://www.trainingcognitivo.it/profili-intellettivi-con-la-wisc-iv-nei-disturbi-specifici-dellapprendimento/profilo-cognitivo/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hyperlink" Target="https://gymnasticscoaching.com/2016/07/31/blooms-taxonomy/" TargetMode="Externa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riulisera.it/un-camaleonte-per-i-giovani-e-leuropa-dallirse-il-concorso-che-premia-tesi-saggi-riflessioni-degli-studenti/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iancosulnero.blogspot.com/2017/02/weschool-piattaforma-gratuita-per.html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riulisera.it/dalla-ue-oltre-28-miliardi-a-sostegno-della-mobilita-erasmus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ed.it/attualita/2015/11/27/lerasmus-per-i-giovani-imprenditori/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focusmediterranee.com/migration/italiani-stranieri-ditalia-ricchezza-della-diversita-e-sfide-dellintegrazione-e-del-multiculturalismo/" TargetMode="Externa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biblio.org/pjones/blog/category/noemail/" TargetMode="External"/><Relationship Id="rId7" Type="http://schemas.openxmlformats.org/officeDocument/2006/relationships/hyperlink" Target="https://archive.org/details/DavidMcPhersonWhyWeSinAndHowToOvercomePeerPressure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hyperlink" Target="https://learn.eduopen.org/course/view.php?id=301" TargetMode="Externa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basementdesigner.com/basement-finishing-102/light-bulb-idea/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seantoniosuso.eus/es/noticias/51007/perspectiva-de-futuro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sbooks.nscc.ca/evolvingpr/chapter/chapter-7-public-relations-writing-basics-lessons/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19305-thank-you-png-clipart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oi.es/blogs/embamad/como-comunicarse-bien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tecnicosradiologia.com/2013/01/futuras-formulas-de-contratacion-y.html" TargetMode="Externa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appingcompanysuccess.com/2008/01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alineadhombre.blogspot.com/2013/01/obiettivi-2013.html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https://school-education.ec.europa.eu/en/etwinning/projects/europe-alphabet/twinspace/pages/comic-maki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chool-education.ec.europa.eu/en/etwinning/projects/europe-alphabet/twinspace/pages/where-do-we-come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s://school-education.ec.europa.eu/en/etwinning/projects/europe-alphabet/twinspace/pages/collaborative-poe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hyperlink" Target="https://school-education.ec.europa.eu/en/etwinning/projects/etwellness/twinspace/pages/spas-organizatio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chool-education.ec.europa.eu/en/etwinning/projects/etwellness/twinspace/pages/give-heart-your-favourite-logo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s://school-education.ec.europa.eu/en/etwinning/projects/etwellness/twinspace/pages/refreshing-ro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3E4EFF-CBCF-0D57-EEC1-53E01181C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756" y="1561903"/>
            <a:ext cx="11127440" cy="562324"/>
          </a:xfrm>
        </p:spPr>
        <p:txBody>
          <a:bodyPr>
            <a:normAutofit/>
          </a:bodyPr>
          <a:lstStyle/>
          <a:p>
            <a:pPr algn="ctr"/>
            <a:r>
              <a:rPr lang="it-IT" sz="2800" b="0">
                <a:solidFill>
                  <a:srgbClr val="0D4194"/>
                </a:solidFill>
                <a:latin typeface="Arial"/>
                <a:cs typeface="Arial"/>
              </a:rPr>
              <a:t>Il </a:t>
            </a:r>
            <a:r>
              <a:rPr lang="it-IT" sz="2800" b="0" err="1">
                <a:solidFill>
                  <a:srgbClr val="0D4194"/>
                </a:solidFill>
                <a:latin typeface="Arial"/>
                <a:cs typeface="Arial"/>
              </a:rPr>
              <a:t>TwinSpace</a:t>
            </a:r>
            <a:r>
              <a:rPr lang="it-IT" sz="2800" b="0">
                <a:solidFill>
                  <a:srgbClr val="0D4194"/>
                </a:solidFill>
                <a:latin typeface="Arial"/>
                <a:cs typeface="Arial"/>
              </a:rPr>
              <a:t>: un laboratorio digitale per la collaborazione scolastica</a:t>
            </a:r>
            <a:endParaRPr lang="it-IT" sz="2800">
              <a:latin typeface="Arial"/>
              <a:cs typeface="Arial"/>
            </a:endParaRPr>
          </a:p>
        </p:txBody>
      </p:sp>
      <p:pic>
        <p:nvPicPr>
          <p:cNvPr id="7" name="Immagine 6" descr="Immagine che contiene persona, unghia/chiodo, mano, dito&#10;&#10;Descrizione generata automaticamente">
            <a:extLst>
              <a:ext uri="{FF2B5EF4-FFF2-40B4-BE49-F238E27FC236}">
                <a16:creationId xmlns:a16="http://schemas.microsoft.com/office/drawing/2014/main" id="{2AC1E08E-1629-E9C6-41F9-A96FC9E9F5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480000">
            <a:off x="6947374" y="2407958"/>
            <a:ext cx="4313207" cy="32313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69418D7-A199-457F-2C4A-42A82C43787C}"/>
              </a:ext>
            </a:extLst>
          </p:cNvPr>
          <p:cNvSpPr txBox="1"/>
          <p:nvPr/>
        </p:nvSpPr>
        <p:spPr>
          <a:xfrm>
            <a:off x="460074" y="5218980"/>
            <a:ext cx="611037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1900" b="1">
                <a:solidFill>
                  <a:srgbClr val="4472C4"/>
                </a:solidFill>
                <a:latin typeface="Corbel"/>
              </a:rPr>
              <a:t>Mary </a:t>
            </a:r>
            <a:r>
              <a:rPr lang="it-IT" sz="1900" b="1" err="1">
                <a:solidFill>
                  <a:srgbClr val="4472C4"/>
                </a:solidFill>
                <a:latin typeface="Corbel"/>
              </a:rPr>
              <a:t>Nacca</a:t>
            </a:r>
            <a:r>
              <a:rPr lang="it-IT" sz="1900" b="1">
                <a:solidFill>
                  <a:srgbClr val="4472C4"/>
                </a:solidFill>
                <a:latin typeface="Corbel"/>
              </a:rPr>
              <a:t> </a:t>
            </a:r>
            <a:r>
              <a:rPr lang="it-IT" sz="1700">
                <a:solidFill>
                  <a:srgbClr val="4472C4"/>
                </a:solidFill>
                <a:latin typeface="Corbel"/>
              </a:rPr>
              <a:t>– I.O. "Andrea </a:t>
            </a:r>
            <a:r>
              <a:rPr lang="it-IT" sz="1700" err="1">
                <a:solidFill>
                  <a:srgbClr val="4472C4"/>
                </a:solidFill>
                <a:latin typeface="Corbel"/>
              </a:rPr>
              <a:t>Argoli</a:t>
            </a:r>
            <a:r>
              <a:rPr lang="it-IT" sz="1700">
                <a:solidFill>
                  <a:srgbClr val="4472C4"/>
                </a:solidFill>
                <a:latin typeface="Corbel"/>
              </a:rPr>
              <a:t>" – Tagliacozzo</a:t>
            </a:r>
            <a:endParaRPr lang="en-US" sz="1700">
              <a:latin typeface="Corbel"/>
            </a:endParaRPr>
          </a:p>
          <a:p>
            <a:pPr algn="ctr"/>
            <a:r>
              <a:rPr lang="it-IT" sz="1700">
                <a:solidFill>
                  <a:srgbClr val="4472C4"/>
                </a:solidFill>
                <a:latin typeface="Corbe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mary.nacca@ufficioscolasticoabruzzo.onmicrosoft.com</a:t>
            </a:r>
            <a:endParaRPr lang="en-US" sz="1700">
              <a:cs typeface="Calibri"/>
            </a:endParaRPr>
          </a:p>
          <a:p>
            <a:pPr algn="l"/>
            <a:endParaRPr lang="it-IT">
              <a:cs typeface="Calibri"/>
            </a:endParaRPr>
          </a:p>
        </p:txBody>
      </p:sp>
      <p:pic>
        <p:nvPicPr>
          <p:cNvPr id="12" name="Immagine 11" descr="Immagine che contiene cartone animato, Viso umano, illustrazione, occhiali&#10;&#10;Descrizione generata automaticamente">
            <a:extLst>
              <a:ext uri="{FF2B5EF4-FFF2-40B4-BE49-F238E27FC236}">
                <a16:creationId xmlns:a16="http://schemas.microsoft.com/office/drawing/2014/main" id="{55A77F20-7BF6-4DBB-6B2F-20DB114DBA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0070" y="2123896"/>
            <a:ext cx="2678502" cy="2869001"/>
          </a:xfrm>
          <a:prstGeom prst="rect">
            <a:avLst/>
          </a:prstGeom>
        </p:spPr>
      </p:pic>
      <p:pic>
        <p:nvPicPr>
          <p:cNvPr id="3" name="Immagine 2" descr="Immagine che contiene Carattere, diagramma, disegno al tratto, design&#10;&#10;Descrizione generata automaticamente">
            <a:extLst>
              <a:ext uri="{FF2B5EF4-FFF2-40B4-BE49-F238E27FC236}">
                <a16:creationId xmlns:a16="http://schemas.microsoft.com/office/drawing/2014/main" id="{E447F5DC-57D6-1C16-5DAB-9BE156E833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7144" y="-2427"/>
            <a:ext cx="1223334" cy="145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07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1488BE3-A722-0E2D-6A53-1D949E6F02BB}"/>
              </a:ext>
            </a:extLst>
          </p:cNvPr>
          <p:cNvSpPr txBox="1"/>
          <p:nvPr/>
        </p:nvSpPr>
        <p:spPr>
          <a:xfrm>
            <a:off x="934528" y="1552754"/>
            <a:ext cx="776377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it-IT" dirty="0">
                <a:ea typeface="+mn-lt"/>
                <a:cs typeface="+mn-lt"/>
                <a:hlinkClick r:id="rId2"/>
              </a:rPr>
              <a:t>https://school-education.ec.europa.eu/en/etwinning/projects/etwellness/twinspace/pages/teachers-evaluation</a:t>
            </a: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FE425B3-9473-9553-0CC0-C1B4EF24F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939" y="774940"/>
            <a:ext cx="2070159" cy="779252"/>
          </a:xfrm>
          <a:prstGeom prst="rect">
            <a:avLst/>
          </a:prstGeom>
        </p:spPr>
      </p:pic>
      <p:pic>
        <p:nvPicPr>
          <p:cNvPr id="4" name="Immagine 3" descr="Immagine che contiene testo, Elementi grafici, Carattere, grafica&#10;&#10;Descrizione generata automaticamente">
            <a:extLst>
              <a:ext uri="{FF2B5EF4-FFF2-40B4-BE49-F238E27FC236}">
                <a16:creationId xmlns:a16="http://schemas.microsoft.com/office/drawing/2014/main" id="{DB9DEE62-3183-CC54-FB0A-383F4BD74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278" y="3656973"/>
            <a:ext cx="3091671" cy="122620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73A95CC-8075-CD69-2038-FDDEC53D9A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7649" y="5323685"/>
            <a:ext cx="2689284" cy="79291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7F40A78-6D3B-3E7E-9D75-0799982DCA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1159" y="5155631"/>
            <a:ext cx="1219379" cy="111873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46ECB594-900F-CB06-02F1-9702FF5C0B4B}"/>
              </a:ext>
            </a:extLst>
          </p:cNvPr>
          <p:cNvSpPr txBox="1"/>
          <p:nvPr/>
        </p:nvSpPr>
        <p:spPr>
          <a:xfrm>
            <a:off x="6096000" y="6311661"/>
            <a:ext cx="21422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err="1">
                <a:ea typeface="+mn-lt"/>
                <a:cs typeface="+mn-lt"/>
              </a:rPr>
              <a:t>jigsawplanet</a:t>
            </a:r>
            <a:endParaRPr lang="it-IT" err="1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8" name="Immagine 7" descr="Immagine che contiene testo, computer, Visualizzatore, multimediale&#10;&#10;Descrizione generata automaticamente">
            <a:extLst>
              <a:ext uri="{FF2B5EF4-FFF2-40B4-BE49-F238E27FC236}">
                <a16:creationId xmlns:a16="http://schemas.microsoft.com/office/drawing/2014/main" id="{537BBE89-52DD-99AB-A116-59C2708150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00000">
            <a:off x="8542548" y="2228591"/>
            <a:ext cx="2831765" cy="3094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C9B74096-931D-0356-1930-1787C607E142}"/>
              </a:ext>
            </a:extLst>
          </p:cNvPr>
          <p:cNvSpPr txBox="1"/>
          <p:nvPr/>
        </p:nvSpPr>
        <p:spPr>
          <a:xfrm>
            <a:off x="8238226" y="5549660"/>
            <a:ext cx="345056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it-IT" dirty="0">
                <a:ea typeface="+mn-lt"/>
                <a:cs typeface="+mn-lt"/>
                <a:hlinkClick r:id="rId8"/>
              </a:rPr>
              <a:t>https://www.jigsawplanet.com/?rc=play&amp;pid=2b8b42ef7c06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8812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0155189-D96C-4527-B0EC-654B946BE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42FA6B8-FF72-B5B3-C764-BDE5AAE08CFF}"/>
              </a:ext>
            </a:extLst>
          </p:cNvPr>
          <p:cNvSpPr txBox="1"/>
          <p:nvPr/>
        </p:nvSpPr>
        <p:spPr>
          <a:xfrm>
            <a:off x="1198181" y="212132"/>
            <a:ext cx="9795637" cy="110485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>
                <a:latin typeface="+mj-lt"/>
                <a:ea typeface="+mj-ea"/>
                <a:cs typeface="+mj-cs"/>
              </a:rPr>
              <a:t>Il Connubio tra Mente e Tecnologia</a:t>
            </a:r>
          </a:p>
        </p:txBody>
      </p:sp>
      <p:pic>
        <p:nvPicPr>
          <p:cNvPr id="6" name="Immagine 5" descr="Immagine che contiene testo, diagramma, cerchio, schermata&#10;&#10;Descrizione generata automaticamente">
            <a:extLst>
              <a:ext uri="{FF2B5EF4-FFF2-40B4-BE49-F238E27FC236}">
                <a16:creationId xmlns:a16="http://schemas.microsoft.com/office/drawing/2014/main" id="{326041E1-45EC-BAF4-FF1D-20CA69948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45" t="10338" r="-1571" b="-10338"/>
          <a:stretch/>
        </p:blipFill>
        <p:spPr>
          <a:xfrm>
            <a:off x="3989721" y="3131196"/>
            <a:ext cx="3682518" cy="2709343"/>
          </a:xfrm>
          <a:prstGeom prst="rect">
            <a:avLst/>
          </a:prstGeom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Immagine 11" descr="Immagine che contiene testo, schermata, diagramma, linea&#10;&#10;Descrizione generata automaticamente">
            <a:extLst>
              <a:ext uri="{FF2B5EF4-FFF2-40B4-BE49-F238E27FC236}">
                <a16:creationId xmlns:a16="http://schemas.microsoft.com/office/drawing/2014/main" id="{4FBAA731-1466-43D6-7985-9E458F9400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540000">
            <a:off x="8262179" y="1681019"/>
            <a:ext cx="3596253" cy="25904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Immagine 2" descr="Immagine che contiene Elementi grafici, clipart, disegno, arte&#10;&#10;Descrizione generata automaticamente">
            <a:extLst>
              <a:ext uri="{FF2B5EF4-FFF2-40B4-BE49-F238E27FC236}">
                <a16:creationId xmlns:a16="http://schemas.microsoft.com/office/drawing/2014/main" id="{93B4B4C8-0E6C-A302-E38E-0840BC4960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84485" y="1908187"/>
            <a:ext cx="3797536" cy="2136114"/>
          </a:xfrm>
          <a:prstGeom prst="rect">
            <a:avLst/>
          </a:prstGeom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9A4776C-E1C0-438F-51B4-E7B2241BB568}"/>
              </a:ext>
            </a:extLst>
          </p:cNvPr>
          <p:cNvSpPr txBox="1"/>
          <p:nvPr/>
        </p:nvSpPr>
        <p:spPr>
          <a:xfrm>
            <a:off x="3996905" y="1710906"/>
            <a:ext cx="3925018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1600" b="1" dirty="0">
                <a:ea typeface="+mn-lt"/>
                <a:cs typeface="+mn-lt"/>
              </a:rPr>
              <a:t>In questa slide esploreremo come </a:t>
            </a:r>
            <a:r>
              <a:rPr lang="it-IT" sz="1600" b="1" dirty="0">
                <a:solidFill>
                  <a:srgbClr val="FF0000"/>
                </a:solidFill>
                <a:ea typeface="+mn-lt"/>
                <a:cs typeface="+mn-lt"/>
              </a:rPr>
              <a:t>le abilità cognitive,</a:t>
            </a:r>
            <a:r>
              <a:rPr lang="it-IT" sz="1600" b="1" dirty="0">
                <a:ea typeface="+mn-lt"/>
                <a:cs typeface="+mn-lt"/>
              </a:rPr>
              <a:t> </a:t>
            </a:r>
            <a:r>
              <a:rPr lang="it-IT" sz="1600" b="1" dirty="0">
                <a:solidFill>
                  <a:srgbClr val="FF0000"/>
                </a:solidFill>
                <a:ea typeface="+mn-lt"/>
                <a:cs typeface="+mn-lt"/>
              </a:rPr>
              <a:t>la tassonomia di Bloom e la ruota </a:t>
            </a:r>
            <a:r>
              <a:rPr lang="it-IT" sz="1600" b="1" err="1">
                <a:solidFill>
                  <a:srgbClr val="FF0000"/>
                </a:solidFill>
                <a:ea typeface="+mn-lt"/>
                <a:cs typeface="+mn-lt"/>
              </a:rPr>
              <a:t>padagogica</a:t>
            </a:r>
            <a:r>
              <a:rPr lang="it-IT" sz="1600" b="1" dirty="0">
                <a:solidFill>
                  <a:srgbClr val="FF0000"/>
                </a:solidFill>
                <a:ea typeface="+mn-lt"/>
                <a:cs typeface="+mn-lt"/>
              </a:rPr>
              <a:t> siano interconnesse.</a:t>
            </a:r>
            <a:r>
              <a:rPr lang="it-IT" sz="1600" b="1" dirty="0">
                <a:ea typeface="+mn-lt"/>
                <a:cs typeface="+mn-lt"/>
              </a:rPr>
              <a:t> </a:t>
            </a:r>
          </a:p>
          <a:p>
            <a:endParaRPr lang="it-IT" sz="1600" b="1" dirty="0">
              <a:ea typeface="+mn-lt"/>
              <a:cs typeface="+mn-lt"/>
            </a:endParaRPr>
          </a:p>
          <a:p>
            <a:r>
              <a:rPr lang="it-IT" sz="1600" b="1" dirty="0">
                <a:ea typeface="+mn-lt"/>
                <a:cs typeface="+mn-lt"/>
              </a:rPr>
              <a:t>Iniziamo con un' </a:t>
            </a:r>
            <a:r>
              <a:rPr lang="it-IT" sz="1600" b="1" dirty="0" err="1">
                <a:ea typeface="+mn-lt"/>
                <a:cs typeface="+mn-lt"/>
              </a:rPr>
              <a:t>overview</a:t>
            </a:r>
            <a:r>
              <a:rPr lang="it-IT" sz="1600" b="1" dirty="0">
                <a:ea typeface="+mn-lt"/>
                <a:cs typeface="+mn-lt"/>
              </a:rPr>
              <a:t> di questi concetti fondamentali.</a:t>
            </a:r>
            <a:endParaRPr lang="it-IT" sz="1600" b="1">
              <a:ea typeface="Calibri"/>
              <a:cs typeface="Calibri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F52F6CE-7F8D-7EBC-C142-DEE0D68D87F4}"/>
              </a:ext>
            </a:extLst>
          </p:cNvPr>
          <p:cNvSpPr txBox="1"/>
          <p:nvPr/>
        </p:nvSpPr>
        <p:spPr>
          <a:xfrm>
            <a:off x="186906" y="4298829"/>
            <a:ext cx="379562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dirty="0">
                <a:ea typeface="+mn-lt"/>
                <a:cs typeface="+mn-lt"/>
              </a:rPr>
              <a:t>Le </a:t>
            </a:r>
            <a:r>
              <a:rPr lang="it-IT" b="1" dirty="0">
                <a:ea typeface="+mn-lt"/>
                <a:cs typeface="+mn-lt"/>
              </a:rPr>
              <a:t>abilità cognitive</a:t>
            </a:r>
            <a:r>
              <a:rPr lang="it-IT" dirty="0">
                <a:ea typeface="+mn-lt"/>
                <a:cs typeface="+mn-lt"/>
              </a:rPr>
              <a:t> sono le capacità mentali che ci permettono di elaborare informazioni.</a:t>
            </a:r>
            <a:endParaRPr lang="it-IT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36808F6-90C6-7555-5201-9C30DF6833BC}"/>
              </a:ext>
            </a:extLst>
          </p:cNvPr>
          <p:cNvSpPr txBox="1"/>
          <p:nvPr/>
        </p:nvSpPr>
        <p:spPr>
          <a:xfrm>
            <a:off x="7921924" y="4543245"/>
            <a:ext cx="3738112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dirty="0">
                <a:ea typeface="+mn-lt"/>
                <a:cs typeface="+mn-lt"/>
              </a:rPr>
              <a:t>La </a:t>
            </a:r>
            <a:r>
              <a:rPr lang="it-IT" b="1" dirty="0">
                <a:ea typeface="+mn-lt"/>
                <a:cs typeface="+mn-lt"/>
              </a:rPr>
              <a:t>tassonomia di Bloom</a:t>
            </a:r>
            <a:r>
              <a:rPr lang="it-IT" dirty="0">
                <a:ea typeface="+mn-lt"/>
                <a:cs typeface="+mn-lt"/>
              </a:rPr>
              <a:t> ci fornisce un quadro dettagliato delle abilità cognitive che sviluppiamo durante l'apprendimento. Ogni livello costruisce su quello precedente, portando a un pensiero sempre più complesso e critico</a:t>
            </a:r>
            <a:endParaRPr lang="it-IT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102C6A66-42EA-9FCE-072A-801409294955}"/>
              </a:ext>
            </a:extLst>
          </p:cNvPr>
          <p:cNvSpPr txBox="1"/>
          <p:nvPr/>
        </p:nvSpPr>
        <p:spPr>
          <a:xfrm>
            <a:off x="1926566" y="5377132"/>
            <a:ext cx="5995357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dirty="0">
                <a:ea typeface="+mn-lt"/>
                <a:cs typeface="+mn-lt"/>
              </a:rPr>
              <a:t>La </a:t>
            </a:r>
            <a:r>
              <a:rPr lang="it-IT" b="1" dirty="0">
                <a:ea typeface="+mn-lt"/>
                <a:cs typeface="+mn-lt"/>
              </a:rPr>
              <a:t>ruota pedagogica</a:t>
            </a:r>
            <a:r>
              <a:rPr lang="it-IT" dirty="0">
                <a:ea typeface="+mn-lt"/>
                <a:cs typeface="+mn-lt"/>
              </a:rPr>
              <a:t> ci offre uno strumento pratico per progettare esperienze di apprendimento significative. Combinando la tassonomia di Bloom con le tecnologie, possiamo creare attività che stimolano tutte le dimensioni dell'apprendimento.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46807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715C3F8-DE61-E7E7-8526-98C4DEDC6256}"/>
              </a:ext>
            </a:extLst>
          </p:cNvPr>
          <p:cNvSpPr txBox="1"/>
          <p:nvPr/>
        </p:nvSpPr>
        <p:spPr>
          <a:xfrm>
            <a:off x="345057" y="905772"/>
            <a:ext cx="843950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  <a:latin typeface="Arial"/>
                <a:ea typeface="+mn-lt"/>
                <a:cs typeface="+mn-lt"/>
              </a:rPr>
              <a:t>Il </a:t>
            </a:r>
            <a:r>
              <a:rPr lang="it-IT" sz="2400" b="1" err="1">
                <a:solidFill>
                  <a:srgbClr val="FF0000"/>
                </a:solidFill>
                <a:latin typeface="Arial"/>
                <a:ea typeface="+mn-lt"/>
                <a:cs typeface="+mn-lt"/>
              </a:rPr>
              <a:t>TwinSpace</a:t>
            </a:r>
            <a:r>
              <a:rPr lang="it-IT" sz="2400" b="1" dirty="0">
                <a:solidFill>
                  <a:srgbClr val="FF0000"/>
                </a:solidFill>
                <a:latin typeface="Arial"/>
                <a:ea typeface="+mn-lt"/>
                <a:cs typeface="+mn-lt"/>
              </a:rPr>
              <a:t> come preparazione alla mobilità Erasmus</a:t>
            </a:r>
            <a:endParaRPr lang="it-IT" sz="2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3" name="Immagine 2" descr="Immagine che contiene vestiti, persona, Viso umano, sorriso&#10;&#10;Descrizione generata automaticamente">
            <a:extLst>
              <a:ext uri="{FF2B5EF4-FFF2-40B4-BE49-F238E27FC236}">
                <a16:creationId xmlns:a16="http://schemas.microsoft.com/office/drawing/2014/main" id="{0D99065E-2218-6DC0-9EAE-6C720C3C9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7586" y="1808133"/>
            <a:ext cx="5578415" cy="32417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8FFF3C53-CA22-AB87-0652-C75DFBEB2FA6}"/>
              </a:ext>
            </a:extLst>
          </p:cNvPr>
          <p:cNvSpPr txBox="1"/>
          <p:nvPr/>
        </p:nvSpPr>
        <p:spPr>
          <a:xfrm>
            <a:off x="6302931" y="2248003"/>
            <a:ext cx="5346322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 b="1">
                <a:solidFill>
                  <a:srgbClr val="0070C0"/>
                </a:solidFill>
                <a:ea typeface="+mn-lt"/>
                <a:cs typeface="+mn-lt"/>
              </a:rPr>
              <a:t>Il </a:t>
            </a:r>
            <a:r>
              <a:rPr lang="it-IT" sz="2000" b="1" err="1">
                <a:solidFill>
                  <a:srgbClr val="0070C0"/>
                </a:solidFill>
                <a:ea typeface="+mn-lt"/>
                <a:cs typeface="+mn-lt"/>
              </a:rPr>
              <a:t>TwinSpace</a:t>
            </a:r>
            <a:r>
              <a:rPr lang="it-IT" sz="2000" b="1">
                <a:solidFill>
                  <a:srgbClr val="0070C0"/>
                </a:solidFill>
                <a:ea typeface="+mn-lt"/>
                <a:cs typeface="+mn-lt"/>
              </a:rPr>
              <a:t> può essere utilizzato per:</a:t>
            </a:r>
            <a:endParaRPr lang="it-IT" sz="2000" b="1">
              <a:solidFill>
                <a:srgbClr val="0070C0"/>
              </a:solidFill>
            </a:endParaRPr>
          </a:p>
          <a:p>
            <a:endParaRPr lang="it-IT">
              <a:ea typeface="+mn-lt"/>
              <a:cs typeface="+mn-lt"/>
            </a:endParaRPr>
          </a:p>
          <a:p>
            <a:endParaRPr lang="it-IT">
              <a:ea typeface="+mn-lt"/>
              <a:cs typeface="+mn-lt"/>
            </a:endParaRPr>
          </a:p>
          <a:p>
            <a:r>
              <a:rPr lang="it-IT" sz="2400">
                <a:ea typeface="+mn-lt"/>
                <a:cs typeface="+mn-lt"/>
              </a:rPr>
              <a:t>Sviluppare le competenze linguistiche</a:t>
            </a:r>
            <a:endParaRPr lang="it-IT" sz="2400">
              <a:ea typeface="Calibri"/>
              <a:cs typeface="Calibri"/>
            </a:endParaRPr>
          </a:p>
          <a:p>
            <a:endParaRPr lang="it-IT" sz="2400">
              <a:ea typeface="+mn-lt"/>
              <a:cs typeface="+mn-lt"/>
            </a:endParaRPr>
          </a:p>
          <a:p>
            <a:r>
              <a:rPr lang="it-IT" sz="2400">
                <a:ea typeface="+mn-lt"/>
                <a:cs typeface="+mn-lt"/>
              </a:rPr>
              <a:t>Collaborare virtualmente</a:t>
            </a:r>
            <a:endParaRPr lang="it-IT" sz="2400">
              <a:ea typeface="Calibri"/>
              <a:cs typeface="Calibri"/>
            </a:endParaRPr>
          </a:p>
          <a:p>
            <a:endParaRPr lang="it-IT" sz="2400">
              <a:ea typeface="+mn-lt"/>
              <a:cs typeface="+mn-lt"/>
            </a:endParaRPr>
          </a:p>
          <a:p>
            <a:r>
              <a:rPr lang="it-IT" sz="2400">
                <a:ea typeface="+mn-lt"/>
                <a:cs typeface="+mn-lt"/>
              </a:rPr>
              <a:t>Conoscere culture diverse</a:t>
            </a:r>
            <a:endParaRPr lang="it-IT" sz="2400">
              <a:ea typeface="Calibri"/>
              <a:cs typeface="Calibri"/>
            </a:endParaRPr>
          </a:p>
          <a:p>
            <a:endParaRPr lang="it-IT" sz="2400">
              <a:ea typeface="+mn-lt"/>
              <a:cs typeface="+mn-lt"/>
            </a:endParaRPr>
          </a:p>
          <a:p>
            <a:r>
              <a:rPr lang="it-IT" sz="2400">
                <a:ea typeface="+mn-lt"/>
                <a:cs typeface="+mn-lt"/>
              </a:rPr>
              <a:t>Preparare attività da svolgere durante la mobilità</a:t>
            </a:r>
            <a:endParaRPr lang="it-IT" sz="2400">
              <a:ea typeface="Calibri"/>
              <a:cs typeface="Calibri"/>
            </a:endParaRPr>
          </a:p>
          <a:p>
            <a:pPr algn="l"/>
            <a:endParaRPr lang="it-IT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540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BC08BE6-D01B-E4BD-A8AB-2D2085427700}"/>
              </a:ext>
            </a:extLst>
          </p:cNvPr>
          <p:cNvSpPr txBox="1"/>
          <p:nvPr/>
        </p:nvSpPr>
        <p:spPr>
          <a:xfrm>
            <a:off x="431321" y="345056"/>
            <a:ext cx="5980980" cy="87408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3200" b="1" dirty="0">
                <a:solidFill>
                  <a:srgbClr val="0070C0"/>
                </a:solidFill>
                <a:ea typeface="+mn-lt"/>
                <a:cs typeface="+mn-lt"/>
              </a:rPr>
              <a:t>Attività </a:t>
            </a:r>
            <a:r>
              <a:rPr lang="it-IT" sz="3200" b="1" dirty="0" err="1">
                <a:solidFill>
                  <a:srgbClr val="0070C0"/>
                </a:solidFill>
                <a:ea typeface="+mn-lt"/>
                <a:cs typeface="+mn-lt"/>
              </a:rPr>
              <a:t>pre</a:t>
            </a:r>
            <a:r>
              <a:rPr lang="it-IT" sz="3200" b="1" dirty="0">
                <a:solidFill>
                  <a:srgbClr val="0070C0"/>
                </a:solidFill>
                <a:ea typeface="+mn-lt"/>
                <a:cs typeface="+mn-lt"/>
              </a:rPr>
              <a:t>-mobilità</a:t>
            </a:r>
            <a:endParaRPr lang="it-IT" sz="3200" b="1" dirty="0">
              <a:solidFill>
                <a:srgbClr val="0070C0"/>
              </a:solidFill>
            </a:endParaRPr>
          </a:p>
          <a:p>
            <a:endParaRPr lang="it-IT">
              <a:ea typeface="Calibri"/>
              <a:cs typeface="Calibri" panose="020F0502020204030204"/>
            </a:endParaRPr>
          </a:p>
          <a:p>
            <a:endParaRPr lang="it-IT">
              <a:ea typeface="Calibri"/>
              <a:cs typeface="Calibri" panose="020F0502020204030204"/>
            </a:endParaRPr>
          </a:p>
          <a:p>
            <a:endParaRPr lang="it-IT">
              <a:ea typeface="+mn-lt"/>
              <a:cs typeface="+mn-lt"/>
            </a:endParaRPr>
          </a:p>
          <a:p>
            <a:r>
              <a:rPr lang="it-IT" b="1" dirty="0">
                <a:ea typeface="+mn-lt"/>
                <a:cs typeface="+mn-lt"/>
              </a:rPr>
              <a:t>Prima della mobilità, possiamo utilizzare il </a:t>
            </a:r>
            <a:r>
              <a:rPr lang="it-IT" b="1" err="1">
                <a:ea typeface="+mn-lt"/>
                <a:cs typeface="+mn-lt"/>
              </a:rPr>
              <a:t>TwinSpace</a:t>
            </a:r>
            <a:r>
              <a:rPr lang="it-IT" b="1" dirty="0">
                <a:ea typeface="+mn-lt"/>
                <a:cs typeface="+mn-lt"/>
              </a:rPr>
              <a:t> per:</a:t>
            </a:r>
            <a:endParaRPr lang="it-IT" b="1">
              <a:ea typeface="Calibri"/>
              <a:cs typeface="Calibri"/>
            </a:endParaRPr>
          </a:p>
          <a:p>
            <a:endParaRPr lang="it-IT" b="1" dirty="0">
              <a:ea typeface="+mn-lt"/>
              <a:cs typeface="+mn-lt"/>
            </a:endParaRPr>
          </a:p>
          <a:p>
            <a:endParaRPr lang="it-IT">
              <a:ea typeface="+mn-lt"/>
              <a:cs typeface="+mn-lt"/>
            </a:endParaRPr>
          </a:p>
          <a:p>
            <a:r>
              <a:rPr lang="it-IT" sz="3200" b="1" dirty="0">
                <a:solidFill>
                  <a:srgbClr val="FF0000"/>
                </a:solidFill>
                <a:ea typeface="+mn-lt"/>
                <a:cs typeface="+mn-lt"/>
              </a:rPr>
              <a:t>Creare un diario di bordo digitale</a:t>
            </a:r>
            <a:endParaRPr lang="it-IT" sz="3200" b="1" dirty="0">
              <a:solidFill>
                <a:srgbClr val="FF0000"/>
              </a:solidFill>
              <a:ea typeface="Calibri"/>
              <a:cs typeface="Calibri"/>
            </a:endParaRPr>
          </a:p>
          <a:p>
            <a:endParaRPr lang="it-IT" sz="3200" b="1">
              <a:solidFill>
                <a:srgbClr val="00B050"/>
              </a:solidFill>
              <a:ea typeface="+mn-lt"/>
              <a:cs typeface="+mn-lt"/>
            </a:endParaRPr>
          </a:p>
          <a:p>
            <a:r>
              <a:rPr lang="it-IT" sz="3200" b="1" dirty="0">
                <a:solidFill>
                  <a:srgbClr val="00B050"/>
                </a:solidFill>
                <a:ea typeface="+mn-lt"/>
                <a:cs typeface="+mn-lt"/>
              </a:rPr>
              <a:t>Realizzare presentazioni sulla propria scuola e paese</a:t>
            </a:r>
            <a:endParaRPr lang="it-IT" sz="3200" b="1" dirty="0">
              <a:solidFill>
                <a:srgbClr val="00B050"/>
              </a:solidFill>
              <a:ea typeface="Calibri"/>
              <a:cs typeface="Calibri"/>
            </a:endParaRPr>
          </a:p>
          <a:p>
            <a:endParaRPr lang="it-IT" sz="3200">
              <a:ea typeface="+mn-lt"/>
              <a:cs typeface="+mn-lt"/>
            </a:endParaRPr>
          </a:p>
          <a:p>
            <a:r>
              <a:rPr lang="it-IT" sz="3200" b="1" dirty="0">
                <a:solidFill>
                  <a:srgbClr val="0070C0"/>
                </a:solidFill>
                <a:ea typeface="+mn-lt"/>
                <a:cs typeface="+mn-lt"/>
              </a:rPr>
              <a:t>Organizzare videoconferenze per conoscersi meglio</a:t>
            </a:r>
            <a:endParaRPr lang="it-IT" sz="3200" b="1" dirty="0">
              <a:solidFill>
                <a:srgbClr val="0070C0"/>
              </a:solidFill>
              <a:ea typeface="Calibri"/>
              <a:cs typeface="Calibri"/>
            </a:endParaRPr>
          </a:p>
          <a:p>
            <a:endParaRPr lang="it-IT" b="1">
              <a:solidFill>
                <a:srgbClr val="0070C0"/>
              </a:solidFill>
              <a:ea typeface="+mn-lt"/>
              <a:cs typeface="+mn-lt"/>
            </a:endParaRPr>
          </a:p>
          <a:p>
            <a:endParaRPr lang="it-IT">
              <a:ea typeface="+mn-lt"/>
              <a:cs typeface="+mn-lt"/>
            </a:endParaRPr>
          </a:p>
          <a:p>
            <a:endParaRPr lang="it-IT">
              <a:ea typeface="+mn-lt"/>
              <a:cs typeface="+mn-lt"/>
            </a:endParaRPr>
          </a:p>
          <a:p>
            <a:endParaRPr lang="it-IT">
              <a:ea typeface="+mn-lt"/>
              <a:cs typeface="+mn-lt"/>
            </a:endParaRPr>
          </a:p>
          <a:p>
            <a:endParaRPr lang="it-IT">
              <a:ea typeface="+mn-lt"/>
              <a:cs typeface="+mn-lt"/>
            </a:endParaRPr>
          </a:p>
          <a:p>
            <a:endParaRPr lang="it-IT">
              <a:ea typeface="+mn-lt"/>
              <a:cs typeface="+mn-lt"/>
            </a:endParaRPr>
          </a:p>
          <a:p>
            <a:endParaRPr lang="it-IT">
              <a:ea typeface="+mn-lt"/>
              <a:cs typeface="+mn-lt"/>
            </a:endParaRPr>
          </a:p>
          <a:p>
            <a:endParaRPr lang="it-IT">
              <a:ea typeface="+mn-lt"/>
              <a:cs typeface="+mn-lt"/>
            </a:endParaRPr>
          </a:p>
          <a:p>
            <a:endParaRPr lang="it-IT">
              <a:ea typeface="+mn-lt"/>
              <a:cs typeface="+mn-lt"/>
            </a:endParaRPr>
          </a:p>
          <a:p>
            <a:endParaRPr lang="it-IT">
              <a:ea typeface="+mn-lt"/>
              <a:cs typeface="+mn-lt"/>
            </a:endParaRPr>
          </a:p>
          <a:p>
            <a:endParaRPr lang="it-IT"/>
          </a:p>
        </p:txBody>
      </p:sp>
      <p:pic>
        <p:nvPicPr>
          <p:cNvPr id="3" name="Immagine 2" descr="Immagine che contiene cartone animato, computer, Cartoni animati, Animazione&#10;&#10;Descrizione generata automaticamente">
            <a:extLst>
              <a:ext uri="{FF2B5EF4-FFF2-40B4-BE49-F238E27FC236}">
                <a16:creationId xmlns:a16="http://schemas.microsoft.com/office/drawing/2014/main" id="{D0919717-C48C-3B7D-FE74-12B6829DD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86754" y="2159568"/>
            <a:ext cx="4902680" cy="27401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75994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CD3F9C3-7697-78BD-ABFB-CA561DF6C021}"/>
              </a:ext>
            </a:extLst>
          </p:cNvPr>
          <p:cNvSpPr txBox="1"/>
          <p:nvPr/>
        </p:nvSpPr>
        <p:spPr>
          <a:xfrm>
            <a:off x="1014117" y="315788"/>
            <a:ext cx="507546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3600" b="1">
                <a:solidFill>
                  <a:srgbClr val="FF0000"/>
                </a:solidFill>
                <a:latin typeface="Arial"/>
                <a:ea typeface="Calibri"/>
                <a:cs typeface="Calibri"/>
              </a:rPr>
              <a:t>Durante la mobilità</a:t>
            </a:r>
          </a:p>
        </p:txBody>
      </p:sp>
      <p:pic>
        <p:nvPicPr>
          <p:cNvPr id="3" name="Immagine 2" descr="Immagine che contiene cielo, vestiti, persona, sorriso&#10;&#10;Descrizione generata automaticamente">
            <a:extLst>
              <a:ext uri="{FF2B5EF4-FFF2-40B4-BE49-F238E27FC236}">
                <a16:creationId xmlns:a16="http://schemas.microsoft.com/office/drawing/2014/main" id="{2E4F3A92-5E90-B7E4-12B1-B05491DF8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75684" y="2216272"/>
            <a:ext cx="5507878" cy="318745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40B721E-687A-2C9B-E867-D2B16E11D99B}"/>
              </a:ext>
            </a:extLst>
          </p:cNvPr>
          <p:cNvSpPr txBox="1"/>
          <p:nvPr/>
        </p:nvSpPr>
        <p:spPr>
          <a:xfrm>
            <a:off x="734015" y="1119379"/>
            <a:ext cx="5352741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400" b="1" dirty="0">
                <a:ea typeface="+mn-lt"/>
                <a:cs typeface="+mn-lt"/>
              </a:rPr>
              <a:t>Il </a:t>
            </a:r>
            <a:r>
              <a:rPr lang="it-IT" sz="2400" b="1" err="1">
                <a:ea typeface="+mn-lt"/>
                <a:cs typeface="+mn-lt"/>
              </a:rPr>
              <a:t>TwinSpace</a:t>
            </a:r>
            <a:r>
              <a:rPr lang="it-IT" sz="2400" b="1" dirty="0">
                <a:ea typeface="+mn-lt"/>
                <a:cs typeface="+mn-lt"/>
              </a:rPr>
              <a:t> può essere utilizzato per:</a:t>
            </a:r>
            <a:endParaRPr lang="it-IT" sz="2400" b="1">
              <a:ea typeface="Calibri"/>
              <a:cs typeface="Calibri"/>
            </a:endParaRPr>
          </a:p>
          <a:p>
            <a:endParaRPr lang="it-IT" sz="2400" dirty="0">
              <a:ea typeface="+mn-lt"/>
              <a:cs typeface="+mn-lt"/>
            </a:endParaRPr>
          </a:p>
          <a:p>
            <a:endParaRPr lang="it-IT">
              <a:ea typeface="+mn-lt"/>
              <a:cs typeface="+mn-lt"/>
            </a:endParaRPr>
          </a:p>
          <a:p>
            <a:endParaRPr lang="it-IT">
              <a:ea typeface="+mn-lt"/>
              <a:cs typeface="+mn-lt"/>
            </a:endParaRPr>
          </a:p>
          <a:p>
            <a:r>
              <a:rPr lang="it-IT" sz="2800" b="1" dirty="0">
                <a:solidFill>
                  <a:srgbClr val="00B050"/>
                </a:solidFill>
                <a:latin typeface="Arial"/>
                <a:ea typeface="+mn-lt"/>
                <a:cs typeface="+mn-lt"/>
              </a:rPr>
              <a:t>Condividere foto e video per realizzare prodotti collaborativi</a:t>
            </a:r>
            <a:endParaRPr lang="it-IT" sz="2800" b="1" dirty="0">
              <a:solidFill>
                <a:srgbClr val="00B050"/>
              </a:solidFill>
              <a:latin typeface="Arial"/>
              <a:ea typeface="Calibri"/>
              <a:cs typeface="Calibri"/>
            </a:endParaRPr>
          </a:p>
          <a:p>
            <a:endParaRPr lang="it-IT" sz="2800" b="1">
              <a:solidFill>
                <a:srgbClr val="00B050"/>
              </a:solidFill>
              <a:latin typeface="Arial"/>
              <a:ea typeface="+mn-lt"/>
              <a:cs typeface="+mn-lt"/>
            </a:endParaRPr>
          </a:p>
          <a:p>
            <a:r>
              <a:rPr lang="it-IT" sz="2800" b="1" dirty="0">
                <a:solidFill>
                  <a:srgbClr val="00B050"/>
                </a:solidFill>
                <a:latin typeface="Arial"/>
                <a:ea typeface="+mn-lt"/>
                <a:cs typeface="+mn-lt"/>
              </a:rPr>
              <a:t>Scrivere un blog collettivo</a:t>
            </a:r>
            <a:endParaRPr lang="it-IT" sz="2800" b="1" dirty="0">
              <a:solidFill>
                <a:srgbClr val="00B050"/>
              </a:solidFill>
              <a:latin typeface="Arial"/>
              <a:ea typeface="Calibri"/>
              <a:cs typeface="Calibri"/>
            </a:endParaRPr>
          </a:p>
          <a:p>
            <a:endParaRPr lang="it-IT" sz="2800" b="1">
              <a:solidFill>
                <a:srgbClr val="00B050"/>
              </a:solidFill>
              <a:latin typeface="Arial"/>
              <a:ea typeface="+mn-lt"/>
              <a:cs typeface="+mn-lt"/>
            </a:endParaRPr>
          </a:p>
          <a:p>
            <a:r>
              <a:rPr lang="it-IT" sz="2800" b="1" dirty="0">
                <a:solidFill>
                  <a:srgbClr val="00B050"/>
                </a:solidFill>
                <a:latin typeface="Arial"/>
                <a:ea typeface="+mn-lt"/>
                <a:cs typeface="+mn-lt"/>
              </a:rPr>
              <a:t>Organizzare attività a distanza con i compagni di classe</a:t>
            </a:r>
            <a:endParaRPr lang="it-IT" sz="2800" b="1" dirty="0">
              <a:solidFill>
                <a:srgbClr val="00B050"/>
              </a:solidFill>
              <a:latin typeface="Arial"/>
              <a:cs typeface="Arial"/>
            </a:endParaRPr>
          </a:p>
          <a:p>
            <a:pPr algn="l"/>
            <a:endParaRPr lang="it-IT" sz="2800" b="1">
              <a:solidFill>
                <a:srgbClr val="00B050"/>
              </a:solidFill>
              <a:latin typeface="Arial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0911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756C2EF-FFD7-1ADF-D835-C2C65139D443}"/>
              </a:ext>
            </a:extLst>
          </p:cNvPr>
          <p:cNvSpPr txBox="1"/>
          <p:nvPr/>
        </p:nvSpPr>
        <p:spPr>
          <a:xfrm>
            <a:off x="509368" y="907571"/>
            <a:ext cx="664028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3200" b="1">
                <a:solidFill>
                  <a:srgbClr val="0070C0"/>
                </a:solidFill>
                <a:latin typeface="Arial"/>
                <a:ea typeface="Calibri"/>
                <a:cs typeface="Calibri"/>
              </a:rPr>
              <a:t>Post-mobilità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AA203C-3C7B-F6F5-D2EF-8A00E805C1C2}"/>
              </a:ext>
            </a:extLst>
          </p:cNvPr>
          <p:cNvSpPr txBox="1"/>
          <p:nvPr/>
        </p:nvSpPr>
        <p:spPr>
          <a:xfrm>
            <a:off x="294478" y="1720919"/>
            <a:ext cx="5012306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dirty="0">
                <a:ea typeface="+mn-lt"/>
                <a:cs typeface="+mn-lt"/>
              </a:rPr>
              <a:t> </a:t>
            </a:r>
            <a:r>
              <a:rPr lang="it-IT" sz="2000" b="1" dirty="0">
                <a:ea typeface="+mn-lt"/>
                <a:cs typeface="+mn-lt"/>
              </a:rPr>
              <a:t>Il </a:t>
            </a:r>
            <a:r>
              <a:rPr lang="it-IT" sz="2000" b="1" err="1">
                <a:ea typeface="+mn-lt"/>
                <a:cs typeface="+mn-lt"/>
              </a:rPr>
              <a:t>TwinSpace</a:t>
            </a:r>
            <a:r>
              <a:rPr lang="it-IT" sz="2000" b="1" dirty="0">
                <a:ea typeface="+mn-lt"/>
                <a:cs typeface="+mn-lt"/>
              </a:rPr>
              <a:t> può essere utilizzato per:</a:t>
            </a:r>
          </a:p>
          <a:p>
            <a:endParaRPr lang="it-IT">
              <a:ea typeface="+mn-lt"/>
              <a:cs typeface="+mn-lt"/>
            </a:endParaRPr>
          </a:p>
          <a:p>
            <a:endParaRPr lang="it-IT">
              <a:ea typeface="+mn-lt"/>
              <a:cs typeface="+mn-lt"/>
            </a:endParaRPr>
          </a:p>
          <a:p>
            <a:r>
              <a:rPr lang="it-IT" sz="2400" b="1" dirty="0">
                <a:solidFill>
                  <a:srgbClr val="00B050"/>
                </a:solidFill>
                <a:ea typeface="+mn-lt"/>
                <a:cs typeface="+mn-lt"/>
              </a:rPr>
              <a:t>Creare un prodotto finale (video, e-book, ecc.)</a:t>
            </a:r>
          </a:p>
          <a:p>
            <a:endParaRPr lang="it-IT" sz="2400" b="1">
              <a:solidFill>
                <a:srgbClr val="00B050"/>
              </a:solidFill>
              <a:ea typeface="+mn-lt"/>
              <a:cs typeface="+mn-lt"/>
            </a:endParaRPr>
          </a:p>
          <a:p>
            <a:r>
              <a:rPr lang="it-IT" sz="2400" b="1" dirty="0">
                <a:solidFill>
                  <a:srgbClr val="00B050"/>
                </a:solidFill>
                <a:ea typeface="+mn-lt"/>
                <a:cs typeface="+mn-lt"/>
              </a:rPr>
              <a:t>Presentare i risultati del progetto</a:t>
            </a:r>
          </a:p>
          <a:p>
            <a:endParaRPr lang="it-IT" sz="2400" b="1">
              <a:solidFill>
                <a:srgbClr val="00B050"/>
              </a:solidFill>
              <a:ea typeface="+mn-lt"/>
              <a:cs typeface="+mn-lt"/>
            </a:endParaRPr>
          </a:p>
          <a:p>
            <a:r>
              <a:rPr lang="it-IT" sz="2400" b="1" dirty="0">
                <a:solidFill>
                  <a:srgbClr val="00B050"/>
                </a:solidFill>
                <a:ea typeface="+mn-lt"/>
                <a:cs typeface="+mn-lt"/>
              </a:rPr>
              <a:t>Mantenere i contatti con i partner</a:t>
            </a:r>
          </a:p>
          <a:p>
            <a:pPr algn="l"/>
            <a:endParaRPr lang="it-IT" sz="2400" b="1">
              <a:solidFill>
                <a:srgbClr val="00B050"/>
              </a:solidFill>
              <a:ea typeface="Calibri"/>
              <a:cs typeface="Calibri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7535AE4-B622-B938-3C48-82787312C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26679" y="1617332"/>
            <a:ext cx="5377133" cy="2041826"/>
          </a:xfrm>
          <a:prstGeom prst="rect">
            <a:avLst/>
          </a:prstGeom>
        </p:spPr>
      </p:pic>
      <p:pic>
        <p:nvPicPr>
          <p:cNvPr id="7" name="Immagine 6" descr="Immagine che contiene vestiti, persona, Viso umano, sorriso&#10;&#10;Descrizione generata automaticamente">
            <a:extLst>
              <a:ext uri="{FF2B5EF4-FFF2-40B4-BE49-F238E27FC236}">
                <a16:creationId xmlns:a16="http://schemas.microsoft.com/office/drawing/2014/main" id="{5823421A-244F-8FB5-8710-E73C6BEE1D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859546" y="3802182"/>
            <a:ext cx="609600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03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C385D67-3F3A-6D04-2811-DCBF3EC903EF}"/>
              </a:ext>
            </a:extLst>
          </p:cNvPr>
          <p:cNvSpPr txBox="1"/>
          <p:nvPr/>
        </p:nvSpPr>
        <p:spPr>
          <a:xfrm>
            <a:off x="546338" y="603849"/>
            <a:ext cx="536275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000" b="1">
                <a:latin typeface="Arial"/>
                <a:ea typeface="+mn-lt"/>
                <a:cs typeface="+mn-lt"/>
              </a:rPr>
              <a:t>Vantaggi dell'utilizzo del </a:t>
            </a:r>
            <a:r>
              <a:rPr lang="it-IT" sz="2000" b="1" err="1">
                <a:latin typeface="Arial"/>
                <a:ea typeface="+mn-lt"/>
                <a:cs typeface="+mn-lt"/>
              </a:rPr>
              <a:t>TwinSpace</a:t>
            </a:r>
            <a:endParaRPr lang="it-IT" sz="2000" b="1">
              <a:latin typeface="Arial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45AFC94-CAC9-8A64-7A8D-D147404D0E6C}"/>
              </a:ext>
            </a:extLst>
          </p:cNvPr>
          <p:cNvSpPr txBox="1"/>
          <p:nvPr/>
        </p:nvSpPr>
        <p:spPr>
          <a:xfrm>
            <a:off x="428496" y="1514757"/>
            <a:ext cx="4641832" cy="46166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b="1">
                <a:ea typeface="+mn-lt"/>
                <a:cs typeface="+mn-lt"/>
              </a:rPr>
              <a:t>Utilizzare il </a:t>
            </a:r>
            <a:r>
              <a:rPr lang="it-IT" b="1" err="1">
                <a:ea typeface="+mn-lt"/>
                <a:cs typeface="+mn-lt"/>
              </a:rPr>
              <a:t>TwinSpace</a:t>
            </a:r>
            <a:r>
              <a:rPr lang="it-IT" b="1">
                <a:ea typeface="+mn-lt"/>
                <a:cs typeface="+mn-lt"/>
              </a:rPr>
              <a:t> e le app offre numerosi vantaggi:</a:t>
            </a:r>
            <a:endParaRPr lang="it-IT" b="1"/>
          </a:p>
          <a:p>
            <a:endParaRPr lang="it-IT">
              <a:ea typeface="+mn-lt"/>
              <a:cs typeface="+mn-lt"/>
            </a:endParaRPr>
          </a:p>
          <a:p>
            <a:r>
              <a:rPr lang="it-IT" sz="2400" b="1">
                <a:solidFill>
                  <a:srgbClr val="0070C0"/>
                </a:solidFill>
                <a:ea typeface="+mn-lt"/>
                <a:cs typeface="+mn-lt"/>
              </a:rPr>
              <a:t>Aumenta la motivazione degli studenti</a:t>
            </a:r>
            <a:endParaRPr lang="it-IT" sz="2400" b="1">
              <a:solidFill>
                <a:srgbClr val="0070C0"/>
              </a:solidFill>
              <a:ea typeface="Calibri"/>
              <a:cs typeface="Calibri"/>
            </a:endParaRPr>
          </a:p>
          <a:p>
            <a:endParaRPr lang="it-IT" sz="2400" b="1">
              <a:solidFill>
                <a:srgbClr val="0070C0"/>
              </a:solidFill>
              <a:ea typeface="+mn-lt"/>
              <a:cs typeface="+mn-lt"/>
            </a:endParaRPr>
          </a:p>
          <a:p>
            <a:r>
              <a:rPr lang="it-IT" sz="2400" b="1">
                <a:solidFill>
                  <a:srgbClr val="0070C0"/>
                </a:solidFill>
                <a:ea typeface="+mn-lt"/>
                <a:cs typeface="+mn-lt"/>
              </a:rPr>
              <a:t>Sviluppa competenze del 21° secolo</a:t>
            </a:r>
            <a:endParaRPr lang="it-IT" sz="2400" b="1">
              <a:solidFill>
                <a:srgbClr val="0070C0"/>
              </a:solidFill>
              <a:ea typeface="Calibri"/>
              <a:cs typeface="Calibri"/>
            </a:endParaRPr>
          </a:p>
          <a:p>
            <a:endParaRPr lang="it-IT" sz="2400" b="1">
              <a:solidFill>
                <a:srgbClr val="0070C0"/>
              </a:solidFill>
              <a:ea typeface="+mn-lt"/>
              <a:cs typeface="+mn-lt"/>
            </a:endParaRPr>
          </a:p>
          <a:p>
            <a:r>
              <a:rPr lang="it-IT" sz="2400" b="1">
                <a:solidFill>
                  <a:srgbClr val="0070C0"/>
                </a:solidFill>
                <a:ea typeface="+mn-lt"/>
                <a:cs typeface="+mn-lt"/>
              </a:rPr>
              <a:t>Promuove la cittadinanza europea</a:t>
            </a:r>
            <a:endParaRPr lang="it-IT" sz="2400" b="1">
              <a:solidFill>
                <a:srgbClr val="0070C0"/>
              </a:solidFill>
              <a:ea typeface="Calibri"/>
              <a:cs typeface="Calibri"/>
            </a:endParaRPr>
          </a:p>
          <a:p>
            <a:endParaRPr lang="it-IT" sz="2400" b="1">
              <a:solidFill>
                <a:srgbClr val="0070C0"/>
              </a:solidFill>
              <a:ea typeface="+mn-lt"/>
              <a:cs typeface="+mn-lt"/>
            </a:endParaRPr>
          </a:p>
          <a:p>
            <a:r>
              <a:rPr lang="it-IT" sz="2400" b="1">
                <a:solidFill>
                  <a:srgbClr val="0070C0"/>
                </a:solidFill>
                <a:ea typeface="+mn-lt"/>
                <a:cs typeface="+mn-lt"/>
              </a:rPr>
              <a:t>Favorisce l'inclusione</a:t>
            </a:r>
            <a:endParaRPr lang="it-IT" sz="2400" b="1">
              <a:solidFill>
                <a:srgbClr val="0070C0"/>
              </a:solidFill>
              <a:ea typeface="Calibri"/>
              <a:cs typeface="Calibri"/>
            </a:endParaRPr>
          </a:p>
          <a:p>
            <a:pPr algn="l"/>
            <a:endParaRPr lang="it-IT" sz="2400" b="1">
              <a:solidFill>
                <a:srgbClr val="0070C0"/>
              </a:solidFill>
              <a:ea typeface="Calibri"/>
              <a:cs typeface="Calibri"/>
            </a:endParaRPr>
          </a:p>
        </p:txBody>
      </p:sp>
      <p:pic>
        <p:nvPicPr>
          <p:cNvPr id="4" name="Immagine 3" descr="Immagine che contiene clipart, verde, cartone animato, Elementi grafici&#10;&#10;Descrizione generata automaticamente">
            <a:extLst>
              <a:ext uri="{FF2B5EF4-FFF2-40B4-BE49-F238E27FC236}">
                <a16:creationId xmlns:a16="http://schemas.microsoft.com/office/drawing/2014/main" id="{BADB28EA-A171-98BB-3329-D4380B6C3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91199" y="1006702"/>
            <a:ext cx="2953110" cy="2414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 descr="Immagine che contiene schermata, grafica, Elementi grafici, arte&#10;&#10;Descrizione generata automaticamente">
            <a:extLst>
              <a:ext uri="{FF2B5EF4-FFF2-40B4-BE49-F238E27FC236}">
                <a16:creationId xmlns:a16="http://schemas.microsoft.com/office/drawing/2014/main" id="{EBD7FD63-4C70-EE3F-8F19-727C33BD96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780000">
            <a:off x="8438247" y="3271958"/>
            <a:ext cx="3409958" cy="18955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A5C2CE5-4E67-5F04-62DD-3CDBA0DE4E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071613" y="4073967"/>
            <a:ext cx="3098321" cy="2045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45212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C385D67-3F3A-6D04-2811-DCBF3EC903EF}"/>
              </a:ext>
            </a:extLst>
          </p:cNvPr>
          <p:cNvSpPr txBox="1"/>
          <p:nvPr/>
        </p:nvSpPr>
        <p:spPr>
          <a:xfrm>
            <a:off x="186905" y="460075"/>
            <a:ext cx="803694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4000">
                <a:solidFill>
                  <a:srgbClr val="00B050"/>
                </a:solidFill>
                <a:latin typeface="Arial"/>
                <a:ea typeface="+mn-lt"/>
                <a:cs typeface="+mn-lt"/>
              </a:rPr>
              <a:t>Sfide e soluzioni</a:t>
            </a:r>
            <a:endParaRPr lang="it-IT" sz="4000">
              <a:solidFill>
                <a:srgbClr val="00B050"/>
              </a:solidFill>
              <a:latin typeface="Arial"/>
            </a:endParaRPr>
          </a:p>
        </p:txBody>
      </p:sp>
      <p:pic>
        <p:nvPicPr>
          <p:cNvPr id="3" name="Immagine 2" descr="Immagine che contiene disegno, sorriso, schizzo, illustrazione&#10;&#10;Descrizione generata automaticamente">
            <a:extLst>
              <a:ext uri="{FF2B5EF4-FFF2-40B4-BE49-F238E27FC236}">
                <a16:creationId xmlns:a16="http://schemas.microsoft.com/office/drawing/2014/main" id="{78C1699B-5C2C-497A-0303-2875A8FB2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560000">
            <a:off x="6113320" y="1837154"/>
            <a:ext cx="3135471" cy="3195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1437461-BB66-604A-CAD5-B8DB486CE04E}"/>
              </a:ext>
            </a:extLst>
          </p:cNvPr>
          <p:cNvSpPr txBox="1"/>
          <p:nvPr/>
        </p:nvSpPr>
        <p:spPr>
          <a:xfrm>
            <a:off x="382540" y="1560200"/>
            <a:ext cx="5966345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400" b="1" dirty="0">
                <a:ea typeface="+mn-lt"/>
                <a:cs typeface="+mn-lt"/>
              </a:rPr>
              <a:t>Alcune sfide possono essere:</a:t>
            </a:r>
            <a:endParaRPr lang="it-IT" sz="2400" b="1" dirty="0">
              <a:ea typeface="Calibri"/>
              <a:cs typeface="Calibri"/>
            </a:endParaRPr>
          </a:p>
          <a:p>
            <a:endParaRPr lang="it-IT" sz="2400" dirty="0">
              <a:ea typeface="+mn-lt"/>
              <a:cs typeface="+mn-lt"/>
            </a:endParaRPr>
          </a:p>
          <a:p>
            <a:r>
              <a:rPr lang="it-IT" sz="2400" b="1" dirty="0">
                <a:solidFill>
                  <a:srgbClr val="0070C0"/>
                </a:solidFill>
                <a:ea typeface="+mn-lt"/>
                <a:cs typeface="+mn-lt"/>
              </a:rPr>
              <a:t>La mancanza di competenze digitali</a:t>
            </a:r>
            <a:endParaRPr lang="it-IT" sz="2400" b="1" dirty="0">
              <a:solidFill>
                <a:srgbClr val="0070C0"/>
              </a:solidFill>
              <a:ea typeface="Calibri"/>
              <a:cs typeface="Calibri"/>
            </a:endParaRPr>
          </a:p>
          <a:p>
            <a:r>
              <a:rPr lang="it-IT" sz="2400" b="1" dirty="0">
                <a:solidFill>
                  <a:srgbClr val="0070C0"/>
                </a:solidFill>
                <a:ea typeface="+mn-lt"/>
                <a:cs typeface="+mn-lt"/>
              </a:rPr>
              <a:t>La gestione del tempo</a:t>
            </a:r>
            <a:endParaRPr lang="it-IT" sz="2400" b="1" dirty="0">
              <a:solidFill>
                <a:srgbClr val="0070C0"/>
              </a:solidFill>
              <a:ea typeface="Calibri"/>
              <a:cs typeface="Calibri"/>
            </a:endParaRPr>
          </a:p>
          <a:p>
            <a:r>
              <a:rPr lang="it-IT" sz="2400" b="1" dirty="0">
                <a:solidFill>
                  <a:srgbClr val="0070C0"/>
                </a:solidFill>
                <a:ea typeface="+mn-lt"/>
                <a:cs typeface="+mn-lt"/>
              </a:rPr>
              <a:t>La scelta delle app più adatte</a:t>
            </a:r>
            <a:endParaRPr lang="it-IT" sz="2400" b="1" dirty="0">
              <a:solidFill>
                <a:srgbClr val="0070C0"/>
              </a:solidFill>
              <a:ea typeface="Calibri"/>
              <a:cs typeface="Calibri"/>
            </a:endParaRPr>
          </a:p>
          <a:p>
            <a:endParaRPr lang="it-IT" sz="2400" dirty="0">
              <a:ea typeface="+mn-lt"/>
              <a:cs typeface="+mn-lt"/>
            </a:endParaRPr>
          </a:p>
          <a:p>
            <a:endParaRPr lang="it-IT" sz="2400" dirty="0">
              <a:ea typeface="+mn-lt"/>
              <a:cs typeface="+mn-lt"/>
            </a:endParaRPr>
          </a:p>
          <a:p>
            <a:r>
              <a:rPr lang="it-IT" sz="2400" b="1" dirty="0">
                <a:ea typeface="+mn-lt"/>
                <a:cs typeface="+mn-lt"/>
              </a:rPr>
              <a:t>Le soluzioni possono essere:</a:t>
            </a:r>
            <a:endParaRPr lang="it-IT" sz="2400" b="1" dirty="0">
              <a:ea typeface="Calibri"/>
              <a:cs typeface="Calibri"/>
            </a:endParaRPr>
          </a:p>
          <a:p>
            <a:endParaRPr lang="it-IT" sz="2400" dirty="0">
              <a:ea typeface="+mn-lt"/>
              <a:cs typeface="+mn-lt"/>
            </a:endParaRPr>
          </a:p>
          <a:p>
            <a:r>
              <a:rPr lang="it-IT" sz="2400" b="1" dirty="0">
                <a:solidFill>
                  <a:srgbClr val="FF0000"/>
                </a:solidFill>
                <a:ea typeface="+mn-lt"/>
                <a:cs typeface="+mn-lt"/>
              </a:rPr>
              <a:t>Fornire formazione ai docenti</a:t>
            </a:r>
            <a:endParaRPr lang="it-IT" sz="2400" b="1" dirty="0">
              <a:solidFill>
                <a:srgbClr val="FF0000"/>
              </a:solidFill>
              <a:ea typeface="Calibri"/>
              <a:cs typeface="Calibri"/>
            </a:endParaRPr>
          </a:p>
          <a:p>
            <a:r>
              <a:rPr lang="it-IT" sz="2400" b="1" dirty="0">
                <a:solidFill>
                  <a:srgbClr val="FF0000"/>
                </a:solidFill>
                <a:ea typeface="+mn-lt"/>
                <a:cs typeface="+mn-lt"/>
              </a:rPr>
              <a:t>Pianificare attentamente le attività</a:t>
            </a:r>
            <a:endParaRPr lang="it-IT" sz="2400" b="1" dirty="0">
              <a:solidFill>
                <a:srgbClr val="FF0000"/>
              </a:solidFill>
              <a:ea typeface="Calibri"/>
              <a:cs typeface="Calibri"/>
            </a:endParaRPr>
          </a:p>
          <a:p>
            <a:r>
              <a:rPr lang="it-IT" sz="2400" b="1" dirty="0">
                <a:solidFill>
                  <a:srgbClr val="FF0000"/>
                </a:solidFill>
                <a:ea typeface="+mn-lt"/>
                <a:cs typeface="+mn-lt"/>
              </a:rPr>
              <a:t>Sperimentare e valutare le diverse app</a:t>
            </a:r>
            <a:endParaRPr lang="it-IT" sz="2400" b="1" dirty="0">
              <a:solidFill>
                <a:srgbClr val="FF0000"/>
              </a:solidFill>
              <a:ea typeface="Calibri"/>
              <a:cs typeface="Calibri"/>
            </a:endParaRPr>
          </a:p>
          <a:p>
            <a:pPr algn="l"/>
            <a:endParaRPr lang="it-IT" sz="24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1897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C385D67-3F3A-6D04-2811-DCBF3EC903EF}"/>
              </a:ext>
            </a:extLst>
          </p:cNvPr>
          <p:cNvSpPr txBox="1"/>
          <p:nvPr/>
        </p:nvSpPr>
        <p:spPr>
          <a:xfrm>
            <a:off x="2832339" y="388189"/>
            <a:ext cx="483079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4000" b="1">
                <a:solidFill>
                  <a:srgbClr val="FF0000"/>
                </a:solidFill>
                <a:latin typeface="Arial"/>
                <a:ea typeface="+mn-lt"/>
                <a:cs typeface="+mn-lt"/>
              </a:rPr>
              <a:t>Conclusioni</a:t>
            </a:r>
            <a:endParaRPr lang="it-IT" sz="4000" b="1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3" name="Immagine 2" descr="Immagine che contiene nuvola, cielo, aria aperta, grattacielo&#10;&#10;Descrizione generata automaticamente">
            <a:extLst>
              <a:ext uri="{FF2B5EF4-FFF2-40B4-BE49-F238E27FC236}">
                <a16:creationId xmlns:a16="http://schemas.microsoft.com/office/drawing/2014/main" id="{F243BDC4-6BA2-1D9E-7113-E3CFB9AE3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56605" y="1378789"/>
            <a:ext cx="6484189" cy="3467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1D0A573-6B36-0914-CF41-7DEAEEC75A9D}"/>
              </a:ext>
            </a:extLst>
          </p:cNvPr>
          <p:cNvSpPr txBox="1"/>
          <p:nvPr/>
        </p:nvSpPr>
        <p:spPr>
          <a:xfrm>
            <a:off x="160721" y="5129379"/>
            <a:ext cx="11874410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 sz="2800" b="1" dirty="0">
                <a:solidFill>
                  <a:srgbClr val="00B050"/>
                </a:solidFill>
                <a:latin typeface="Arial"/>
                <a:ea typeface="+mn-lt"/>
                <a:cs typeface="+mn-lt"/>
              </a:rPr>
              <a:t>Il </a:t>
            </a:r>
            <a:r>
              <a:rPr lang="it-IT" sz="2800" b="1" err="1">
                <a:solidFill>
                  <a:srgbClr val="00B050"/>
                </a:solidFill>
                <a:latin typeface="Arial"/>
                <a:ea typeface="+mn-lt"/>
                <a:cs typeface="+mn-lt"/>
              </a:rPr>
              <a:t>TwinSpace</a:t>
            </a:r>
            <a:r>
              <a:rPr lang="it-IT" sz="2800" b="1" dirty="0">
                <a:solidFill>
                  <a:srgbClr val="00B050"/>
                </a:solidFill>
                <a:latin typeface="Arial"/>
                <a:ea typeface="+mn-lt"/>
                <a:cs typeface="+mn-lt"/>
              </a:rPr>
              <a:t>, arricchito dalle app, è uno strumento fondamentale per promuovere la collaborazione scolastica, l'apprendimento innovativo e la preparazione alla cittadinanza europea.</a:t>
            </a:r>
            <a:endParaRPr lang="it-IT" sz="2800" b="1">
              <a:solidFill>
                <a:srgbClr val="00B05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0216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4B4B9F5-308E-4FC4-5490-F25B032C5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871" r="10308"/>
          <a:stretch/>
        </p:blipFill>
        <p:spPr>
          <a:xfrm>
            <a:off x="20" y="10"/>
            <a:ext cx="7390243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79677" y="2347416"/>
            <a:ext cx="1630908" cy="7390262"/>
          </a:xfrm>
          <a:prstGeom prst="rect">
            <a:avLst/>
          </a:prstGeom>
          <a:gradFill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-1919061" y="1919060"/>
            <a:ext cx="6854280" cy="30161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61657" y="4425055"/>
            <a:ext cx="2928605" cy="24329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3B699C3-41B4-9D03-2892-D0F64AC82FAC}"/>
              </a:ext>
            </a:extLst>
          </p:cNvPr>
          <p:cNvSpPr txBox="1"/>
          <p:nvPr/>
        </p:nvSpPr>
        <p:spPr>
          <a:xfrm rot="1020000">
            <a:off x="8209374" y="3194835"/>
            <a:ext cx="3369234" cy="4860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ea typeface="Calibri"/>
                <a:cs typeface="Calibri"/>
              </a:rPr>
              <a:t>QUESTION TIME</a:t>
            </a:r>
          </a:p>
        </p:txBody>
      </p:sp>
    </p:spTree>
    <p:extLst>
      <p:ext uri="{BB962C8B-B14F-4D97-AF65-F5344CB8AC3E}">
        <p14:creationId xmlns:p14="http://schemas.microsoft.com/office/powerpoint/2010/main" val="690003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F85D998-5C3D-CB6F-E0ED-8AD4D8503438}"/>
              </a:ext>
            </a:extLst>
          </p:cNvPr>
          <p:cNvSpPr txBox="1"/>
          <p:nvPr/>
        </p:nvSpPr>
        <p:spPr>
          <a:xfrm>
            <a:off x="1006414" y="4917056"/>
            <a:ext cx="611037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it-IT" dirty="0">
                <a:ea typeface="+mn-lt"/>
                <a:cs typeface="+mn-lt"/>
              </a:rPr>
              <a:t>https://www.menti.com/al8tsknhfzpy</a:t>
            </a:r>
            <a:endParaRPr lang="it-IT" dirty="0"/>
          </a:p>
        </p:txBody>
      </p:sp>
      <p:pic>
        <p:nvPicPr>
          <p:cNvPr id="3" name="Immagine 2" descr="Immagine che contiene modello, quadrato, pixel, design&#10;&#10;Descrizione generata automaticamente">
            <a:extLst>
              <a:ext uri="{FF2B5EF4-FFF2-40B4-BE49-F238E27FC236}">
                <a16:creationId xmlns:a16="http://schemas.microsoft.com/office/drawing/2014/main" id="{A3EF1183-3BD1-0809-3D9F-EEE946CA7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151" y="1466850"/>
            <a:ext cx="3971925" cy="39243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D73045F-2378-B424-2D30-37429D3BC311}"/>
              </a:ext>
            </a:extLst>
          </p:cNvPr>
          <p:cNvSpPr txBox="1"/>
          <p:nvPr/>
        </p:nvSpPr>
        <p:spPr>
          <a:xfrm>
            <a:off x="1682150" y="3766868"/>
            <a:ext cx="450011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800" dirty="0">
                <a:ea typeface="+mn-lt"/>
                <a:cs typeface="+mn-lt"/>
              </a:rPr>
              <a:t>The code </a:t>
            </a:r>
            <a:r>
              <a:rPr lang="it-IT" sz="2800" b="1" dirty="0">
                <a:ea typeface="+mn-lt"/>
                <a:cs typeface="+mn-lt"/>
              </a:rPr>
              <a:t>8626 1062</a:t>
            </a:r>
            <a:endParaRPr lang="it-IT" sz="2800" dirty="0">
              <a:ea typeface="Calibri"/>
              <a:cs typeface="Calibri"/>
            </a:endParaRPr>
          </a:p>
        </p:txBody>
      </p:sp>
      <p:pic>
        <p:nvPicPr>
          <p:cNvPr id="5" name="Immagine 4" descr="Icebreaker Free Stock Photo - Public Domain Pictures">
            <a:extLst>
              <a:ext uri="{FF2B5EF4-FFF2-40B4-BE49-F238E27FC236}">
                <a16:creationId xmlns:a16="http://schemas.microsoft.com/office/drawing/2014/main" id="{69F5AA15-9F98-BE58-8C62-47D01195D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551" y="602670"/>
            <a:ext cx="3172220" cy="22308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995152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9B5D7EE-7367-2C00-0C8B-3869F7BC60B6}"/>
              </a:ext>
            </a:extLst>
          </p:cNvPr>
          <p:cNvSpPr txBox="1"/>
          <p:nvPr/>
        </p:nvSpPr>
        <p:spPr>
          <a:xfrm>
            <a:off x="1739660" y="5909094"/>
            <a:ext cx="789316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it-IT" sz="2800" dirty="0">
                <a:ea typeface="+mn-lt"/>
                <a:cs typeface="+mn-lt"/>
              </a:rPr>
              <a:t>https://digipad.app/p/1022011/db6a1dcbc7ba5</a:t>
            </a:r>
            <a:endParaRPr lang="it-IT" sz="2800">
              <a:ea typeface="Calibri"/>
              <a:cs typeface="Calibri"/>
            </a:endParaRPr>
          </a:p>
        </p:txBody>
      </p:sp>
      <p:pic>
        <p:nvPicPr>
          <p:cNvPr id="4" name="Immagine 3" descr="Close-up of Christmas Decorations Hanging on Tree · Free Stock Photo">
            <a:extLst>
              <a:ext uri="{FF2B5EF4-FFF2-40B4-BE49-F238E27FC236}">
                <a16:creationId xmlns:a16="http://schemas.microsoft.com/office/drawing/2014/main" id="{C23688D2-14B6-280E-3EED-2CCA44CA6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36" y="544183"/>
            <a:ext cx="8120314" cy="5007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92A247E-2AF4-4736-0008-72DEF9355827}"/>
              </a:ext>
            </a:extLst>
          </p:cNvPr>
          <p:cNvSpPr txBox="1"/>
          <p:nvPr/>
        </p:nvSpPr>
        <p:spPr>
          <a:xfrm>
            <a:off x="2099094" y="3939395"/>
            <a:ext cx="546339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000" b="1" dirty="0">
                <a:solidFill>
                  <a:srgbClr val="FF0000"/>
                </a:solidFill>
                <a:ea typeface="Calibri"/>
                <a:cs typeface="Calibri"/>
              </a:rPr>
              <a:t>SCAMBIAMOCI GLI AUGURI NATALIZI </a:t>
            </a:r>
            <a:r>
              <a:rPr lang="it-IT" sz="2000" b="1">
                <a:solidFill>
                  <a:srgbClr val="FF0000"/>
                </a:solidFill>
                <a:ea typeface="Calibri"/>
                <a:cs typeface="Calibri"/>
              </a:rPr>
              <a:t>CON......................</a:t>
            </a:r>
            <a:endParaRPr lang="it-IT"/>
          </a:p>
          <a:p>
            <a:pPr algn="ctr"/>
            <a:r>
              <a:rPr lang="it-IT" sz="2000" b="1" dirty="0">
                <a:solidFill>
                  <a:srgbClr val="FF0000"/>
                </a:solidFill>
                <a:ea typeface="Calibri"/>
                <a:cs typeface="Calibri"/>
              </a:rPr>
              <a:t>WORDART!!!!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62872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testo, schermata, Sito Web, Pagina Web&#10;&#10;Descrizione generata automaticamente">
            <a:extLst>
              <a:ext uri="{FF2B5EF4-FFF2-40B4-BE49-F238E27FC236}">
                <a16:creationId xmlns:a16="http://schemas.microsoft.com/office/drawing/2014/main" id="{1A2B6389-1E4B-C2A8-95E4-E371A8F27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25" y="461191"/>
            <a:ext cx="6656717" cy="2973882"/>
          </a:xfrm>
          <a:prstGeom prst="rect">
            <a:avLst/>
          </a:prstGeom>
        </p:spPr>
      </p:pic>
      <p:pic>
        <p:nvPicPr>
          <p:cNvPr id="3" name="Immagine 2" descr="Immagine che contiene testo, schermata, software, Pagina Web&#10;&#10;Descrizione generata automaticamente">
            <a:extLst>
              <a:ext uri="{FF2B5EF4-FFF2-40B4-BE49-F238E27FC236}">
                <a16:creationId xmlns:a16="http://schemas.microsoft.com/office/drawing/2014/main" id="{87AEB2DF-EC2C-7D8E-B1BE-280FC651E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831" y="3439910"/>
            <a:ext cx="6096000" cy="311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7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disegno, Elementi grafici, grafica, calligrafia&#10;&#10;Descrizione generata automaticamente">
            <a:extLst>
              <a:ext uri="{FF2B5EF4-FFF2-40B4-BE49-F238E27FC236}">
                <a16:creationId xmlns:a16="http://schemas.microsoft.com/office/drawing/2014/main" id="{2ADA816E-27EF-3838-EC0D-69456D4CC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185"/>
          <a:stretch/>
        </p:blipFill>
        <p:spPr>
          <a:xfrm>
            <a:off x="26419" y="10"/>
            <a:ext cx="8176454" cy="685799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905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testo, schermata, Rettangolo, diagramma&#10;&#10;Descrizione generata automaticamente">
            <a:extLst>
              <a:ext uri="{FF2B5EF4-FFF2-40B4-BE49-F238E27FC236}">
                <a16:creationId xmlns:a16="http://schemas.microsoft.com/office/drawing/2014/main" id="{0E758B03-CBDA-0F07-0740-AE16F53C5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" y="2357602"/>
            <a:ext cx="3517119" cy="2136649"/>
          </a:xfrm>
          <a:prstGeom prst="rect">
            <a:avLst/>
          </a:prstGeom>
        </p:spPr>
      </p:pic>
      <p:cxnSp>
        <p:nvCxnSpPr>
          <p:cNvPr id="17" name="Straight Connector 8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 descr="Immagine che contiene testo, schermata, Rettangolo, diagramma&#10;&#10;Descrizione generata automaticamente">
            <a:extLst>
              <a:ext uri="{FF2B5EF4-FFF2-40B4-BE49-F238E27FC236}">
                <a16:creationId xmlns:a16="http://schemas.microsoft.com/office/drawing/2014/main" id="{40BD7688-FFBC-5526-1AD4-6036264C4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676" y="2413362"/>
            <a:ext cx="3537345" cy="2025130"/>
          </a:xfrm>
          <a:prstGeom prst="rect">
            <a:avLst/>
          </a:prstGeom>
        </p:spPr>
      </p:pic>
      <p:cxnSp>
        <p:nvCxnSpPr>
          <p:cNvPr id="18" name="Straight Connector 10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 descr="Immagine che contiene testo, schermata, schermo, diagramma&#10;&#10;Descrizione generata automaticamente">
            <a:extLst>
              <a:ext uri="{FF2B5EF4-FFF2-40B4-BE49-F238E27FC236}">
                <a16:creationId xmlns:a16="http://schemas.microsoft.com/office/drawing/2014/main" id="{963A8F1B-FEA3-31C5-B34C-6E46D3A8E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336" y="2392774"/>
            <a:ext cx="3517120" cy="206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917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1AADC35-CB2F-E42C-7C6E-DED238745278}"/>
              </a:ext>
            </a:extLst>
          </p:cNvPr>
          <p:cNvSpPr txBox="1"/>
          <p:nvPr/>
        </p:nvSpPr>
        <p:spPr>
          <a:xfrm>
            <a:off x="1955320" y="3881887"/>
            <a:ext cx="9949132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 sz="2800">
                <a:latin typeface="Arial"/>
                <a:ea typeface="+mn-lt"/>
                <a:cs typeface="+mn-lt"/>
              </a:rPr>
              <a:t>Con il mio intervento esploreremo come il </a:t>
            </a:r>
            <a:r>
              <a:rPr lang="it-IT" sz="2800" err="1">
                <a:latin typeface="Arial"/>
                <a:ea typeface="+mn-lt"/>
                <a:cs typeface="+mn-lt"/>
              </a:rPr>
              <a:t>TwinSpace</a:t>
            </a:r>
            <a:r>
              <a:rPr lang="it-IT" sz="2800">
                <a:latin typeface="Arial"/>
                <a:ea typeface="+mn-lt"/>
                <a:cs typeface="+mn-lt"/>
              </a:rPr>
              <a:t>, la piattaforma digitale di </a:t>
            </a:r>
            <a:r>
              <a:rPr lang="it-IT" sz="2800" err="1">
                <a:latin typeface="Arial"/>
                <a:ea typeface="+mn-lt"/>
                <a:cs typeface="+mn-lt"/>
              </a:rPr>
              <a:t>eTwinning</a:t>
            </a:r>
            <a:r>
              <a:rPr lang="it-IT" sz="2800">
                <a:latin typeface="Arial"/>
                <a:ea typeface="+mn-lt"/>
                <a:cs typeface="+mn-lt"/>
              </a:rPr>
              <a:t>, possa essere arricchito con l'utilizzo di diverse app. Vedremo come queste possano supportare la collaborazione tra scuole, facilitare l'apprendimento e preparare gli studenti alla mobilità Erasmus.</a:t>
            </a:r>
            <a:endParaRPr lang="it-IT" sz="2800">
              <a:latin typeface="Arial"/>
              <a:cs typeface="Calibri"/>
            </a:endParaRPr>
          </a:p>
        </p:txBody>
      </p:sp>
      <p:pic>
        <p:nvPicPr>
          <p:cNvPr id="3" name="Immagine 2" descr="Immagine che contiene giocattolo, rosso&#10;&#10;Descrizione generata automaticamente">
            <a:extLst>
              <a:ext uri="{FF2B5EF4-FFF2-40B4-BE49-F238E27FC236}">
                <a16:creationId xmlns:a16="http://schemas.microsoft.com/office/drawing/2014/main" id="{695D5CD2-7FC8-2197-00A3-82D8B06D6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24" t="5842" b="-6369"/>
          <a:stretch/>
        </p:blipFill>
        <p:spPr>
          <a:xfrm>
            <a:off x="785004" y="662797"/>
            <a:ext cx="2728839" cy="27576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9675E8B-B7F5-7E87-DB54-516E7B7373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715774" y="1018995"/>
            <a:ext cx="4730150" cy="2677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9696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7B5CD0E-CBB1-018E-1205-883F025D7688}"/>
              </a:ext>
            </a:extLst>
          </p:cNvPr>
          <p:cNvSpPr txBox="1"/>
          <p:nvPr/>
        </p:nvSpPr>
        <p:spPr>
          <a:xfrm>
            <a:off x="316301" y="646980"/>
            <a:ext cx="881332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>
                <a:latin typeface="Arial"/>
                <a:ea typeface="+mn-lt"/>
                <a:cs typeface="Arial"/>
              </a:rPr>
              <a:t>Il </a:t>
            </a:r>
            <a:r>
              <a:rPr lang="it-IT" sz="2000" err="1">
                <a:latin typeface="Arial"/>
                <a:ea typeface="+mn-lt"/>
                <a:cs typeface="Arial"/>
              </a:rPr>
              <a:t>TwinSpace</a:t>
            </a:r>
            <a:r>
              <a:rPr lang="it-IT" sz="2000">
                <a:latin typeface="Arial"/>
                <a:ea typeface="+mn-lt"/>
                <a:cs typeface="Arial"/>
              </a:rPr>
              <a:t> è lo spazio virtuale dedicato a ogni progetto </a:t>
            </a:r>
            <a:r>
              <a:rPr lang="it-IT" sz="2000" err="1">
                <a:latin typeface="Arial"/>
                <a:ea typeface="+mn-lt"/>
                <a:cs typeface="Arial"/>
              </a:rPr>
              <a:t>eTwinning</a:t>
            </a:r>
            <a:r>
              <a:rPr lang="it-IT" sz="2000">
                <a:latin typeface="Arial"/>
                <a:ea typeface="+mn-lt"/>
                <a:cs typeface="Arial"/>
              </a:rPr>
              <a:t>. È uno strumento potente per la comunicazione, la condivisione di risorse e la collaborazione tra scuole di diversi paesi.</a:t>
            </a:r>
            <a:endParaRPr lang="it-IT" sz="2000">
              <a:latin typeface="Arial"/>
              <a:cs typeface="Arial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000F026-C003-D427-A57B-C0CBB5B40945}"/>
              </a:ext>
            </a:extLst>
          </p:cNvPr>
          <p:cNvSpPr txBox="1"/>
          <p:nvPr/>
        </p:nvSpPr>
        <p:spPr>
          <a:xfrm>
            <a:off x="4083169" y="1710906"/>
            <a:ext cx="7850039" cy="46782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800" b="1">
                <a:solidFill>
                  <a:srgbClr val="0070C0"/>
                </a:solidFill>
                <a:ea typeface="+mn-lt"/>
                <a:cs typeface="+mn-lt"/>
              </a:rPr>
              <a:t>Perché utilizzare le app nel </a:t>
            </a:r>
            <a:r>
              <a:rPr lang="it-IT" sz="2800" b="1" err="1">
                <a:solidFill>
                  <a:srgbClr val="0070C0"/>
                </a:solidFill>
                <a:ea typeface="+mn-lt"/>
                <a:cs typeface="+mn-lt"/>
              </a:rPr>
              <a:t>TwinSpace</a:t>
            </a:r>
            <a:r>
              <a:rPr lang="it-IT" sz="2800" b="1">
                <a:solidFill>
                  <a:srgbClr val="0070C0"/>
                </a:solidFill>
                <a:ea typeface="+mn-lt"/>
                <a:cs typeface="+mn-lt"/>
              </a:rPr>
              <a:t>?</a:t>
            </a:r>
            <a:endParaRPr lang="it-IT" sz="2800">
              <a:solidFill>
                <a:srgbClr val="0070C0"/>
              </a:solidFill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it-IT">
              <a:ea typeface="+mn-lt"/>
              <a:cs typeface="+mn-lt"/>
            </a:endParaRPr>
          </a:p>
          <a:p>
            <a:r>
              <a:rPr lang="it-IT" sz="2800">
                <a:latin typeface="Arial"/>
                <a:ea typeface="+mn-lt"/>
                <a:cs typeface="+mn-lt"/>
              </a:rPr>
              <a:t>L'integrazione di app nel </a:t>
            </a:r>
            <a:r>
              <a:rPr lang="it-IT" sz="2800" err="1">
                <a:latin typeface="Arial"/>
                <a:ea typeface="+mn-lt"/>
                <a:cs typeface="+mn-lt"/>
              </a:rPr>
              <a:t>TwinSpace</a:t>
            </a:r>
            <a:r>
              <a:rPr lang="it-IT" sz="2800">
                <a:latin typeface="Arial"/>
                <a:ea typeface="+mn-lt"/>
                <a:cs typeface="+mn-lt"/>
              </a:rPr>
              <a:t> permette di: </a:t>
            </a:r>
            <a:endParaRPr lang="it-IT" sz="2800">
              <a:latin typeface="Arial"/>
              <a:cs typeface="Calibri"/>
            </a:endParaRPr>
          </a:p>
          <a:p>
            <a:endParaRPr lang="it-IT" sz="2800">
              <a:latin typeface="Arial"/>
              <a:ea typeface="+mn-lt"/>
              <a:cs typeface="+mn-lt"/>
            </a:endParaRPr>
          </a:p>
          <a:p>
            <a:endParaRPr lang="it-IT" sz="2800">
              <a:latin typeface="Arial"/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r>
              <a:rPr lang="it-IT" sz="2800">
                <a:latin typeface="Arial"/>
                <a:ea typeface="+mn-lt"/>
                <a:cs typeface="+mn-lt"/>
              </a:rPr>
              <a:t>Arricchire le attività</a:t>
            </a:r>
            <a:endParaRPr lang="it-IT" sz="2800">
              <a:latin typeface="Arial"/>
              <a:cs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it-IT" sz="2800">
                <a:latin typeface="Arial"/>
                <a:ea typeface="+mn-lt"/>
                <a:cs typeface="+mn-lt"/>
              </a:rPr>
              <a:t>Aumentare l'engagement degli studenti</a:t>
            </a:r>
            <a:endParaRPr lang="it-IT" sz="2800">
              <a:latin typeface="Arial"/>
              <a:cs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it-IT" sz="2800">
                <a:latin typeface="Arial"/>
                <a:ea typeface="+mn-lt"/>
                <a:cs typeface="+mn-lt"/>
              </a:rPr>
              <a:t>Sviluppare competenze digitali</a:t>
            </a:r>
            <a:endParaRPr lang="it-IT" sz="2800">
              <a:latin typeface="Arial"/>
              <a:cs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it-IT" sz="2800">
                <a:latin typeface="Arial"/>
                <a:ea typeface="+mn-lt"/>
                <a:cs typeface="+mn-lt"/>
              </a:rPr>
              <a:t>Personalizzare l'apprendimento</a:t>
            </a:r>
            <a:endParaRPr lang="it-IT" sz="2800">
              <a:latin typeface="Arial"/>
              <a:cs typeface="Arial"/>
            </a:endParaRPr>
          </a:p>
          <a:p>
            <a:pPr algn="l"/>
            <a:endParaRPr lang="it-IT" sz="2800">
              <a:latin typeface="Arial"/>
              <a:cs typeface="Calibri"/>
            </a:endParaRPr>
          </a:p>
        </p:txBody>
      </p:sp>
      <p:pic>
        <p:nvPicPr>
          <p:cNvPr id="4" name="Immagine 3" descr="Immagine che contiene puzzle&#10;&#10;Descrizione generata automaticamente">
            <a:extLst>
              <a:ext uri="{FF2B5EF4-FFF2-40B4-BE49-F238E27FC236}">
                <a16:creationId xmlns:a16="http://schemas.microsoft.com/office/drawing/2014/main" id="{C7396BC9-D461-5F9F-8231-07B97DD4B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960000">
            <a:off x="382797" y="2922379"/>
            <a:ext cx="3662632" cy="25228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12422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196C31B-0450-1AA6-6426-BB4B18165599}"/>
              </a:ext>
            </a:extLst>
          </p:cNvPr>
          <p:cNvSpPr txBox="1"/>
          <p:nvPr/>
        </p:nvSpPr>
        <p:spPr>
          <a:xfrm>
            <a:off x="488829" y="287546"/>
            <a:ext cx="710241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3200" b="1">
                <a:solidFill>
                  <a:srgbClr val="FF0000"/>
                </a:solidFill>
                <a:latin typeface="Arial"/>
                <a:ea typeface="+mn-lt"/>
                <a:cs typeface="+mn-lt"/>
              </a:rPr>
              <a:t>Quali app utilizzare?</a:t>
            </a:r>
            <a:endParaRPr lang="it-IT" sz="3200" b="1">
              <a:solidFill>
                <a:srgbClr val="FF0000"/>
              </a:solidFill>
              <a:latin typeface="Arial"/>
              <a:cs typeface="Calibri" panose="020F0502020204030204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D603613-0833-D2FD-B800-03541570DF7A}"/>
              </a:ext>
            </a:extLst>
          </p:cNvPr>
          <p:cNvSpPr txBox="1"/>
          <p:nvPr/>
        </p:nvSpPr>
        <p:spPr>
          <a:xfrm>
            <a:off x="488830" y="877019"/>
            <a:ext cx="11228716" cy="59708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400" b="1">
                <a:solidFill>
                  <a:srgbClr val="0070C0"/>
                </a:solidFill>
                <a:ea typeface="+mn-lt"/>
                <a:cs typeface="+mn-lt"/>
              </a:rPr>
              <a:t>La scelta delle app dipende dagli obiettivi del progetto. </a:t>
            </a:r>
          </a:p>
          <a:p>
            <a:endParaRPr lang="it-IT">
              <a:ea typeface="+mn-lt"/>
              <a:cs typeface="+mn-lt"/>
            </a:endParaRPr>
          </a:p>
          <a:p>
            <a:r>
              <a:rPr lang="it-IT" sz="2000">
                <a:latin typeface="Arial"/>
                <a:ea typeface="+mn-lt"/>
                <a:cs typeface="+mn-lt"/>
              </a:rPr>
              <a:t>Alcune delle più utilizzate sono: </a:t>
            </a:r>
            <a:endParaRPr lang="it-IT" sz="2000">
              <a:latin typeface="Arial"/>
              <a:cs typeface="Calibri"/>
            </a:endParaRPr>
          </a:p>
          <a:p>
            <a:r>
              <a:rPr lang="it-IT" sz="2000">
                <a:latin typeface="Arial"/>
                <a:ea typeface="+mn-lt"/>
                <a:cs typeface="+mn-lt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it-IT" sz="2000" b="1">
                <a:ea typeface="+mn-lt"/>
                <a:cs typeface="+mn-lt"/>
              </a:rPr>
              <a:t>Creatività</a:t>
            </a:r>
            <a:endParaRPr lang="it-IT" sz="20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it-IT" sz="2000" b="1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it-IT" sz="2000" b="1">
                <a:ea typeface="+mn-lt"/>
                <a:cs typeface="+mn-lt"/>
              </a:rPr>
              <a:t>Comunicazione</a:t>
            </a:r>
            <a:endParaRPr lang="it-IT" sz="2000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it-IT" sz="2000" b="1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it-IT" sz="2000" b="1">
                <a:ea typeface="+mn-lt"/>
                <a:cs typeface="+mn-lt"/>
              </a:rPr>
              <a:t>Collaborazione</a:t>
            </a:r>
          </a:p>
          <a:p>
            <a:pPr marL="285750" indent="-285750">
              <a:buFont typeface="Arial"/>
              <a:buChar char="•"/>
            </a:pPr>
            <a:endParaRPr lang="it-IT" sz="2000" b="1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it-IT" sz="2000" b="1">
                <a:ea typeface="+mn-lt"/>
                <a:cs typeface="+mn-lt"/>
              </a:rPr>
              <a:t>Produzione multimediale</a:t>
            </a:r>
          </a:p>
          <a:p>
            <a:pPr marL="285750" indent="-285750">
              <a:buFont typeface="Arial"/>
              <a:buChar char="•"/>
            </a:pPr>
            <a:endParaRPr lang="it-IT" sz="2000" b="1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it-IT" sz="2000" b="1">
                <a:cs typeface="Calibri"/>
              </a:rPr>
              <a:t>Documentazione</a:t>
            </a:r>
          </a:p>
          <a:p>
            <a:pPr marL="285750" indent="-285750">
              <a:buFont typeface="Arial"/>
              <a:buChar char="•"/>
            </a:pPr>
            <a:endParaRPr lang="it-IT" sz="2000" b="1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it-IT" sz="2000" b="1">
                <a:cs typeface="Calibri"/>
              </a:rPr>
              <a:t>Analisi di valutazione</a:t>
            </a:r>
          </a:p>
          <a:p>
            <a:pPr marL="285750" indent="-285750">
              <a:buFont typeface="Arial"/>
              <a:buChar char="•"/>
            </a:pPr>
            <a:endParaRPr lang="it-IT" sz="2000" b="1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it-IT" sz="2000" b="1">
                <a:cs typeface="Calibri"/>
              </a:rPr>
              <a:t>Geolocalizzazione</a:t>
            </a:r>
          </a:p>
          <a:p>
            <a:pPr marL="285750" indent="-285750">
              <a:buFont typeface="Arial"/>
              <a:buChar char="•"/>
            </a:pPr>
            <a:endParaRPr lang="it-IT" sz="2000" b="1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it-IT" sz="2000" b="1">
                <a:cs typeface="Calibri"/>
              </a:rPr>
              <a:t>Gamification</a:t>
            </a:r>
          </a:p>
        </p:txBody>
      </p:sp>
      <p:pic>
        <p:nvPicPr>
          <p:cNvPr id="4" name="Immagine 3" descr="Immagine che contiene cerchio, arte&#10;&#10;Descrizione generata automaticamente">
            <a:extLst>
              <a:ext uri="{FF2B5EF4-FFF2-40B4-BE49-F238E27FC236}">
                <a16:creationId xmlns:a16="http://schemas.microsoft.com/office/drawing/2014/main" id="{3B424943-D745-7918-1CDA-752462880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140000">
            <a:off x="5914429" y="1801898"/>
            <a:ext cx="4255158" cy="4102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86767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B1B501F9-CE80-B83D-2077-98C1A81792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927813"/>
              </p:ext>
            </p:extLst>
          </p:nvPr>
        </p:nvGraphicFramePr>
        <p:xfrm>
          <a:off x="295348" y="1417673"/>
          <a:ext cx="10581174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9720">
                  <a:extLst>
                    <a:ext uri="{9D8B030D-6E8A-4147-A177-3AD203B41FA5}">
                      <a16:colId xmlns:a16="http://schemas.microsoft.com/office/drawing/2014/main" val="2664362592"/>
                    </a:ext>
                  </a:extLst>
                </a:gridCol>
                <a:gridCol w="2563722">
                  <a:extLst>
                    <a:ext uri="{9D8B030D-6E8A-4147-A177-3AD203B41FA5}">
                      <a16:colId xmlns:a16="http://schemas.microsoft.com/office/drawing/2014/main" val="920366008"/>
                    </a:ext>
                  </a:extLst>
                </a:gridCol>
                <a:gridCol w="2370339">
                  <a:extLst>
                    <a:ext uri="{9D8B030D-6E8A-4147-A177-3AD203B41FA5}">
                      <a16:colId xmlns:a16="http://schemas.microsoft.com/office/drawing/2014/main" val="3854455293"/>
                    </a:ext>
                  </a:extLst>
                </a:gridCol>
                <a:gridCol w="2327393">
                  <a:extLst>
                    <a:ext uri="{9D8B030D-6E8A-4147-A177-3AD203B41FA5}">
                      <a16:colId xmlns:a16="http://schemas.microsoft.com/office/drawing/2014/main" val="597398407"/>
                    </a:ext>
                  </a:extLst>
                </a:gridCol>
              </a:tblGrid>
              <a:tr h="3071627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b="1" i="1" u="none" strike="noStrike" noProof="0" dirty="0">
                          <a:solidFill>
                            <a:srgbClr val="C00000"/>
                          </a:solidFill>
                          <a:latin typeface="Arial"/>
                        </a:rPr>
                        <a:t>Produzione multimediale</a:t>
                      </a:r>
                      <a:endParaRPr lang="it-IT" sz="2000" b="0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lvl="0" algn="ctr">
                        <a:buNone/>
                      </a:pPr>
                      <a:r>
                        <a:rPr lang="it-IT" sz="2000" i="1" dirty="0">
                          <a:solidFill>
                            <a:srgbClr val="C00000"/>
                          </a:solidFill>
                          <a:latin typeface="Arial"/>
                        </a:rPr>
                        <a:t>Creatività</a:t>
                      </a:r>
                      <a:endParaRPr lang="it-IT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noProof="0" err="1">
                          <a:solidFill>
                            <a:srgbClr val="000000"/>
                          </a:solidFill>
                          <a:latin typeface="Arial"/>
                        </a:rPr>
                        <a:t>Toonytool</a:t>
                      </a:r>
                      <a:endParaRPr lang="it-IT" sz="16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noProof="0" err="1">
                          <a:solidFill>
                            <a:srgbClr val="000000"/>
                          </a:solidFill>
                          <a:latin typeface="Arial"/>
                        </a:rPr>
                        <a:t>Artsteps</a:t>
                      </a:r>
                      <a:endParaRPr lang="it-IT" sz="16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noProof="0" err="1">
                          <a:solidFill>
                            <a:srgbClr val="000000"/>
                          </a:solidFill>
                          <a:latin typeface="Arial"/>
                        </a:rPr>
                        <a:t>Canva</a:t>
                      </a:r>
                      <a:endParaRPr lang="it-IT" sz="16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noProof="0" err="1">
                          <a:solidFill>
                            <a:srgbClr val="000000"/>
                          </a:solidFill>
                          <a:latin typeface="Arial"/>
                        </a:rPr>
                        <a:t>Genially</a:t>
                      </a:r>
                      <a:endParaRPr lang="it-IT" sz="16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noProof="0" err="1">
                          <a:solidFill>
                            <a:srgbClr val="000000"/>
                          </a:solidFill>
                          <a:latin typeface="Arial"/>
                        </a:rPr>
                        <a:t>Toonytool</a:t>
                      </a:r>
                      <a:endParaRPr lang="it-IT" sz="16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Suno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Podcast –Anchor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noProof="0" err="1">
                          <a:solidFill>
                            <a:srgbClr val="000000"/>
                          </a:solidFill>
                          <a:latin typeface="Arial"/>
                        </a:rPr>
                        <a:t>Chatterkids</a:t>
                      </a:r>
                      <a:endParaRPr lang="it-IT" sz="16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Pic</a:t>
                      </a:r>
                      <a:r>
                        <a:rPr lang="it-IT" sz="16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-collage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Word art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000" i="1" dirty="0">
                          <a:solidFill>
                            <a:srgbClr val="C00000"/>
                          </a:solidFill>
                          <a:latin typeface="Arial"/>
                        </a:rPr>
                        <a:t>Geolocalizzazione</a:t>
                      </a:r>
                    </a:p>
                    <a:p>
                      <a:pPr lvl="0">
                        <a:buNone/>
                      </a:pPr>
                      <a:endParaRPr lang="it-IT">
                        <a:solidFill>
                          <a:schemeClr val="tx1"/>
                        </a:solidFill>
                      </a:endParaRPr>
                    </a:p>
                    <a:p>
                      <a:pPr lvl="0" algn="l">
                        <a:buNone/>
                      </a:pPr>
                      <a:r>
                        <a:rPr lang="it-IT" sz="1600" b="0" err="1">
                          <a:solidFill>
                            <a:schemeClr val="tx1"/>
                          </a:solidFill>
                          <a:latin typeface="Arial"/>
                        </a:rPr>
                        <a:t>PictraMap</a:t>
                      </a:r>
                      <a:endParaRPr lang="it-IT" sz="1600" b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lvl="0" algn="l">
                        <a:buNone/>
                      </a:pPr>
                      <a:r>
                        <a:rPr lang="it-IT" sz="1600" b="0" err="1">
                          <a:solidFill>
                            <a:schemeClr val="tx1"/>
                          </a:solidFill>
                          <a:latin typeface="Arial"/>
                        </a:rPr>
                        <a:t>ZeeMaps</a:t>
                      </a:r>
                      <a:endParaRPr lang="it-IT" sz="1600" b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lvl="0" algn="ctr">
                        <a:buNone/>
                      </a:pPr>
                      <a:endParaRPr lang="it-IT" b="0">
                        <a:solidFill>
                          <a:schemeClr val="tx1"/>
                        </a:solidFill>
                      </a:endParaRPr>
                    </a:p>
                    <a:p>
                      <a:pPr lvl="0" algn="ctr">
                        <a:buNone/>
                      </a:pPr>
                      <a:endParaRPr lang="it-IT" b="0">
                        <a:solidFill>
                          <a:schemeClr val="tx1"/>
                        </a:solidFill>
                      </a:endParaRPr>
                    </a:p>
                    <a:p>
                      <a:pPr lvl="0" algn="ctr">
                        <a:buNone/>
                      </a:pPr>
                      <a:endParaRPr lang="it-IT" b="0">
                        <a:solidFill>
                          <a:schemeClr val="tx1"/>
                        </a:solidFill>
                      </a:endParaRPr>
                    </a:p>
                    <a:p>
                      <a:pPr lvl="0" algn="ctr">
                        <a:buNone/>
                      </a:pPr>
                      <a:endParaRPr lang="it-IT">
                        <a:solidFill>
                          <a:schemeClr val="tx1"/>
                        </a:solidFill>
                      </a:endParaRPr>
                    </a:p>
                    <a:p>
                      <a:pPr lvl="0" algn="ctr">
                        <a:buNone/>
                      </a:pPr>
                      <a:endParaRPr lang="it-IT">
                        <a:solidFill>
                          <a:schemeClr val="tx1"/>
                        </a:solidFill>
                      </a:endParaRPr>
                    </a:p>
                    <a:p>
                      <a:pPr lvl="0" algn="ctr">
                        <a:buNone/>
                      </a:pPr>
                      <a:endParaRPr lang="it-IT">
                        <a:solidFill>
                          <a:schemeClr val="tx1"/>
                        </a:solidFill>
                      </a:endParaRPr>
                    </a:p>
                    <a:p>
                      <a:pPr lvl="0" algn="ctr">
                        <a:buNone/>
                      </a:pPr>
                      <a:endParaRPr lang="it-IT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None/>
                      </a:pPr>
                      <a:r>
                        <a:rPr lang="it-IT" sz="2000" b="1" i="1" u="none" strike="noStrike" noProof="0" dirty="0">
                          <a:solidFill>
                            <a:srgbClr val="C00000"/>
                          </a:solidFill>
                          <a:latin typeface="Arial"/>
                        </a:rPr>
                        <a:t>Comunicazione</a:t>
                      </a:r>
                      <a:endParaRPr lang="it-IT" sz="2000" b="0" i="1" u="none" strike="noStrike" noProof="0" dirty="0">
                        <a:solidFill>
                          <a:srgbClr val="C00000"/>
                        </a:solidFill>
                        <a:latin typeface="Arial"/>
                      </a:endParaRPr>
                    </a:p>
                    <a:p>
                      <a:pPr lvl="0" algn="ctr">
                        <a:buNone/>
                      </a:pPr>
                      <a:endParaRPr lang="it-IT" i="1">
                        <a:solidFill>
                          <a:srgbClr val="C00000"/>
                        </a:solidFill>
                      </a:endParaRPr>
                    </a:p>
                    <a:p>
                      <a:pPr lvl="0" algn="ctr">
                        <a:buNone/>
                      </a:pPr>
                      <a:r>
                        <a:rPr lang="it-IT" sz="16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Pacchetto </a:t>
                      </a:r>
                      <a:r>
                        <a:rPr lang="it-IT" sz="16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google</a:t>
                      </a:r>
                      <a:endParaRPr lang="it-IT" sz="1600" dirty="0">
                        <a:latin typeface="Arial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None/>
                      </a:pPr>
                      <a:r>
                        <a:rPr lang="it-IT" sz="2000" b="1" i="1" u="none" strike="noStrike" noProof="0" dirty="0">
                          <a:solidFill>
                            <a:srgbClr val="C00000"/>
                          </a:solidFill>
                          <a:latin typeface="Arial"/>
                        </a:rPr>
                        <a:t>Collaborazione</a:t>
                      </a:r>
                      <a:endParaRPr lang="en-US" sz="2000" b="0" i="1" u="none" strike="noStrike" noProof="0" dirty="0">
                        <a:solidFill>
                          <a:srgbClr val="C00000"/>
                        </a:solidFill>
                        <a:latin typeface="Arial"/>
                      </a:endParaRPr>
                    </a:p>
                    <a:p>
                      <a:pPr lvl="0" algn="ctr">
                        <a:buNone/>
                      </a:pPr>
                      <a:endParaRPr lang="it-IT" i="1">
                        <a:solidFill>
                          <a:srgbClr val="C00000"/>
                        </a:solidFill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Read book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noProof="0" err="1">
                          <a:solidFill>
                            <a:srgbClr val="000000"/>
                          </a:solidFill>
                          <a:latin typeface="Arial"/>
                        </a:rPr>
                        <a:t>Storyjumper</a:t>
                      </a:r>
                      <a:endParaRPr lang="it-IT" sz="16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Digipad</a:t>
                      </a:r>
                      <a:r>
                        <a:rPr lang="it-IT" sz="16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noProof="0" err="1">
                          <a:solidFill>
                            <a:srgbClr val="000000"/>
                          </a:solidFill>
                          <a:latin typeface="Arial"/>
                        </a:rPr>
                        <a:t>Padlet</a:t>
                      </a:r>
                      <a:endParaRPr lang="it-IT" sz="16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lvl="0" algn="ctr">
                        <a:buNone/>
                      </a:pPr>
                      <a:endParaRPr lang="it-IT" i="1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917924"/>
                  </a:ext>
                </a:extLst>
              </a:tr>
              <a:tr h="2152821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b="1" i="1" u="none" strike="noStrike" noProof="0" dirty="0">
                          <a:solidFill>
                            <a:srgbClr val="C00000"/>
                          </a:solidFill>
                          <a:latin typeface="Arial"/>
                        </a:rPr>
                        <a:t>Brainstorming/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b="1" i="1" u="none" strike="noStrike" noProof="0" dirty="0">
                          <a:solidFill>
                            <a:srgbClr val="C00000"/>
                          </a:solidFill>
                          <a:latin typeface="Arial"/>
                        </a:rPr>
                        <a:t>Valutazione/ Sondaggi</a:t>
                      </a:r>
                      <a:endParaRPr lang="it-IT" sz="2000" b="0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noProof="0" err="1">
                          <a:solidFill>
                            <a:srgbClr val="000000"/>
                          </a:solidFill>
                          <a:latin typeface="Arial"/>
                        </a:rPr>
                        <a:t>Tricider</a:t>
                      </a:r>
                      <a:endParaRPr lang="it-IT" sz="16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noProof="0" err="1">
                          <a:solidFill>
                            <a:srgbClr val="000000"/>
                          </a:solidFill>
                          <a:latin typeface="Arial"/>
                        </a:rPr>
                        <a:t>Ideaboards</a:t>
                      </a:r>
                      <a:endParaRPr lang="it-IT" sz="16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noProof="0" err="1">
                          <a:solidFill>
                            <a:srgbClr val="000000"/>
                          </a:solidFill>
                          <a:latin typeface="Arial"/>
                        </a:rPr>
                        <a:t>Slido</a:t>
                      </a:r>
                      <a:endParaRPr lang="it-IT" sz="16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noProof="0" err="1">
                          <a:solidFill>
                            <a:srgbClr val="000000"/>
                          </a:solidFill>
                          <a:latin typeface="Arial"/>
                        </a:rPr>
                        <a:t>Dotstorming</a:t>
                      </a:r>
                      <a:endParaRPr lang="it-IT" sz="16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Mentimer</a:t>
                      </a:r>
                      <a:r>
                        <a:rPr lang="it-IT" sz="16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b="1" i="1" u="none" strike="noStrike" noProof="0" dirty="0">
                          <a:solidFill>
                            <a:srgbClr val="C00000"/>
                          </a:solidFill>
                          <a:latin typeface="Arial"/>
                        </a:rPr>
                        <a:t>     </a:t>
                      </a:r>
                      <a:r>
                        <a:rPr lang="it-IT" sz="2000" b="1" i="1" u="none" strike="noStrike" noProof="0" dirty="0" err="1">
                          <a:solidFill>
                            <a:srgbClr val="C00000"/>
                          </a:solidFill>
                          <a:latin typeface="Arial"/>
                        </a:rPr>
                        <a:t>Copyrigth</a:t>
                      </a:r>
                      <a:endParaRPr lang="it-IT" dirty="0" err="1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it-IT" sz="1800" b="0" i="0" u="none" strike="noStrike" noProof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Pixabay</a:t>
                      </a:r>
                      <a:endParaRPr lang="it-IT" sz="1600" b="0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it-IT" sz="2000" b="1" i="1" u="none" strike="noStrike" noProof="0">
                        <a:solidFill>
                          <a:srgbClr val="C00000"/>
                        </a:solidFill>
                        <a:latin typeface="Arial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it-IT" sz="2000" b="1" i="1" u="none" strike="noStrike" noProof="0">
                        <a:solidFill>
                          <a:srgbClr val="C00000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None/>
                      </a:pPr>
                      <a:r>
                        <a:rPr lang="it-IT" sz="2000" b="1" i="1" u="none" strike="noStrike" noProof="0" dirty="0">
                          <a:solidFill>
                            <a:srgbClr val="C00000"/>
                          </a:solidFill>
                          <a:latin typeface="Arial"/>
                        </a:rPr>
                        <a:t>Documentazione/</a:t>
                      </a:r>
                      <a:endParaRPr lang="en-US" sz="2000" b="0" i="1" u="none" strike="noStrike" noProof="0" dirty="0" err="1">
                        <a:solidFill>
                          <a:srgbClr val="C00000"/>
                        </a:solidFill>
                        <a:latin typeface="Arial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b="1" i="1" u="none" strike="noStrike" noProof="0" dirty="0">
                          <a:solidFill>
                            <a:srgbClr val="C00000"/>
                          </a:solidFill>
                          <a:latin typeface="Arial"/>
                        </a:rPr>
                        <a:t>Disseminazione</a:t>
                      </a:r>
                      <a:endParaRPr lang="en-US" sz="1600" b="0" i="0" u="none" strike="noStrike" noProof="0" dirty="0">
                        <a:solidFill>
                          <a:srgbClr val="C00000"/>
                        </a:solidFill>
                        <a:latin typeface="Arial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err="1">
                          <a:solidFill>
                            <a:schemeClr val="tx1"/>
                          </a:solidFill>
                          <a:latin typeface="Arial"/>
                        </a:rPr>
                        <a:t>Canva</a:t>
                      </a:r>
                      <a:endParaRPr lang="en-US" sz="1600" b="0" i="0" u="none" strike="noStrike" noProof="0" err="1">
                        <a:solidFill>
                          <a:srgbClr val="C00000"/>
                        </a:solidFill>
                        <a:latin typeface="Arial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noProof="0" err="1">
                          <a:solidFill>
                            <a:srgbClr val="000000"/>
                          </a:solidFill>
                          <a:latin typeface="Arial"/>
                        </a:rPr>
                        <a:t>Pictochart</a:t>
                      </a:r>
                      <a:endParaRPr lang="it-IT" sz="16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lvl="0" algn="ctr">
                        <a:buNone/>
                      </a:pPr>
                      <a:endParaRPr lang="it-IT" sz="1800" b="1" i="1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None/>
                      </a:pPr>
                      <a:r>
                        <a:rPr lang="it-IT" sz="2000" b="1" i="1" u="none" strike="noStrike" noProof="0" dirty="0">
                          <a:solidFill>
                            <a:srgbClr val="C00000"/>
                          </a:solidFill>
                          <a:latin typeface="Arial"/>
                        </a:rPr>
                        <a:t>Gamification</a:t>
                      </a:r>
                      <a:endParaRPr lang="en-US" sz="2000" b="0" i="1" u="none" strike="noStrike" noProof="0" dirty="0">
                        <a:solidFill>
                          <a:srgbClr val="C00000"/>
                        </a:solidFill>
                        <a:latin typeface="Arial"/>
                      </a:endParaRPr>
                    </a:p>
                    <a:p>
                      <a:pPr lvl="0" algn="ctr">
                        <a:buNone/>
                      </a:pPr>
                      <a:endParaRPr lang="it-IT" i="1">
                        <a:solidFill>
                          <a:srgbClr val="C00000"/>
                        </a:solidFill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noProof="0" err="1">
                          <a:solidFill>
                            <a:srgbClr val="000000"/>
                          </a:solidFill>
                          <a:latin typeface="Arial"/>
                        </a:rPr>
                        <a:t>Kahoot</a:t>
                      </a:r>
                      <a:endParaRPr lang="it-IT" sz="16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noProof="0" err="1">
                          <a:solidFill>
                            <a:srgbClr val="000000"/>
                          </a:solidFill>
                          <a:latin typeface="Arial"/>
                        </a:rPr>
                        <a:t>Panquiz</a:t>
                      </a:r>
                      <a:endParaRPr lang="it-IT" sz="16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noProof="0" err="1">
                          <a:solidFill>
                            <a:srgbClr val="000000"/>
                          </a:solidFill>
                          <a:latin typeface="Arial"/>
                        </a:rPr>
                        <a:t>Wordwall</a:t>
                      </a:r>
                      <a:endParaRPr lang="it-IT" sz="16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Learning Apps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Octostudio</a:t>
                      </a:r>
                    </a:p>
                    <a:p>
                      <a:pPr lvl="0" algn="ctr">
                        <a:buNone/>
                      </a:pPr>
                      <a:endParaRPr lang="it-IT" i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070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199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B59DD96-8D33-196F-26BC-40F19C32438D}"/>
              </a:ext>
            </a:extLst>
          </p:cNvPr>
          <p:cNvSpPr txBox="1"/>
          <p:nvPr/>
        </p:nvSpPr>
        <p:spPr>
          <a:xfrm>
            <a:off x="891396" y="1610264"/>
            <a:ext cx="707366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it-IT" dirty="0">
                <a:ea typeface="+mn-lt"/>
                <a:cs typeface="+mn-lt"/>
                <a:hlinkClick r:id="rId2"/>
              </a:rPr>
              <a:t>https://school-education.ec.europa.eu/en/etwinning/projects/europe-alphabet/twinspace/pages/comic-making</a:t>
            </a:r>
            <a:endParaRPr lang="it-IT" dirty="0"/>
          </a:p>
        </p:txBody>
      </p:sp>
      <p:pic>
        <p:nvPicPr>
          <p:cNvPr id="3" name="Immagine 2" descr="Immagine che contiene testo, Carattere, Elementi grafici, giallo&#10;&#10;Descrizione generata automaticamente">
            <a:extLst>
              <a:ext uri="{FF2B5EF4-FFF2-40B4-BE49-F238E27FC236}">
                <a16:creationId xmlns:a16="http://schemas.microsoft.com/office/drawing/2014/main" id="{15FF0C87-D895-5AE0-159E-5350D2FF7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716" y="220244"/>
            <a:ext cx="2789926" cy="138543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D93FCB7-AB69-7B48-D73A-E3740AB31C7E}"/>
              </a:ext>
            </a:extLst>
          </p:cNvPr>
          <p:cNvSpPr txBox="1"/>
          <p:nvPr/>
        </p:nvSpPr>
        <p:spPr>
          <a:xfrm>
            <a:off x="4011282" y="3594340"/>
            <a:ext cx="793630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it-IT" dirty="0">
                <a:ea typeface="+mn-lt"/>
                <a:cs typeface="+mn-lt"/>
                <a:hlinkClick r:id="rId4"/>
              </a:rPr>
              <a:t>https://school-education.ec.europa.eu/en/etwinning/projects/europe-alphabet/twinspace/pages/collaborative-poem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8706DA2-84DE-9BF4-A406-F48BAA8157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9420" y="2787770"/>
            <a:ext cx="2117425" cy="64985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E1F8DED-1705-8017-E134-FDA70A43A054}"/>
              </a:ext>
            </a:extLst>
          </p:cNvPr>
          <p:cNvSpPr txBox="1"/>
          <p:nvPr/>
        </p:nvSpPr>
        <p:spPr>
          <a:xfrm>
            <a:off x="1926566" y="5621546"/>
            <a:ext cx="777815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it-IT" dirty="0">
                <a:ea typeface="+mn-lt"/>
                <a:cs typeface="+mn-lt"/>
                <a:hlinkClick r:id="rId6"/>
              </a:rPr>
              <a:t>https://school-education.ec.europa.eu/en/etwinning/projects/europe-alphabet/twinspace/pages/where-do-we-come</a:t>
            </a:r>
            <a:endParaRPr lang="it-IT" dirty="0"/>
          </a:p>
        </p:txBody>
      </p:sp>
      <p:pic>
        <p:nvPicPr>
          <p:cNvPr id="7" name="Immagine 6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55724F1E-1B62-F63A-E151-34C2B8B403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9825" y="4786852"/>
            <a:ext cx="2297142" cy="8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06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9BB721D-FE11-E3C0-BBB0-B21FE2403DC7}"/>
              </a:ext>
            </a:extLst>
          </p:cNvPr>
          <p:cNvSpPr txBox="1"/>
          <p:nvPr/>
        </p:nvSpPr>
        <p:spPr>
          <a:xfrm>
            <a:off x="992037" y="1466490"/>
            <a:ext cx="757686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it-IT" dirty="0">
                <a:ea typeface="+mn-lt"/>
                <a:cs typeface="+mn-lt"/>
                <a:hlinkClick r:id="rId2"/>
              </a:rPr>
              <a:t>https://school-education.ec.europa.eu/en/etwinning/projects/etwellness/twinspace/pages/spas-organization</a:t>
            </a:r>
            <a:endParaRPr lang="it-IT"/>
          </a:p>
        </p:txBody>
      </p:sp>
      <p:pic>
        <p:nvPicPr>
          <p:cNvPr id="3" name="Immagine 2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8F4B111F-C0F5-7DA7-5872-62CA52E16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156" y="540679"/>
            <a:ext cx="1977425" cy="93147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BDD4D68-DA42-B2B3-CEC9-1DED4CAE6438}"/>
              </a:ext>
            </a:extLst>
          </p:cNvPr>
          <p:cNvSpPr txBox="1"/>
          <p:nvPr/>
        </p:nvSpPr>
        <p:spPr>
          <a:xfrm>
            <a:off x="4399472" y="3436188"/>
            <a:ext cx="734682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it-IT" dirty="0">
                <a:ea typeface="+mn-lt"/>
                <a:cs typeface="+mn-lt"/>
                <a:hlinkClick r:id="rId4"/>
              </a:rPr>
              <a:t>https://school-education.ec.europa.eu/en/etwinning/projects/etwellness/twinspace/pages/refreshing-room</a:t>
            </a:r>
            <a:endParaRPr lang="it-IT"/>
          </a:p>
        </p:txBody>
      </p:sp>
      <p:pic>
        <p:nvPicPr>
          <p:cNvPr id="5" name="Immagine 4" descr="Immagine che contiene Carattere, Elementi grafici, testo, logo&#10;&#10;Descrizione generata automaticamente">
            <a:extLst>
              <a:ext uri="{FF2B5EF4-FFF2-40B4-BE49-F238E27FC236}">
                <a16:creationId xmlns:a16="http://schemas.microsoft.com/office/drawing/2014/main" id="{C71AD5E9-CFD8-2737-EF06-183F29CAF7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8677" y="2573817"/>
            <a:ext cx="3514725" cy="84772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BC5337A-BE5B-E3E0-C479-58E089BFB65D}"/>
              </a:ext>
            </a:extLst>
          </p:cNvPr>
          <p:cNvSpPr txBox="1"/>
          <p:nvPr/>
        </p:nvSpPr>
        <p:spPr>
          <a:xfrm>
            <a:off x="704489" y="5578415"/>
            <a:ext cx="816633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it-IT" dirty="0">
                <a:ea typeface="+mn-lt"/>
                <a:cs typeface="+mn-lt"/>
                <a:hlinkClick r:id="rId6"/>
              </a:rPr>
              <a:t>https://school-education.ec.europa.eu/en/etwinning/projects/etwellness/twinspace/pages/give-heart-your-favourite-logo</a:t>
            </a:r>
            <a:endParaRPr lang="it-IT" dirty="0"/>
          </a:p>
        </p:txBody>
      </p:sp>
      <p:pic>
        <p:nvPicPr>
          <p:cNvPr id="7" name="Immagine 6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F5FDB6BC-E244-2914-8CCE-3DD5DFDEE2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9521" y="4169254"/>
            <a:ext cx="1694731" cy="12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689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ttore xmlns="3a709e7b-5bd5-44b6-addc-a3cef9883b4b" xsi:nil="true"/>
    <TaxCatchAll xmlns="31c0f191-f8fb-467f-9ead-18e96dc9093d" xsi:nil="true"/>
    <lcf76f155ced4ddcb4097134ff3c332f xmlns="3a709e7b-5bd5-44b6-addc-a3cef9883b4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5A00527C250394F83853090CB385877" ma:contentTypeVersion="21" ma:contentTypeDescription="Creare un nuovo documento." ma:contentTypeScope="" ma:versionID="dc548fd4f18e67ed6f0b8f669e325590">
  <xsd:schema xmlns:xsd="http://www.w3.org/2001/XMLSchema" xmlns:xs="http://www.w3.org/2001/XMLSchema" xmlns:p="http://schemas.microsoft.com/office/2006/metadata/properties" xmlns:ns2="3a709e7b-5bd5-44b6-addc-a3cef9883b4b" xmlns:ns3="31c0f191-f8fb-467f-9ead-18e96dc9093d" targetNamespace="http://schemas.microsoft.com/office/2006/metadata/properties" ma:root="true" ma:fieldsID="99df54f23b81b9d26ae1aa02c1075580" ns2:_="" ns3:_="">
    <xsd:import namespace="3a709e7b-5bd5-44b6-addc-a3cef9883b4b"/>
    <xsd:import namespace="31c0f191-f8fb-467f-9ead-18e96dc909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Settor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709e7b-5bd5-44b6-addc-a3cef9883b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Tag immagine" ma:readOnly="false" ma:fieldId="{5cf76f15-5ced-4ddc-b409-7134ff3c332f}" ma:taxonomyMulti="true" ma:sspId="a087d216-9da7-4ca6-a432-9e625d0d44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Settore" ma:index="24" nillable="true" ma:displayName="Settore" ma:format="RadioButtons" ma:internalName="Settore">
      <xsd:simpleType>
        <xsd:union memberTypes="dms:Text">
          <xsd:simpleType>
            <xsd:restriction base="dms:Choice">
              <xsd:enumeration value="Scuola"/>
              <xsd:enumeration value="EDA"/>
            </xsd:restriction>
          </xsd:simpleType>
        </xsd:un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c0f191-f8fb-467f-9ead-18e96dc9093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0c1a209-fb38-42b8-a68e-7d84f67f1530}" ma:internalName="TaxCatchAll" ma:showField="CatchAllData" ma:web="31c0f191-f8fb-467f-9ead-18e96dc909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1006CD-175D-45BA-9983-03E007C37835}">
  <ds:schemaRefs>
    <ds:schemaRef ds:uri="31c0f191-f8fb-467f-9ead-18e96dc9093d"/>
    <ds:schemaRef ds:uri="3a709e7b-5bd5-44b6-addc-a3cef9883b4b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83FFB5B-F975-42BE-B501-FFF8378CAF73}">
  <ds:schemaRefs>
    <ds:schemaRef ds:uri="31c0f191-f8fb-467f-9ead-18e96dc9093d"/>
    <ds:schemaRef ds:uri="3a709e7b-5bd5-44b6-addc-a3cef9883b4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77A3E3B-8173-4A9D-89A2-3BCC5C0E61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771</Words>
  <Application>Microsoft Office PowerPoint</Application>
  <PresentationFormat>Widescreen</PresentationFormat>
  <Paragraphs>183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6" baseType="lpstr">
      <vt:lpstr>Arial</vt:lpstr>
      <vt:lpstr>Calibri</vt:lpstr>
      <vt:lpstr>Corbel</vt:lpstr>
      <vt:lpstr>Tema di Office</vt:lpstr>
      <vt:lpstr>Il TwinSpace: un laboratorio digitale per la collaborazione scolastica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presentazione</dc:title>
  <dc:creator>Luca Librandi</dc:creator>
  <cp:lastModifiedBy>Calcagni Antonella</cp:lastModifiedBy>
  <cp:revision>391</cp:revision>
  <dcterms:created xsi:type="dcterms:W3CDTF">2024-05-08T12:48:17Z</dcterms:created>
  <dcterms:modified xsi:type="dcterms:W3CDTF">2024-12-11T13:49:23Z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0x01010005A00527C250394F83853090CB385877</vt:lpwstr>
  </property>
</Properties>
</file>