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sldIdLst>
    <p:sldId id="256" r:id="rId2"/>
    <p:sldId id="257" r:id="rId3"/>
    <p:sldId id="259" r:id="rId4"/>
    <p:sldId id="260" r:id="rId5"/>
    <p:sldId id="262" r:id="rId6"/>
    <p:sldId id="263" r:id="rId7"/>
    <p:sldId id="261" r:id="rId8"/>
    <p:sldId id="264" r:id="rId9"/>
    <p:sldId id="265" r:id="rId10"/>
    <p:sldId id="274" r:id="rId11"/>
    <p:sldId id="276" r:id="rId12"/>
    <p:sldId id="278" r:id="rId13"/>
    <p:sldId id="271" r:id="rId14"/>
    <p:sldId id="272" r:id="rId15"/>
    <p:sldId id="270" r:id="rId16"/>
    <p:sldId id="27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94434" autoAdjust="0"/>
  </p:normalViewPr>
  <p:slideViewPr>
    <p:cSldViewPr snapToGrid="0">
      <p:cViewPr>
        <p:scale>
          <a:sx n="94" d="100"/>
          <a:sy n="94" d="100"/>
        </p:scale>
        <p:origin x="-414" y="-54"/>
      </p:cViewPr>
      <p:guideLst>
        <p:guide orient="horz" pos="2160"/>
        <p:guide pos="3840"/>
      </p:guideLst>
    </p:cSldViewPr>
  </p:slideViewPr>
  <p:notesTextViewPr>
    <p:cViewPr>
      <p:scale>
        <a:sx n="1" d="1"/>
        <a:sy n="1" d="1"/>
      </p:scale>
      <p:origin x="0" y="0"/>
    </p:cViewPr>
  </p:notesTextViewPr>
  <p:sorterViewPr>
    <p:cViewPr>
      <p:scale>
        <a:sx n="100" d="100"/>
        <a:sy n="100" d="100"/>
      </p:scale>
      <p:origin x="0" y="-9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12/10/2018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3587150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smtClean="0"/>
              <a:t>12/10/2018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860425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smtClean="0"/>
              <a:t>Fare clic per modificare lo stile del titolo</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smtClean="0"/>
              <a:t>12/10/2018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8369205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smtClean="0"/>
              <a:t>Fare clic per modificare lo stile del titolo</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smtClean="0"/>
              <a:t>12/10/2018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7504605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smtClean="0"/>
              <a:t>12/10/2018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1987589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12/10/2018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5264394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12/10/2018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9196001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nchorCtr="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12/10/2018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3066915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12/10/2018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379831686"/>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12/10/2018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80272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9796027F-7875-4030-9381-8BD8C4F21935}" type="datetimeFigureOut">
              <a:rPr lang="en-US" smtClean="0"/>
              <a:t>12/10/2018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593899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12/10/2018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53724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12/10/2018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309470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smtClean="0"/>
              <a:t>12/10/2018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714043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smtClean="0"/>
              <a:t>12/10/2018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3193068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7" name="Date Placeholder 4"/>
          <p:cNvSpPr>
            <a:spLocks noGrp="1"/>
          </p:cNvSpPr>
          <p:nvPr>
            <p:ph type="dt" sz="half" idx="10"/>
          </p:nvPr>
        </p:nvSpPr>
        <p:spPr/>
        <p:txBody>
          <a:bodyPr/>
          <a:lstStyle/>
          <a:p>
            <a:fld id="{4509A250-FF31-4206-8172-F9D3106AACB1}" type="datetimeFigureOut">
              <a:rPr lang="en-US" smtClean="0"/>
              <a:t>12/10/2018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824541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smtClean="0"/>
              <a:t>12/10/2018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469960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smtClean="0"/>
              <a:t>12/10/2018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smtClean="0"/>
              <a:t>‹N›</a:t>
            </a:fld>
            <a:endParaRPr lang="en-US" dirty="0"/>
          </a:p>
        </p:txBody>
      </p:sp>
    </p:spTree>
    <p:extLst>
      <p:ext uri="{BB962C8B-B14F-4D97-AF65-F5344CB8AC3E}">
        <p14:creationId xmlns:p14="http://schemas.microsoft.com/office/powerpoint/2010/main" val="346803130"/>
      </p:ext>
    </p:extLst>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54955" y="650874"/>
            <a:ext cx="8825658" cy="2047875"/>
          </a:xfrm>
        </p:spPr>
        <p:txBody>
          <a:bodyPr/>
          <a:lstStyle/>
          <a:p>
            <a:r>
              <a:rPr lang="it-IT" sz="8000" dirty="0" smtClean="0">
                <a:solidFill>
                  <a:srgbClr val="FFFF00"/>
                </a:solidFill>
              </a:rPr>
              <a:t>PROGETTO FAMI</a:t>
            </a:r>
            <a:endParaRPr lang="it-IT" sz="8000" dirty="0">
              <a:solidFill>
                <a:srgbClr val="FFFF00"/>
              </a:solidFill>
            </a:endParaRPr>
          </a:p>
        </p:txBody>
      </p:sp>
      <p:sp>
        <p:nvSpPr>
          <p:cNvPr id="3" name="Sottotitolo 2"/>
          <p:cNvSpPr>
            <a:spLocks noGrp="1"/>
          </p:cNvSpPr>
          <p:nvPr>
            <p:ph type="subTitle" idx="1"/>
          </p:nvPr>
        </p:nvSpPr>
        <p:spPr>
          <a:xfrm>
            <a:off x="1154955" y="4095482"/>
            <a:ext cx="8825658" cy="1543318"/>
          </a:xfrm>
        </p:spPr>
        <p:txBody>
          <a:bodyPr>
            <a:noAutofit/>
          </a:bodyPr>
          <a:lstStyle/>
          <a:p>
            <a:r>
              <a:rPr lang="it-IT" sz="4000" dirty="0" smtClean="0">
                <a:solidFill>
                  <a:srgbClr val="FFFF00"/>
                </a:solidFill>
              </a:rPr>
              <a:t>RIFLESSIONI</a:t>
            </a:r>
            <a:endParaRPr lang="it-IT" sz="4000" dirty="0">
              <a:solidFill>
                <a:srgbClr val="FFFF00"/>
              </a:solidFill>
            </a:endParaRPr>
          </a:p>
          <a:p>
            <a:r>
              <a:rPr lang="it-IT" sz="2400" cap="none" dirty="0" smtClean="0">
                <a:solidFill>
                  <a:srgbClr val="FFFF00"/>
                </a:solidFill>
              </a:rPr>
              <a:t>Prof.ssa Elsa Maria </a:t>
            </a:r>
            <a:r>
              <a:rPr lang="it-IT" sz="2400" cap="none" dirty="0">
                <a:solidFill>
                  <a:srgbClr val="FFFF00"/>
                </a:solidFill>
              </a:rPr>
              <a:t>B</a:t>
            </a:r>
            <a:r>
              <a:rPr lang="it-IT" sz="2400" cap="none" dirty="0" smtClean="0">
                <a:solidFill>
                  <a:srgbClr val="FFFF00"/>
                </a:solidFill>
              </a:rPr>
              <a:t>runi</a:t>
            </a:r>
            <a:endParaRPr lang="it-IT" sz="2400" cap="none" dirty="0">
              <a:solidFill>
                <a:srgbClr val="FFFF00"/>
              </a:solidFill>
            </a:endParaRPr>
          </a:p>
        </p:txBody>
      </p:sp>
    </p:spTree>
    <p:extLst>
      <p:ext uri="{BB962C8B-B14F-4D97-AF65-F5344CB8AC3E}">
        <p14:creationId xmlns:p14="http://schemas.microsoft.com/office/powerpoint/2010/main" val="778081253"/>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title"/>
          </p:nvPr>
        </p:nvSpPr>
        <p:spPr>
          <a:xfrm>
            <a:off x="646112" y="452718"/>
            <a:ext cx="9783764" cy="1025591"/>
          </a:xfrm>
        </p:spPr>
        <p:txBody>
          <a:bodyPr/>
          <a:lstStyle/>
          <a:p>
            <a:pPr algn="just"/>
            <a:r>
              <a:rPr lang="it-IT" sz="3600" dirty="0" smtClean="0">
                <a:solidFill>
                  <a:srgbClr val="FF0000"/>
                </a:solidFill>
              </a:rPr>
              <a:t>N.B</a:t>
            </a:r>
            <a:r>
              <a:rPr lang="it-IT" sz="3600" dirty="0">
                <a:solidFill>
                  <a:srgbClr val="FF0000"/>
                </a:solidFill>
              </a:rPr>
              <a:t>. Metodologia della ricerca in contesti multiculturali</a:t>
            </a:r>
          </a:p>
        </p:txBody>
      </p:sp>
      <p:sp>
        <p:nvSpPr>
          <p:cNvPr id="5" name="Rettangolo 4"/>
          <p:cNvSpPr/>
          <p:nvPr/>
        </p:nvSpPr>
        <p:spPr>
          <a:xfrm>
            <a:off x="698501" y="1652321"/>
            <a:ext cx="10969624" cy="5078313"/>
          </a:xfrm>
          <a:prstGeom prst="rect">
            <a:avLst/>
          </a:prstGeom>
        </p:spPr>
        <p:txBody>
          <a:bodyPr wrap="square">
            <a:spAutoFit/>
          </a:bodyPr>
          <a:lstStyle/>
          <a:p>
            <a:pPr marL="27432" indent="0" algn="ctr">
              <a:buNone/>
            </a:pPr>
            <a:r>
              <a:rPr lang="it-IT" b="1" dirty="0">
                <a:solidFill>
                  <a:srgbClr val="FFFF00"/>
                </a:solidFill>
              </a:rPr>
              <a:t>La ricerca in educazione </a:t>
            </a:r>
          </a:p>
          <a:p>
            <a:pPr marL="27432" indent="0" algn="just">
              <a:buNone/>
            </a:pPr>
            <a:endParaRPr lang="it-IT" dirty="0"/>
          </a:p>
          <a:p>
            <a:pPr marL="484632" indent="-457200" algn="just">
              <a:buFont typeface="Wingdings" charset="2"/>
              <a:buChar char="u"/>
            </a:pPr>
            <a:r>
              <a:rPr lang="it-IT" sz="2400" dirty="0">
                <a:solidFill>
                  <a:srgbClr val="FFFF00"/>
                </a:solidFill>
              </a:rPr>
              <a:t>Muove dalla volontà di comprendere i fenomeni </a:t>
            </a:r>
            <a:r>
              <a:rPr lang="it-IT" sz="2400" dirty="0" smtClean="0">
                <a:solidFill>
                  <a:srgbClr val="FFFF00"/>
                </a:solidFill>
              </a:rPr>
              <a:t>educativi</a:t>
            </a:r>
          </a:p>
          <a:p>
            <a:pPr marL="27432" algn="just"/>
            <a:endParaRPr lang="it-IT" sz="2400" dirty="0">
              <a:solidFill>
                <a:srgbClr val="FFFF00"/>
              </a:solidFill>
            </a:endParaRPr>
          </a:p>
          <a:p>
            <a:pPr marL="484632" indent="-457200" algn="just">
              <a:buFont typeface="Wingdings" charset="2"/>
              <a:buChar char="u"/>
            </a:pPr>
            <a:r>
              <a:rPr lang="it-IT" sz="2400" dirty="0">
                <a:solidFill>
                  <a:srgbClr val="FFFF00"/>
                </a:solidFill>
              </a:rPr>
              <a:t>È finalizzata all’assunzione di decisioni educative tali che le stesse abbiano maggiori possibilità di risultare efficaci</a:t>
            </a:r>
          </a:p>
          <a:p>
            <a:pPr marL="484632" indent="-457200" algn="just">
              <a:buFont typeface="Wingdings" charset="2"/>
              <a:buChar char="u"/>
            </a:pPr>
            <a:endParaRPr lang="it-IT" dirty="0"/>
          </a:p>
          <a:p>
            <a:pPr marL="27432" algn="just"/>
            <a:endParaRPr lang="it-IT" dirty="0"/>
          </a:p>
          <a:p>
            <a:pPr marL="27432" indent="0" algn="just">
              <a:buNone/>
            </a:pPr>
            <a:endParaRPr lang="it-IT" dirty="0"/>
          </a:p>
          <a:p>
            <a:pPr marL="27432" indent="0" algn="just">
              <a:buNone/>
            </a:pPr>
            <a:endParaRPr lang="it-IT" dirty="0"/>
          </a:p>
          <a:p>
            <a:pPr marL="27432" indent="0" algn="just">
              <a:buNone/>
            </a:pPr>
            <a:r>
              <a:rPr lang="it-IT" sz="2400" dirty="0">
                <a:solidFill>
                  <a:srgbClr val="FFFF00"/>
                </a:solidFill>
              </a:rPr>
              <a:t>Nel dover assumere decisioni in presenza di alternative si attivano percorsi di riflessione e si utilizza una metodologia per valutare la validità o la non validità di una determinata soluzione ipotizzata (ad esempio, si fa riferimento all’esperienza personale in situazioni analoghe o ci si affida ad esperienze dirette o indirette)</a:t>
            </a:r>
          </a:p>
        </p:txBody>
      </p:sp>
      <p:sp>
        <p:nvSpPr>
          <p:cNvPr id="6" name="Freccia giù 5"/>
          <p:cNvSpPr/>
          <p:nvPr/>
        </p:nvSpPr>
        <p:spPr>
          <a:xfrm>
            <a:off x="5953125" y="4051236"/>
            <a:ext cx="396875" cy="698500"/>
          </a:xfrm>
          <a:prstGeom prst="down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FFFF00"/>
              </a:solidFill>
            </a:endParaRPr>
          </a:p>
        </p:txBody>
      </p:sp>
    </p:spTree>
    <p:extLst>
      <p:ext uri="{BB962C8B-B14F-4D97-AF65-F5344CB8AC3E}">
        <p14:creationId xmlns:p14="http://schemas.microsoft.com/office/powerpoint/2010/main" val="39730637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ottotitolo 2"/>
          <p:cNvSpPr txBox="1">
            <a:spLocks/>
          </p:cNvSpPr>
          <p:nvPr/>
        </p:nvSpPr>
        <p:spPr>
          <a:xfrm>
            <a:off x="1910080" y="1141559"/>
            <a:ext cx="9875520" cy="4874243"/>
          </a:xfrm>
          <a:prstGeom prst="rect">
            <a:avLst/>
          </a:prstGeom>
        </p:spPr>
        <p:txBody>
          <a:bodyPr>
            <a:normAutofit fontScale="92500" lnSpcReduction="1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541782" indent="-514350" algn="just">
              <a:buFont typeface="+mj-lt"/>
              <a:buAutoNum type="arabicParenR"/>
            </a:pPr>
            <a:r>
              <a:rPr lang="it-IT" dirty="0" smtClean="0">
                <a:solidFill>
                  <a:srgbClr val="FFFF00"/>
                </a:solidFill>
              </a:rPr>
              <a:t>Qualsiasi attività di ricerca richiede di avere una qualche idea circa lo </a:t>
            </a:r>
            <a:r>
              <a:rPr lang="it-IT" dirty="0" smtClean="0">
                <a:solidFill>
                  <a:srgbClr val="FF0000"/>
                </a:solidFill>
              </a:rPr>
              <a:t>scopo</a:t>
            </a:r>
            <a:r>
              <a:rPr lang="it-IT" dirty="0" smtClean="0"/>
              <a:t> </a:t>
            </a:r>
            <a:r>
              <a:rPr lang="it-IT" dirty="0" smtClean="0">
                <a:solidFill>
                  <a:srgbClr val="FFFF00"/>
                </a:solidFill>
              </a:rPr>
              <a:t>a cui si vuol arrivare</a:t>
            </a:r>
          </a:p>
          <a:p>
            <a:pPr marL="541782" indent="-514350" algn="just">
              <a:buFont typeface="+mj-lt"/>
              <a:buAutoNum type="arabicParenR"/>
            </a:pPr>
            <a:endParaRPr lang="it-IT" dirty="0"/>
          </a:p>
          <a:p>
            <a:pPr marL="541782" indent="-514350" algn="just">
              <a:buFont typeface="+mj-lt"/>
              <a:buAutoNum type="arabicParenR"/>
            </a:pPr>
            <a:r>
              <a:rPr lang="it-IT" dirty="0" smtClean="0">
                <a:solidFill>
                  <a:srgbClr val="FFFF00"/>
                </a:solidFill>
              </a:rPr>
              <a:t>Lo</a:t>
            </a:r>
            <a:r>
              <a:rPr lang="it-IT" dirty="0" smtClean="0"/>
              <a:t> </a:t>
            </a:r>
            <a:r>
              <a:rPr lang="it-IT" dirty="0" smtClean="0">
                <a:solidFill>
                  <a:srgbClr val="FF0000"/>
                </a:solidFill>
              </a:rPr>
              <a:t>scopo </a:t>
            </a:r>
            <a:r>
              <a:rPr lang="it-IT" dirty="0" smtClean="0">
                <a:solidFill>
                  <a:srgbClr val="FFFF00"/>
                </a:solidFill>
              </a:rPr>
              <a:t>che dà inizio ad una ricerca ha funzione </a:t>
            </a:r>
            <a:r>
              <a:rPr lang="it-IT" b="1" dirty="0" smtClean="0">
                <a:solidFill>
                  <a:srgbClr val="FFFF00"/>
                </a:solidFill>
              </a:rPr>
              <a:t>regolativa</a:t>
            </a:r>
          </a:p>
          <a:p>
            <a:pPr marL="541782" indent="-514350" algn="just">
              <a:buFont typeface="+mj-lt"/>
              <a:buAutoNum type="arabicParenR"/>
            </a:pPr>
            <a:endParaRPr lang="it-IT" b="1" dirty="0"/>
          </a:p>
          <a:p>
            <a:pPr marL="541782" indent="-514350" algn="just">
              <a:buFont typeface="+mj-lt"/>
              <a:buAutoNum type="arabicParenR"/>
            </a:pPr>
            <a:r>
              <a:rPr lang="it-IT" dirty="0" smtClean="0">
                <a:solidFill>
                  <a:srgbClr val="FFFF00"/>
                </a:solidFill>
              </a:rPr>
              <a:t>È il </a:t>
            </a:r>
            <a:r>
              <a:rPr lang="it-IT" dirty="0" smtClean="0">
                <a:solidFill>
                  <a:srgbClr val="FF0000"/>
                </a:solidFill>
              </a:rPr>
              <a:t>fine </a:t>
            </a:r>
            <a:r>
              <a:rPr lang="it-IT" dirty="0" smtClean="0">
                <a:solidFill>
                  <a:srgbClr val="FFFF00"/>
                </a:solidFill>
              </a:rPr>
              <a:t>che guida la scelta dei </a:t>
            </a:r>
            <a:r>
              <a:rPr lang="it-IT" dirty="0" smtClean="0">
                <a:solidFill>
                  <a:srgbClr val="FF0000"/>
                </a:solidFill>
              </a:rPr>
              <a:t>mezzi</a:t>
            </a:r>
            <a:r>
              <a:rPr lang="it-IT" dirty="0" smtClean="0"/>
              <a:t> </a:t>
            </a:r>
            <a:r>
              <a:rPr lang="it-IT" dirty="0" smtClean="0">
                <a:solidFill>
                  <a:srgbClr val="FFFF00"/>
                </a:solidFill>
              </a:rPr>
              <a:t>e che ne consente una</a:t>
            </a:r>
            <a:r>
              <a:rPr lang="it-IT" dirty="0" smtClean="0"/>
              <a:t> </a:t>
            </a:r>
            <a:r>
              <a:rPr lang="it-IT" dirty="0" smtClean="0">
                <a:solidFill>
                  <a:srgbClr val="FF0000"/>
                </a:solidFill>
              </a:rPr>
              <a:t>valutazione</a:t>
            </a:r>
            <a:r>
              <a:rPr lang="it-IT" dirty="0" smtClean="0"/>
              <a:t> </a:t>
            </a:r>
            <a:r>
              <a:rPr lang="it-IT" dirty="0" smtClean="0">
                <a:solidFill>
                  <a:srgbClr val="FFFF00"/>
                </a:solidFill>
              </a:rPr>
              <a:t>corretta sia dal punto di vista pratico che etico (di efficacia, efficienza, economicità, correttezza e coerenza)</a:t>
            </a:r>
          </a:p>
          <a:p>
            <a:pPr marL="541782" indent="-514350" algn="just">
              <a:buFont typeface="+mj-lt"/>
              <a:buAutoNum type="arabicParenR"/>
            </a:pPr>
            <a:endParaRPr lang="it-IT" dirty="0" smtClean="0"/>
          </a:p>
          <a:p>
            <a:pPr marL="541782" indent="-514350">
              <a:buFont typeface="+mj-lt"/>
              <a:buAutoNum type="arabicParenR"/>
            </a:pPr>
            <a:endParaRPr lang="it-IT" dirty="0" smtClean="0"/>
          </a:p>
          <a:p>
            <a:pPr marL="541782" indent="-514350">
              <a:buFont typeface="+mj-lt"/>
              <a:buAutoNum type="arabicParenR"/>
            </a:pPr>
            <a:endParaRPr lang="it-IT" dirty="0"/>
          </a:p>
        </p:txBody>
      </p:sp>
    </p:spTree>
    <p:extLst>
      <p:ext uri="{BB962C8B-B14F-4D97-AF65-F5344CB8AC3E}">
        <p14:creationId xmlns:p14="http://schemas.microsoft.com/office/powerpoint/2010/main" val="620307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ttotitolo 2"/>
          <p:cNvSpPr txBox="1">
            <a:spLocks noGrp="1"/>
          </p:cNvSpPr>
          <p:nvPr>
            <p:ph idx="1"/>
          </p:nvPr>
        </p:nvSpPr>
        <p:spPr>
          <a:xfrm>
            <a:off x="1103312" y="603812"/>
            <a:ext cx="8946541" cy="6061008"/>
          </a:xfrm>
          <a:prstGeom prst="rect">
            <a:avLst/>
          </a:prstGeom>
        </p:spPr>
        <p:txBody>
          <a:bodyPr>
            <a:normAutofit lnSpcReduction="1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27432" indent="0" algn="ctr">
              <a:buNone/>
            </a:pPr>
            <a:endParaRPr lang="it-IT" dirty="0" smtClean="0"/>
          </a:p>
          <a:p>
            <a:pPr marL="27432" indent="0" algn="ctr">
              <a:buNone/>
            </a:pPr>
            <a:r>
              <a:rPr lang="it-IT" dirty="0" smtClean="0">
                <a:solidFill>
                  <a:srgbClr val="FFFF00"/>
                </a:solidFill>
              </a:rPr>
              <a:t>METODO - STRUMENTI - FINI</a:t>
            </a:r>
          </a:p>
          <a:p>
            <a:pPr marL="541782" indent="-514350">
              <a:buFont typeface="+mj-lt"/>
              <a:buAutoNum type="arabicParenR"/>
            </a:pPr>
            <a:endParaRPr lang="it-IT" dirty="0" smtClean="0"/>
          </a:p>
          <a:p>
            <a:pPr marL="27432" indent="0">
              <a:buNone/>
            </a:pPr>
            <a:endParaRPr lang="it-IT" dirty="0" smtClean="0"/>
          </a:p>
          <a:p>
            <a:pPr marL="27432" indent="0">
              <a:buNone/>
            </a:pPr>
            <a:endParaRPr lang="it-IT" dirty="0"/>
          </a:p>
          <a:p>
            <a:pPr marL="27432" indent="0" algn="ctr">
              <a:buNone/>
            </a:pPr>
            <a:endParaRPr lang="it-IT" i="1" dirty="0" smtClean="0">
              <a:solidFill>
                <a:srgbClr val="FF0000"/>
              </a:solidFill>
            </a:endParaRPr>
          </a:p>
          <a:p>
            <a:pPr marL="27432" indent="0" algn="ctr">
              <a:buNone/>
            </a:pPr>
            <a:r>
              <a:rPr lang="it-IT" i="1" dirty="0" smtClean="0">
                <a:solidFill>
                  <a:srgbClr val="FF0000"/>
                </a:solidFill>
              </a:rPr>
              <a:t>CONTINUUM </a:t>
            </a:r>
            <a:r>
              <a:rPr lang="it-IT" dirty="0" smtClean="0">
                <a:solidFill>
                  <a:srgbClr val="FFFF00"/>
                </a:solidFill>
              </a:rPr>
              <a:t>in cui gli uni si trasformano negli altri </a:t>
            </a:r>
          </a:p>
          <a:p>
            <a:pPr marL="27432" indent="0" algn="ctr">
              <a:buNone/>
            </a:pPr>
            <a:endParaRPr lang="it-IT" dirty="0">
              <a:solidFill>
                <a:srgbClr val="FFFF00"/>
              </a:solidFill>
            </a:endParaRPr>
          </a:p>
          <a:p>
            <a:pPr marL="27432" indent="0" algn="ctr">
              <a:buNone/>
            </a:pPr>
            <a:endParaRPr lang="it-IT" dirty="0" smtClean="0">
              <a:solidFill>
                <a:srgbClr val="FFFF00"/>
              </a:solidFill>
            </a:endParaRPr>
          </a:p>
          <a:p>
            <a:pPr marL="27432" indent="0">
              <a:buNone/>
            </a:pPr>
            <a:r>
              <a:rPr lang="it-IT" sz="2000" dirty="0" smtClean="0">
                <a:solidFill>
                  <a:srgbClr val="FFFF00"/>
                </a:solidFill>
              </a:rPr>
              <a:t>(</a:t>
            </a:r>
            <a:r>
              <a:rPr lang="it-IT" sz="2000" dirty="0" err="1" smtClean="0">
                <a:solidFill>
                  <a:srgbClr val="FFFF00"/>
                </a:solidFill>
              </a:rPr>
              <a:t>J</a:t>
            </a:r>
            <a:r>
              <a:rPr lang="it-IT" sz="2000" dirty="0" smtClean="0">
                <a:solidFill>
                  <a:srgbClr val="FFFF00"/>
                </a:solidFill>
              </a:rPr>
              <a:t>. </a:t>
            </a:r>
            <a:r>
              <a:rPr lang="it-IT" sz="2000" dirty="0" err="1" smtClean="0">
                <a:solidFill>
                  <a:srgbClr val="FFFF00"/>
                </a:solidFill>
              </a:rPr>
              <a:t>Dewey</a:t>
            </a:r>
            <a:r>
              <a:rPr lang="it-IT" sz="2000" dirty="0" smtClean="0">
                <a:solidFill>
                  <a:srgbClr val="FFFF00"/>
                </a:solidFill>
              </a:rPr>
              <a:t>, </a:t>
            </a:r>
            <a:r>
              <a:rPr lang="it-IT" sz="2000" i="1" dirty="0" err="1" smtClean="0">
                <a:solidFill>
                  <a:srgbClr val="FFFF00"/>
                </a:solidFill>
              </a:rPr>
              <a:t>Theory</a:t>
            </a:r>
            <a:r>
              <a:rPr lang="it-IT" sz="2000" i="1" dirty="0" smtClean="0">
                <a:solidFill>
                  <a:srgbClr val="FFFF00"/>
                </a:solidFill>
              </a:rPr>
              <a:t> of </a:t>
            </a:r>
            <a:r>
              <a:rPr lang="it-IT" sz="2000" i="1" dirty="0" err="1" smtClean="0">
                <a:solidFill>
                  <a:srgbClr val="FFFF00"/>
                </a:solidFill>
              </a:rPr>
              <a:t>Valutation</a:t>
            </a:r>
            <a:r>
              <a:rPr lang="it-IT" sz="2000" dirty="0" smtClean="0">
                <a:solidFill>
                  <a:srgbClr val="FFFF00"/>
                </a:solidFill>
              </a:rPr>
              <a:t>, </a:t>
            </a:r>
            <a:r>
              <a:rPr lang="it-IT" sz="2000" dirty="0" err="1" smtClean="0">
                <a:solidFill>
                  <a:srgbClr val="FFFF00"/>
                </a:solidFill>
              </a:rPr>
              <a:t>University</a:t>
            </a:r>
            <a:r>
              <a:rPr lang="it-IT" sz="2000" dirty="0" smtClean="0">
                <a:solidFill>
                  <a:srgbClr val="FFFF00"/>
                </a:solidFill>
              </a:rPr>
              <a:t> of Chicago Press, Chicago 1939)</a:t>
            </a:r>
            <a:endParaRPr lang="it-IT" sz="2000" i="1" dirty="0">
              <a:solidFill>
                <a:srgbClr val="FFFF00"/>
              </a:solidFill>
            </a:endParaRPr>
          </a:p>
        </p:txBody>
      </p:sp>
      <p:sp>
        <p:nvSpPr>
          <p:cNvPr id="5" name="Freccia giù 4"/>
          <p:cNvSpPr/>
          <p:nvPr/>
        </p:nvSpPr>
        <p:spPr>
          <a:xfrm>
            <a:off x="5433688" y="2034381"/>
            <a:ext cx="640079" cy="1430421"/>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281457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46111" y="202866"/>
            <a:ext cx="9404723" cy="838200"/>
          </a:xfrm>
        </p:spPr>
        <p:txBody>
          <a:bodyPr/>
          <a:lstStyle/>
          <a:p>
            <a:r>
              <a:rPr lang="it-IT" dirty="0" smtClean="0">
                <a:solidFill>
                  <a:srgbClr val="FF0000"/>
                </a:solidFill>
              </a:rPr>
              <a:t>PROSPETTIVE</a:t>
            </a:r>
            <a:endParaRPr lang="it-IT" dirty="0">
              <a:solidFill>
                <a:srgbClr val="FF0000"/>
              </a:solidFill>
            </a:endParaRPr>
          </a:p>
        </p:txBody>
      </p:sp>
      <p:sp>
        <p:nvSpPr>
          <p:cNvPr id="3" name="Segnaposto contenuto 2"/>
          <p:cNvSpPr>
            <a:spLocks noGrp="1"/>
          </p:cNvSpPr>
          <p:nvPr>
            <p:ph idx="1"/>
          </p:nvPr>
        </p:nvSpPr>
        <p:spPr>
          <a:xfrm>
            <a:off x="229008" y="749570"/>
            <a:ext cx="11700156" cy="5559274"/>
          </a:xfrm>
        </p:spPr>
        <p:txBody>
          <a:bodyPr>
            <a:noAutofit/>
          </a:bodyPr>
          <a:lstStyle/>
          <a:p>
            <a:pPr algn="just"/>
            <a:endParaRPr lang="it-IT" sz="2800" dirty="0" smtClean="0">
              <a:solidFill>
                <a:srgbClr val="FFFF00"/>
              </a:solidFill>
            </a:endParaRPr>
          </a:p>
          <a:p>
            <a:pPr algn="just"/>
            <a:r>
              <a:rPr lang="it-IT" sz="2800" dirty="0" smtClean="0">
                <a:solidFill>
                  <a:srgbClr val="FFFF00"/>
                </a:solidFill>
              </a:rPr>
              <a:t>ADOTTARE </a:t>
            </a:r>
            <a:r>
              <a:rPr lang="it-IT" sz="2800" dirty="0">
                <a:solidFill>
                  <a:srgbClr val="FFFF00"/>
                </a:solidFill>
              </a:rPr>
              <a:t>LA PROSPETTIVA INTERCULTURALE, LA PROMOZIONE DEL DIALOGO E DEL CONFRONTO TRA CULTURE, SIGNIFICA NON LIMITARSI SOLTANTO AD ORGANIZZARE STRATEGIE DI INTEGRAZIONE DEGLI ALUNNI IMMIGRATI O MISURE COMPENSATORIE DI CARATTERE SPECIALE. </a:t>
            </a:r>
            <a:endParaRPr lang="it-IT" sz="2800" dirty="0" smtClean="0">
              <a:solidFill>
                <a:srgbClr val="FFFF00"/>
              </a:solidFill>
            </a:endParaRPr>
          </a:p>
          <a:p>
            <a:pPr marL="0" indent="0" algn="just">
              <a:buNone/>
            </a:pPr>
            <a:endParaRPr lang="it-IT" sz="2800" dirty="0" smtClean="0">
              <a:solidFill>
                <a:srgbClr val="FFFF00"/>
              </a:solidFill>
            </a:endParaRPr>
          </a:p>
          <a:p>
            <a:pPr algn="just"/>
            <a:r>
              <a:rPr lang="it-IT" sz="2800" dirty="0" smtClean="0">
                <a:solidFill>
                  <a:srgbClr val="FFFF00"/>
                </a:solidFill>
              </a:rPr>
              <a:t>INSEGNARE </a:t>
            </a:r>
            <a:r>
              <a:rPr lang="it-IT" sz="2800" dirty="0">
                <a:solidFill>
                  <a:srgbClr val="FFFF00"/>
                </a:solidFill>
              </a:rPr>
              <a:t>IN UNA PROSPETTIVA INTERCULTURALE VUOL DIRE PIUTTOSTO ASSUMERE LA DIVERSITÀ COME PARADIGMA DELL’IDENTITÀ STESSA DELLA SCUOLA, OCCASIONE PRIVILEGIATA DI APERTURA A TUTTE LE DIFFERENZE</a:t>
            </a:r>
            <a:r>
              <a:rPr lang="it-IT" sz="2800" dirty="0" smtClean="0">
                <a:solidFill>
                  <a:srgbClr val="FFFF00"/>
                </a:solidFill>
              </a:rPr>
              <a:t>. ( </a:t>
            </a:r>
            <a:r>
              <a:rPr lang="it-IT" sz="2800" dirty="0">
                <a:solidFill>
                  <a:srgbClr val="FFFF00"/>
                </a:solidFill>
              </a:rPr>
              <a:t>LA VIA ITALIANA PER LA SCUOLA INTERCULTURALE E L’INTEGRAZIONE DEGLI ALUNNI STRANIERI)</a:t>
            </a:r>
          </a:p>
        </p:txBody>
      </p:sp>
    </p:spTree>
    <p:extLst>
      <p:ext uri="{BB962C8B-B14F-4D97-AF65-F5344CB8AC3E}">
        <p14:creationId xmlns:p14="http://schemas.microsoft.com/office/powerpoint/2010/main" val="3018517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12282" y="1395025"/>
            <a:ext cx="11616881" cy="4730546"/>
          </a:xfrm>
        </p:spPr>
        <p:txBody>
          <a:bodyPr>
            <a:normAutofit lnSpcReduction="10000"/>
          </a:bodyPr>
          <a:lstStyle/>
          <a:p>
            <a:pPr algn="just"/>
            <a:r>
              <a:rPr lang="it-IT" sz="3200" dirty="0">
                <a:solidFill>
                  <a:srgbClr val="FFFF00"/>
                </a:solidFill>
              </a:rPr>
              <a:t>IL LAVORO PER LA CREAZIONE DI UN CLIMA </a:t>
            </a:r>
            <a:r>
              <a:rPr lang="it-IT" sz="3200" dirty="0" smtClean="0">
                <a:solidFill>
                  <a:srgbClr val="FFFF00"/>
                </a:solidFill>
              </a:rPr>
              <a:t>D’INCLUSIONE </a:t>
            </a:r>
            <a:r>
              <a:rPr lang="it-IT" sz="3200" dirty="0">
                <a:solidFill>
                  <a:srgbClr val="FFFF00"/>
                </a:solidFill>
              </a:rPr>
              <a:t>È DA INSERIRE NEL CONTESTO DI UNA PROGETTUALITÀ SCOLASTICA COMPLESSIVA COERENTE CON QUESTO PROPOSITO. COLTIVARE UN APPROCCIO RELAZIONALE PLURALISTA ED INCLUSIVO RICHIEDE LA COLLABORAZIONE DI TUTTI GLI ATTORI DEL MONDO SCOLASTICO, CHE, CIASCUNO NEL SUO AMBITO DI COMPETENZA, CONTRASTA LE MANIFESTAZIONI DI RIGIDITÀ E DI ETNOCENTRISMO, IL PREGIUDIZIO E LA DISCRIMINAZIONE</a:t>
            </a:r>
          </a:p>
          <a:p>
            <a:pPr algn="just"/>
            <a:endParaRPr lang="it-IT" dirty="0"/>
          </a:p>
        </p:txBody>
      </p:sp>
    </p:spTree>
    <p:extLst>
      <p:ext uri="{BB962C8B-B14F-4D97-AF65-F5344CB8AC3E}">
        <p14:creationId xmlns:p14="http://schemas.microsoft.com/office/powerpoint/2010/main" val="4281346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58812" y="492125"/>
            <a:ext cx="11103801" cy="6170676"/>
          </a:xfrm>
        </p:spPr>
        <p:txBody>
          <a:bodyPr>
            <a:normAutofit fontScale="85000" lnSpcReduction="10000"/>
          </a:bodyPr>
          <a:lstStyle/>
          <a:p>
            <a:pPr marL="0" indent="0" algn="just">
              <a:buNone/>
            </a:pPr>
            <a:endParaRPr lang="it-IT" dirty="0" smtClean="0">
              <a:solidFill>
                <a:srgbClr val="FFFF00"/>
              </a:solidFill>
            </a:endParaRPr>
          </a:p>
          <a:p>
            <a:pPr marL="0" indent="0" algn="just">
              <a:buNone/>
            </a:pPr>
            <a:endParaRPr lang="it-IT" dirty="0">
              <a:solidFill>
                <a:srgbClr val="FF0000"/>
              </a:solidFill>
            </a:endParaRPr>
          </a:p>
          <a:p>
            <a:pPr marL="0" indent="0" algn="just">
              <a:buNone/>
            </a:pPr>
            <a:r>
              <a:rPr lang="it-IT" sz="2800" dirty="0" smtClean="0">
                <a:solidFill>
                  <a:srgbClr val="FF0000"/>
                </a:solidFill>
              </a:rPr>
              <a:t>DIVIENE PERTANTO STRATEGICA UNA SINERGIA TRA IL MONDO DELLA SCUOLA E IL MONDO UNIVERSITARIO E DELLA RICERCA PER UNA RECIPROCA CONTAMINAZIONE</a:t>
            </a:r>
          </a:p>
          <a:p>
            <a:pPr marL="0" indent="0" algn="just">
              <a:buNone/>
            </a:pPr>
            <a:endParaRPr lang="it-IT" sz="2800" dirty="0" smtClean="0">
              <a:solidFill>
                <a:srgbClr val="FFFF00"/>
              </a:solidFill>
            </a:endParaRPr>
          </a:p>
          <a:p>
            <a:pPr marL="0" indent="0" algn="just">
              <a:buNone/>
            </a:pPr>
            <a:r>
              <a:rPr lang="it-IT" sz="2800" dirty="0" smtClean="0">
                <a:solidFill>
                  <a:srgbClr val="FFFF00"/>
                </a:solidFill>
              </a:rPr>
              <a:t>L’UNIVERSITÀ È INVESTITA DELLA RESPONSABILITÀ DELLA FORMAZIONE: </a:t>
            </a:r>
          </a:p>
          <a:p>
            <a:pPr marL="0" indent="0" algn="just">
              <a:buNone/>
            </a:pPr>
            <a:endParaRPr lang="it-IT" sz="2800" dirty="0" smtClean="0">
              <a:solidFill>
                <a:srgbClr val="FFFF00"/>
              </a:solidFill>
            </a:endParaRPr>
          </a:p>
          <a:p>
            <a:pPr algn="just"/>
            <a:r>
              <a:rPr lang="it-IT" sz="2800" dirty="0" smtClean="0">
                <a:solidFill>
                  <a:srgbClr val="FFFF00"/>
                </a:solidFill>
              </a:rPr>
              <a:t>DEI DIRIGENTI SCOLASTICI QUALI FIGURE CHIAVE PER LA STRUTTURAZIONE DI CONTESTI EDUCATIVI EFFETTIVAMENTE INCLUSIVI</a:t>
            </a:r>
          </a:p>
          <a:p>
            <a:pPr marL="0" indent="0" algn="just">
              <a:buNone/>
            </a:pPr>
            <a:endParaRPr lang="it-IT" sz="2800" dirty="0" smtClean="0">
              <a:solidFill>
                <a:srgbClr val="FFFF00"/>
              </a:solidFill>
            </a:endParaRPr>
          </a:p>
          <a:p>
            <a:pPr algn="just"/>
            <a:r>
              <a:rPr lang="it-IT" sz="2800" dirty="0" smtClean="0">
                <a:solidFill>
                  <a:srgbClr val="FFFF00"/>
                </a:solidFill>
              </a:rPr>
              <a:t>DEI DOCENTI, SIA PER ACCRESCERE CONSAPEVOLEZZA E SENSIBILITÀ INTERCULTURALI, SIA PER ACQUISIRE E POTENZIARE SPECIFICHE COMPETENZE NELLA GESTIONE DELLA CLASSE PLURILINGUE, DEI GRUPPI DI ALUNNI MULTILIVELLO E NEL RAPPORTO CON LE FAMIGLIE</a:t>
            </a:r>
            <a:endParaRPr lang="it-IT" sz="2800" dirty="0">
              <a:solidFill>
                <a:srgbClr val="FFFF00"/>
              </a:solidFill>
            </a:endParaRPr>
          </a:p>
        </p:txBody>
      </p:sp>
    </p:spTree>
    <p:extLst>
      <p:ext uri="{BB962C8B-B14F-4D97-AF65-F5344CB8AC3E}">
        <p14:creationId xmlns:p14="http://schemas.microsoft.com/office/powerpoint/2010/main" val="604077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103312" y="1119116"/>
            <a:ext cx="9173452" cy="5129283"/>
          </a:xfrm>
        </p:spPr>
        <p:txBody>
          <a:bodyPr>
            <a:normAutofit/>
          </a:bodyPr>
          <a:lstStyle/>
          <a:p>
            <a:pPr algn="just"/>
            <a:r>
              <a:rPr lang="it-IT" sz="3200" dirty="0" smtClean="0">
                <a:solidFill>
                  <a:srgbClr val="FFFF00"/>
                </a:solidFill>
              </a:rPr>
              <a:t>DALLA SCUOLA E DAI NUOVI BISOGNI CHE IN ESSA APPAIONO SI ORIGINANO NUOVI PERCORSI DI RICERCA EDUCATIVA</a:t>
            </a:r>
          </a:p>
          <a:p>
            <a:pPr marL="0" indent="0" algn="just">
              <a:buNone/>
            </a:pPr>
            <a:endParaRPr lang="it-IT" sz="3200" dirty="0">
              <a:solidFill>
                <a:srgbClr val="FFFF00"/>
              </a:solidFill>
            </a:endParaRPr>
          </a:p>
          <a:p>
            <a:pPr algn="just"/>
            <a:r>
              <a:rPr lang="it-IT" sz="3200" dirty="0" smtClean="0">
                <a:solidFill>
                  <a:srgbClr val="FFFF00"/>
                </a:solidFill>
              </a:rPr>
              <a:t>LA PEDAGOGIA DEVE ESSERE ESERCITATA E DEVE EVOLVERSI IN RAPPORTO DIRETTO </a:t>
            </a:r>
            <a:r>
              <a:rPr lang="it-IT" sz="3200" smtClean="0">
                <a:solidFill>
                  <a:srgbClr val="FFFF00"/>
                </a:solidFill>
              </a:rPr>
              <a:t>CON L’ESPERIENZA SISTEMATICA </a:t>
            </a:r>
            <a:r>
              <a:rPr lang="it-IT" sz="3200" dirty="0" smtClean="0">
                <a:solidFill>
                  <a:srgbClr val="FFFF00"/>
                </a:solidFill>
              </a:rPr>
              <a:t>NEL CONCRETO DELLA REALTA’ EDUCATIVA, IN QUESTO CASO NELLA SCUOLA</a:t>
            </a:r>
            <a:endParaRPr lang="it-IT" sz="3200" dirty="0">
              <a:solidFill>
                <a:srgbClr val="FFFF00"/>
              </a:solidFill>
            </a:endParaRPr>
          </a:p>
        </p:txBody>
      </p:sp>
    </p:spTree>
    <p:extLst>
      <p:ext uri="{BB962C8B-B14F-4D97-AF65-F5344CB8AC3E}">
        <p14:creationId xmlns:p14="http://schemas.microsoft.com/office/powerpoint/2010/main" val="3942485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348011" y="1359874"/>
            <a:ext cx="9161150" cy="4747127"/>
          </a:xfrm>
        </p:spPr>
        <p:txBody>
          <a:bodyPr>
            <a:normAutofit fontScale="25000" lnSpcReduction="20000"/>
          </a:bodyPr>
          <a:lstStyle/>
          <a:p>
            <a:pPr marL="0" indent="0" algn="just">
              <a:buNone/>
            </a:pPr>
            <a:r>
              <a:rPr lang="it-IT" sz="8000" dirty="0" smtClean="0">
                <a:solidFill>
                  <a:srgbClr val="FFFF00"/>
                </a:solidFill>
                <a:latin typeface="Arial" panose="020B0604020202020204" pitchFamily="34" charset="0"/>
                <a:cs typeface="Arial" panose="020B0604020202020204" pitchFamily="34" charset="0"/>
              </a:rPr>
              <a:t>ALL’INTERNO DEL PROGETTO DI RICERCA-AZIONE MOLTI SONO STATI I FEEDBACK POSITIVI AVUTI SIA DAGLI ISTITUTI CHE DAI DOCENTI</a:t>
            </a:r>
          </a:p>
          <a:p>
            <a:pPr marL="0" indent="0" algn="just">
              <a:buNone/>
            </a:pPr>
            <a:endParaRPr lang="it-IT" sz="8000" dirty="0" smtClean="0">
              <a:solidFill>
                <a:srgbClr val="FFFF00"/>
              </a:solidFill>
              <a:latin typeface="Arial" panose="020B0604020202020204" pitchFamily="34" charset="0"/>
              <a:cs typeface="Arial" panose="020B0604020202020204" pitchFamily="34" charset="0"/>
            </a:endParaRPr>
          </a:p>
          <a:p>
            <a:pPr marL="0" indent="0" algn="just">
              <a:buNone/>
            </a:pPr>
            <a:r>
              <a:rPr lang="it-IT" sz="8000" dirty="0" smtClean="0">
                <a:solidFill>
                  <a:srgbClr val="FFFF00"/>
                </a:solidFill>
                <a:latin typeface="Arial" panose="020B0604020202020204" pitchFamily="34" charset="0"/>
                <a:cs typeface="Arial" panose="020B0604020202020204" pitchFamily="34" charset="0"/>
              </a:rPr>
              <a:t>NUMEROSI SONO STATI I PROGETTI ANALIZZATI </a:t>
            </a:r>
          </a:p>
          <a:p>
            <a:pPr marL="0" indent="0" algn="just">
              <a:buNone/>
            </a:pPr>
            <a:endParaRPr lang="it-IT" sz="9600" dirty="0" smtClean="0">
              <a:latin typeface="Arial" panose="020B0604020202020204" pitchFamily="34" charset="0"/>
              <a:cs typeface="Arial" panose="020B0604020202020204" pitchFamily="34" charset="0"/>
            </a:endParaRPr>
          </a:p>
          <a:p>
            <a:pPr marL="0" indent="0" algn="just">
              <a:buNone/>
            </a:pPr>
            <a:r>
              <a:rPr lang="it-IT" sz="8000" dirty="0" smtClean="0">
                <a:solidFill>
                  <a:srgbClr val="FFFF00"/>
                </a:solidFill>
                <a:latin typeface="Arial" panose="020B0604020202020204" pitchFamily="34" charset="0"/>
                <a:cs typeface="Arial" panose="020B0604020202020204" pitchFamily="34" charset="0"/>
              </a:rPr>
              <a:t>QUESTI </a:t>
            </a:r>
            <a:r>
              <a:rPr lang="it-IT" sz="8000" dirty="0">
                <a:solidFill>
                  <a:srgbClr val="FFFF00"/>
                </a:solidFill>
                <a:latin typeface="Arial" panose="020B0604020202020204" pitchFamily="34" charset="0"/>
                <a:cs typeface="Arial" panose="020B0604020202020204" pitchFamily="34" charset="0"/>
              </a:rPr>
              <a:t>TESTIMONIANO UNA GENERALE  RICADUTA DI SEGNO POSITIVO DEL PROGETTO FAMI SULLA </a:t>
            </a:r>
            <a:r>
              <a:rPr lang="it-IT" sz="8000" dirty="0" smtClean="0">
                <a:solidFill>
                  <a:srgbClr val="FFFF00"/>
                </a:solidFill>
                <a:latin typeface="Arial" panose="020B0604020202020204" pitchFamily="34" charset="0"/>
                <a:cs typeface="Arial" panose="020B0604020202020204" pitchFamily="34" charset="0"/>
              </a:rPr>
              <a:t>SCUOLA</a:t>
            </a:r>
            <a:endParaRPr lang="it-IT" sz="8000" dirty="0">
              <a:latin typeface="Arial" panose="020B0604020202020204" pitchFamily="34" charset="0"/>
              <a:cs typeface="Arial" panose="020B0604020202020204" pitchFamily="34" charset="0"/>
            </a:endParaRPr>
          </a:p>
          <a:p>
            <a:pPr marL="0" indent="0" algn="just">
              <a:buNone/>
            </a:pPr>
            <a:endParaRPr lang="it-IT" sz="8000" dirty="0" smtClean="0">
              <a:latin typeface="Arial" panose="020B0604020202020204" pitchFamily="34" charset="0"/>
              <a:cs typeface="Arial" panose="020B0604020202020204" pitchFamily="34" charset="0"/>
            </a:endParaRPr>
          </a:p>
          <a:p>
            <a:pPr marL="0" indent="0" algn="just">
              <a:buNone/>
            </a:pPr>
            <a:endParaRPr lang="it-IT" sz="8000" dirty="0">
              <a:latin typeface="Arial" panose="020B0604020202020204" pitchFamily="34" charset="0"/>
              <a:cs typeface="Arial" panose="020B0604020202020204" pitchFamily="34" charset="0"/>
            </a:endParaRPr>
          </a:p>
          <a:p>
            <a:pPr marL="0" indent="0" algn="just">
              <a:buNone/>
            </a:pPr>
            <a:r>
              <a:rPr lang="it-IT" sz="8000" dirty="0">
                <a:solidFill>
                  <a:srgbClr val="FFFF00"/>
                </a:solidFill>
                <a:latin typeface="Arial" panose="020B0604020202020204" pitchFamily="34" charset="0"/>
                <a:cs typeface="Arial" panose="020B0604020202020204" pitchFamily="34" charset="0"/>
              </a:rPr>
              <a:t>CI RACCONTANO DI TANTE PROPOSTE EDUCATIVE </a:t>
            </a:r>
            <a:r>
              <a:rPr lang="it-IT" sz="8000" dirty="0" smtClean="0">
                <a:solidFill>
                  <a:srgbClr val="FFFF00"/>
                </a:solidFill>
                <a:latin typeface="Arial" panose="020B0604020202020204" pitchFamily="34" charset="0"/>
                <a:cs typeface="Arial" panose="020B0604020202020204" pitchFamily="34" charset="0"/>
              </a:rPr>
              <a:t>PRECEDUTE </a:t>
            </a:r>
            <a:r>
              <a:rPr lang="it-IT" sz="8000" dirty="0">
                <a:solidFill>
                  <a:srgbClr val="FFFF00"/>
                </a:solidFill>
                <a:latin typeface="Arial" panose="020B0604020202020204" pitchFamily="34" charset="0"/>
                <a:cs typeface="Arial" panose="020B0604020202020204" pitchFamily="34" charset="0"/>
              </a:rPr>
              <a:t>E SEGUITE DA UNA RIFLESSIONE INTERCULTURALE CHE HA </a:t>
            </a:r>
            <a:r>
              <a:rPr lang="it-IT" sz="8000" dirty="0" smtClean="0">
                <a:solidFill>
                  <a:srgbClr val="FFFF00"/>
                </a:solidFill>
                <a:latin typeface="Arial" panose="020B0604020202020204" pitchFamily="34" charset="0"/>
                <a:cs typeface="Arial" panose="020B0604020202020204" pitchFamily="34" charset="0"/>
              </a:rPr>
              <a:t>SICURAMENETE ARRICCHITO </a:t>
            </a:r>
            <a:r>
              <a:rPr lang="it-IT" sz="8000" dirty="0">
                <a:solidFill>
                  <a:srgbClr val="FFFF00"/>
                </a:solidFill>
                <a:latin typeface="Arial" panose="020B0604020202020204" pitchFamily="34" charset="0"/>
                <a:cs typeface="Arial" panose="020B0604020202020204" pitchFamily="34" charset="0"/>
              </a:rPr>
              <a:t>STUDENTI E INSEGNATI TUTTI</a:t>
            </a:r>
          </a:p>
          <a:p>
            <a:pPr marL="0" indent="0" algn="just">
              <a:buNone/>
            </a:pPr>
            <a:endParaRPr lang="it-IT" sz="7000" dirty="0"/>
          </a:p>
          <a:p>
            <a:pPr marL="0" indent="0" algn="just">
              <a:buNone/>
            </a:pPr>
            <a:endParaRPr lang="it-IT" dirty="0"/>
          </a:p>
          <a:p>
            <a:pPr algn="just"/>
            <a:endParaRPr lang="it-IT" dirty="0" smtClean="0"/>
          </a:p>
          <a:p>
            <a:pPr algn="just"/>
            <a:endParaRPr lang="it-IT" dirty="0"/>
          </a:p>
          <a:p>
            <a:pPr algn="just"/>
            <a:endParaRPr lang="it-IT" dirty="0" smtClean="0"/>
          </a:p>
          <a:p>
            <a:pPr marL="0" indent="0" algn="just">
              <a:buNone/>
            </a:pPr>
            <a:r>
              <a:rPr lang="it-IT" dirty="0" smtClean="0"/>
              <a:t>                                       </a:t>
            </a:r>
            <a:endParaRPr lang="it-IT" dirty="0"/>
          </a:p>
        </p:txBody>
      </p:sp>
      <p:sp>
        <p:nvSpPr>
          <p:cNvPr id="4" name="Freccia in giù 3"/>
          <p:cNvSpPr/>
          <p:nvPr/>
        </p:nvSpPr>
        <p:spPr>
          <a:xfrm>
            <a:off x="4597758" y="3541690"/>
            <a:ext cx="45719" cy="457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57561673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arn(inVertical)">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animEffect transition="in" filter="barn(inVertical)">
                                      <p:cBhvr>
                                        <p:cTn id="2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contenuto 8"/>
          <p:cNvSpPr>
            <a:spLocks noGrp="1"/>
          </p:cNvSpPr>
          <p:nvPr>
            <p:ph idx="1"/>
          </p:nvPr>
        </p:nvSpPr>
        <p:spPr>
          <a:xfrm>
            <a:off x="1489679" y="138033"/>
            <a:ext cx="8946541" cy="5247481"/>
          </a:xfrm>
        </p:spPr>
        <p:txBody>
          <a:bodyPr>
            <a:normAutofit/>
          </a:bodyPr>
          <a:lstStyle/>
          <a:p>
            <a:pPr marL="0" indent="0" algn="just">
              <a:buNone/>
            </a:pPr>
            <a:endParaRPr lang="it-IT" sz="2800" dirty="0" smtClean="0">
              <a:solidFill>
                <a:srgbClr val="FFFF00"/>
              </a:solidFill>
            </a:endParaRPr>
          </a:p>
          <a:p>
            <a:pPr marL="0" indent="0" algn="just">
              <a:buNone/>
            </a:pPr>
            <a:r>
              <a:rPr lang="it-IT" sz="2800" dirty="0" smtClean="0">
                <a:solidFill>
                  <a:srgbClr val="FF0000"/>
                </a:solidFill>
              </a:rPr>
              <a:t>						ANALISI DEI PROGETTI</a:t>
            </a:r>
            <a:endParaRPr lang="it-IT" sz="2800" dirty="0">
              <a:solidFill>
                <a:srgbClr val="FF0000"/>
              </a:solidFill>
            </a:endParaRPr>
          </a:p>
          <a:p>
            <a:pPr marL="0" indent="0" algn="just">
              <a:buNone/>
            </a:pPr>
            <a:endParaRPr lang="it-IT" sz="2800" dirty="0" smtClean="0">
              <a:solidFill>
                <a:srgbClr val="FFFF00"/>
              </a:solidFill>
            </a:endParaRPr>
          </a:p>
          <a:p>
            <a:pPr marL="0" indent="0" algn="just">
              <a:buNone/>
            </a:pPr>
            <a:endParaRPr lang="it-IT" sz="2800" dirty="0" smtClean="0">
              <a:solidFill>
                <a:srgbClr val="FFFF00"/>
              </a:solidFill>
            </a:endParaRPr>
          </a:p>
          <a:p>
            <a:pPr marL="0" indent="0" algn="ctr">
              <a:buNone/>
            </a:pPr>
            <a:endParaRPr lang="it-IT" sz="2800" dirty="0" smtClean="0">
              <a:solidFill>
                <a:srgbClr val="FFFF00"/>
              </a:solidFill>
            </a:endParaRPr>
          </a:p>
          <a:p>
            <a:pPr marL="0" indent="0" algn="ctr">
              <a:buNone/>
            </a:pPr>
            <a:endParaRPr lang="it-IT" sz="2800" dirty="0">
              <a:solidFill>
                <a:srgbClr val="FFFF00"/>
              </a:solidFill>
            </a:endParaRPr>
          </a:p>
          <a:p>
            <a:pPr marL="0" indent="0" algn="ctr">
              <a:buNone/>
            </a:pPr>
            <a:endParaRPr lang="it-IT" sz="2800" dirty="0" smtClean="0">
              <a:solidFill>
                <a:srgbClr val="FFFF00"/>
              </a:solidFill>
            </a:endParaRPr>
          </a:p>
          <a:p>
            <a:pPr marL="0" indent="0" algn="ctr">
              <a:buNone/>
            </a:pPr>
            <a:r>
              <a:rPr lang="it-IT" sz="2800" dirty="0" smtClean="0">
                <a:solidFill>
                  <a:srgbClr val="FFFF00"/>
                </a:solidFill>
              </a:rPr>
              <a:t>FINALIZZATA ALLA INDIVIDUAZIONE DI SPECIFICI INDICATORI</a:t>
            </a:r>
          </a:p>
          <a:p>
            <a:pPr marL="0" indent="0" algn="just">
              <a:buNone/>
            </a:pPr>
            <a:endParaRPr lang="it-IT" sz="2800" dirty="0">
              <a:solidFill>
                <a:srgbClr val="FFFF00"/>
              </a:solidFill>
            </a:endParaRPr>
          </a:p>
        </p:txBody>
      </p:sp>
      <p:sp>
        <p:nvSpPr>
          <p:cNvPr id="2" name="Freccia giù 1"/>
          <p:cNvSpPr/>
          <p:nvPr/>
        </p:nvSpPr>
        <p:spPr>
          <a:xfrm>
            <a:off x="6064939" y="2015272"/>
            <a:ext cx="294504" cy="680969"/>
          </a:xfrm>
          <a:prstGeom prst="down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FF0000"/>
              </a:solidFill>
            </a:endParaRPr>
          </a:p>
        </p:txBody>
      </p:sp>
    </p:spTree>
    <p:extLst>
      <p:ext uri="{BB962C8B-B14F-4D97-AF65-F5344CB8AC3E}">
        <p14:creationId xmlns:p14="http://schemas.microsoft.com/office/powerpoint/2010/main" val="1685025339"/>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63921" y="772732"/>
            <a:ext cx="8946541" cy="5215943"/>
          </a:xfrm>
        </p:spPr>
        <p:txBody>
          <a:bodyPr>
            <a:normAutofit/>
          </a:bodyPr>
          <a:lstStyle/>
          <a:p>
            <a:pPr marL="0" indent="0" algn="just">
              <a:buNone/>
            </a:pPr>
            <a:r>
              <a:rPr lang="it-IT" sz="3200" dirty="0" smtClean="0">
                <a:solidFill>
                  <a:srgbClr val="FFFF00"/>
                </a:solidFill>
              </a:rPr>
              <a:t>1) INDIVIDUAZIONE </a:t>
            </a:r>
            <a:r>
              <a:rPr lang="it-IT" sz="3200" dirty="0">
                <a:solidFill>
                  <a:srgbClr val="FFFF00"/>
                </a:solidFill>
              </a:rPr>
              <a:t>DELLA SITUAZIONE </a:t>
            </a:r>
            <a:r>
              <a:rPr lang="it-IT" sz="3200" dirty="0" smtClean="0">
                <a:solidFill>
                  <a:srgbClr val="FFFF00"/>
                </a:solidFill>
              </a:rPr>
              <a:t>PROBLEMA</a:t>
            </a:r>
          </a:p>
          <a:p>
            <a:pPr marL="514350" indent="-514350" algn="just">
              <a:buAutoNum type="arabicParenR"/>
            </a:pPr>
            <a:endParaRPr lang="it-IT" sz="3200" dirty="0">
              <a:solidFill>
                <a:srgbClr val="FFFF00"/>
              </a:solidFill>
            </a:endParaRPr>
          </a:p>
          <a:p>
            <a:pPr marL="0" indent="0" algn="just">
              <a:buNone/>
            </a:pPr>
            <a:r>
              <a:rPr lang="it-IT" sz="3200" i="1" dirty="0">
                <a:solidFill>
                  <a:srgbClr val="FFFF00"/>
                </a:solidFill>
              </a:rPr>
              <a:t>Questo punto è fondamentale, </a:t>
            </a:r>
            <a:r>
              <a:rPr lang="it-IT" sz="3200" i="1" dirty="0" smtClean="0">
                <a:solidFill>
                  <a:srgbClr val="FFFF00"/>
                </a:solidFill>
              </a:rPr>
              <a:t>perché </a:t>
            </a:r>
            <a:r>
              <a:rPr lang="it-IT" sz="3200" i="1" dirty="0">
                <a:solidFill>
                  <a:srgbClr val="FFFF00"/>
                </a:solidFill>
              </a:rPr>
              <a:t>qui nasce e acquista senso il progetto</a:t>
            </a:r>
          </a:p>
          <a:p>
            <a:pPr marL="0" indent="0" algn="just">
              <a:buNone/>
            </a:pPr>
            <a:r>
              <a:rPr lang="it-IT" sz="3200" dirty="0" smtClean="0">
                <a:solidFill>
                  <a:srgbClr val="FFFF00"/>
                </a:solidFill>
              </a:rPr>
              <a:t> </a:t>
            </a:r>
          </a:p>
          <a:p>
            <a:pPr marL="0" indent="0" algn="just">
              <a:buNone/>
            </a:pPr>
            <a:r>
              <a:rPr lang="it-IT" sz="3200" dirty="0" smtClean="0">
                <a:solidFill>
                  <a:srgbClr val="FFFF00"/>
                </a:solidFill>
              </a:rPr>
              <a:t>È importante perché ci dice della coerenza dei progetti agli obiettivi della ricerca.</a:t>
            </a:r>
          </a:p>
          <a:p>
            <a:pPr marL="0" indent="0">
              <a:buNone/>
            </a:pPr>
            <a:endParaRPr lang="it-IT" dirty="0">
              <a:solidFill>
                <a:srgbClr val="FFFF00"/>
              </a:solidFill>
            </a:endParaRPr>
          </a:p>
          <a:p>
            <a:pPr marL="0" indent="0">
              <a:buNone/>
            </a:pPr>
            <a:endParaRPr lang="it-IT" dirty="0">
              <a:solidFill>
                <a:srgbClr val="FFFF00"/>
              </a:solidFill>
            </a:endParaRPr>
          </a:p>
          <a:p>
            <a:pPr marL="0" indent="0">
              <a:buNone/>
            </a:pPr>
            <a:endParaRPr lang="it-IT" dirty="0" smtClean="0">
              <a:solidFill>
                <a:srgbClr val="FFFF00"/>
              </a:solidFill>
            </a:endParaRPr>
          </a:p>
        </p:txBody>
      </p:sp>
    </p:spTree>
    <p:extLst>
      <p:ext uri="{BB962C8B-B14F-4D97-AF65-F5344CB8AC3E}">
        <p14:creationId xmlns:p14="http://schemas.microsoft.com/office/powerpoint/2010/main" val="1767472828"/>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180585" y="978794"/>
            <a:ext cx="8946541" cy="5190186"/>
          </a:xfrm>
        </p:spPr>
        <p:txBody>
          <a:bodyPr>
            <a:noAutofit/>
          </a:bodyPr>
          <a:lstStyle/>
          <a:p>
            <a:pPr algn="just"/>
            <a:r>
              <a:rPr lang="it-IT" sz="3200" dirty="0">
                <a:solidFill>
                  <a:srgbClr val="FFFF00"/>
                </a:solidFill>
              </a:rPr>
              <a:t>2</a:t>
            </a:r>
            <a:r>
              <a:rPr lang="it-IT" sz="3200" dirty="0" smtClean="0">
                <a:solidFill>
                  <a:srgbClr val="FFFF00"/>
                </a:solidFill>
              </a:rPr>
              <a:t>) VALIDITA</a:t>
            </a:r>
            <a:r>
              <a:rPr lang="it-IT" sz="3200" dirty="0">
                <a:solidFill>
                  <a:srgbClr val="FFFF00"/>
                </a:solidFill>
              </a:rPr>
              <a:t>’ DEI PRODOTTI PER LA DOCUMENTAZIONE DEL PROCESSO </a:t>
            </a:r>
          </a:p>
          <a:p>
            <a:pPr marL="0" indent="0" algn="just">
              <a:buNone/>
            </a:pPr>
            <a:r>
              <a:rPr lang="it-IT" sz="3200" dirty="0">
                <a:solidFill>
                  <a:srgbClr val="FFFF00"/>
                </a:solidFill>
              </a:rPr>
              <a:t>Attraverso questi siamo in grado di comprendere il lavoro svolto e le sue fasi.</a:t>
            </a:r>
          </a:p>
          <a:p>
            <a:pPr marL="0" indent="0" algn="just">
              <a:buNone/>
            </a:pPr>
            <a:endParaRPr lang="it-IT" sz="3200" dirty="0">
              <a:solidFill>
                <a:srgbClr val="FFFF00"/>
              </a:solidFill>
            </a:endParaRPr>
          </a:p>
          <a:p>
            <a:pPr algn="just"/>
            <a:r>
              <a:rPr lang="it-IT" sz="3200" dirty="0">
                <a:solidFill>
                  <a:srgbClr val="FFFF00"/>
                </a:solidFill>
              </a:rPr>
              <a:t>3</a:t>
            </a:r>
            <a:r>
              <a:rPr lang="it-IT" sz="3200" dirty="0" smtClean="0">
                <a:solidFill>
                  <a:srgbClr val="FFFF00"/>
                </a:solidFill>
              </a:rPr>
              <a:t>) ANALISI </a:t>
            </a:r>
            <a:r>
              <a:rPr lang="it-IT" sz="3200" dirty="0">
                <a:solidFill>
                  <a:srgbClr val="FFFF00"/>
                </a:solidFill>
              </a:rPr>
              <a:t>DEL CONTESTO</a:t>
            </a:r>
          </a:p>
          <a:p>
            <a:pPr marL="0" indent="0" algn="just">
              <a:buNone/>
            </a:pPr>
            <a:r>
              <a:rPr lang="it-IT" sz="3200" dirty="0">
                <a:solidFill>
                  <a:srgbClr val="FFFF00"/>
                </a:solidFill>
              </a:rPr>
              <a:t>Ci consente di inquadrare con chiarezza il contesto nel quale l’intervento educativo viene a svolgersi.</a:t>
            </a:r>
          </a:p>
          <a:p>
            <a:pPr marL="0" indent="0">
              <a:buNone/>
            </a:pPr>
            <a:endParaRPr lang="it-IT" sz="3200" dirty="0">
              <a:solidFill>
                <a:srgbClr val="FFFF00"/>
              </a:solidFill>
            </a:endParaRPr>
          </a:p>
        </p:txBody>
      </p:sp>
    </p:spTree>
    <p:extLst>
      <p:ext uri="{BB962C8B-B14F-4D97-AF65-F5344CB8AC3E}">
        <p14:creationId xmlns:p14="http://schemas.microsoft.com/office/powerpoint/2010/main" val="2245865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103312" y="1429555"/>
            <a:ext cx="8946541" cy="4224270"/>
          </a:xfrm>
        </p:spPr>
        <p:txBody>
          <a:bodyPr>
            <a:noAutofit/>
          </a:bodyPr>
          <a:lstStyle/>
          <a:p>
            <a:pPr algn="just"/>
            <a:r>
              <a:rPr lang="it-IT" sz="3200" dirty="0">
                <a:solidFill>
                  <a:srgbClr val="FFFF00"/>
                </a:solidFill>
              </a:rPr>
              <a:t>4</a:t>
            </a:r>
            <a:r>
              <a:rPr lang="it-IT" sz="3200" dirty="0" smtClean="0">
                <a:solidFill>
                  <a:srgbClr val="FFFF00"/>
                </a:solidFill>
              </a:rPr>
              <a:t>) RILEVAZIONE </a:t>
            </a:r>
            <a:r>
              <a:rPr lang="it-IT" sz="3200" dirty="0">
                <a:solidFill>
                  <a:srgbClr val="FFFF00"/>
                </a:solidFill>
              </a:rPr>
              <a:t>DELLE CRITICITA’ NELLO SVOLGERSI DEL PROGETTO</a:t>
            </a:r>
          </a:p>
          <a:p>
            <a:pPr marL="0" indent="0" algn="just">
              <a:buNone/>
            </a:pPr>
            <a:r>
              <a:rPr lang="it-IT" sz="3200" dirty="0">
                <a:solidFill>
                  <a:srgbClr val="FFFF00"/>
                </a:solidFill>
              </a:rPr>
              <a:t>La rilevazione delle criticità ci consente una reale riflessione sull’agito e quindi una ridefinizione e riprogettazione in vista di un miglioramento della proposta educativa; è parte integrante della ricerca-azione</a:t>
            </a:r>
            <a:endParaRPr lang="it-IT" sz="3200" dirty="0"/>
          </a:p>
          <a:p>
            <a:pPr algn="just"/>
            <a:endParaRPr lang="it-IT" sz="3200" dirty="0"/>
          </a:p>
        </p:txBody>
      </p:sp>
    </p:spTree>
    <p:extLst>
      <p:ext uri="{BB962C8B-B14F-4D97-AF65-F5344CB8AC3E}">
        <p14:creationId xmlns:p14="http://schemas.microsoft.com/office/powerpoint/2010/main" val="18905948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rgbClr val="FFFF00"/>
                </a:solidFill>
              </a:rPr>
              <a:t>CRITICITA’ RILEVATE</a:t>
            </a:r>
            <a:endParaRPr lang="it-IT" dirty="0">
              <a:solidFill>
                <a:srgbClr val="FFFF00"/>
              </a:solidFill>
            </a:endParaRPr>
          </a:p>
        </p:txBody>
      </p:sp>
      <p:sp>
        <p:nvSpPr>
          <p:cNvPr id="3" name="Segnaposto contenuto 2"/>
          <p:cNvSpPr>
            <a:spLocks noGrp="1"/>
          </p:cNvSpPr>
          <p:nvPr>
            <p:ph idx="1"/>
          </p:nvPr>
        </p:nvSpPr>
        <p:spPr>
          <a:xfrm>
            <a:off x="1104293" y="1464220"/>
            <a:ext cx="9842749" cy="4638540"/>
          </a:xfrm>
        </p:spPr>
        <p:txBody>
          <a:bodyPr/>
          <a:lstStyle/>
          <a:p>
            <a:pPr algn="just"/>
            <a:r>
              <a:rPr lang="it-IT" dirty="0" smtClean="0">
                <a:solidFill>
                  <a:srgbClr val="FFFF00"/>
                </a:solidFill>
              </a:rPr>
              <a:t>DIVERSI PROGETTI NON INDIVIDUANO IN MANIERA CHIARA E PUNTUALE LA SITUAZIONE-PROBLEMA DALLA QUALE SCATURISCE LA PROPOSTA EDUCATIVA</a:t>
            </a:r>
          </a:p>
          <a:p>
            <a:pPr algn="just"/>
            <a:endParaRPr lang="it-IT" dirty="0" smtClean="0">
              <a:solidFill>
                <a:srgbClr val="FFFF00"/>
              </a:solidFill>
            </a:endParaRPr>
          </a:p>
          <a:p>
            <a:r>
              <a:rPr lang="it-IT" dirty="0" smtClean="0">
                <a:solidFill>
                  <a:srgbClr val="FFFF00"/>
                </a:solidFill>
              </a:rPr>
              <a:t>IN ALTRI ANCORA LA SITUAZIONE-PROBLEMA DI PARTENZA RISULTA GENERICA O NON E’ CHIARAMENTE ESPRESSA.</a:t>
            </a:r>
          </a:p>
          <a:p>
            <a:pPr marL="0" indent="0">
              <a:buNone/>
            </a:pPr>
            <a:endParaRPr lang="it-IT" dirty="0"/>
          </a:p>
          <a:p>
            <a:endParaRPr lang="it-IT" dirty="0" smtClean="0"/>
          </a:p>
          <a:p>
            <a:pPr marL="0" indent="0">
              <a:buNone/>
            </a:pPr>
            <a:endParaRPr lang="it-IT" dirty="0"/>
          </a:p>
          <a:p>
            <a:pPr marL="0" indent="0">
              <a:buNone/>
            </a:pPr>
            <a:endParaRPr lang="it-IT" dirty="0" smtClean="0"/>
          </a:p>
          <a:p>
            <a:r>
              <a:rPr lang="it-IT" dirty="0" smtClean="0">
                <a:solidFill>
                  <a:srgbClr val="FFFF00"/>
                </a:solidFill>
              </a:rPr>
              <a:t>QUESTO NON CONSENTE AL PROGETTO DI SVILUPPARSI IN MODO COERENTE. </a:t>
            </a:r>
          </a:p>
        </p:txBody>
      </p:sp>
      <p:sp>
        <p:nvSpPr>
          <p:cNvPr id="4" name="Freccia in giù 3"/>
          <p:cNvSpPr/>
          <p:nvPr/>
        </p:nvSpPr>
        <p:spPr>
          <a:xfrm>
            <a:off x="5499279" y="3760631"/>
            <a:ext cx="45719" cy="457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reccia in giù 4"/>
          <p:cNvSpPr/>
          <p:nvPr/>
        </p:nvSpPr>
        <p:spPr>
          <a:xfrm flipH="1">
            <a:off x="5270187" y="3574530"/>
            <a:ext cx="503901" cy="1011502"/>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3870436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57104" y="1587501"/>
            <a:ext cx="8946541" cy="4001930"/>
          </a:xfrm>
        </p:spPr>
        <p:txBody>
          <a:bodyPr>
            <a:normAutofit fontScale="32500" lnSpcReduction="20000"/>
          </a:bodyPr>
          <a:lstStyle/>
          <a:p>
            <a:pPr algn="just"/>
            <a:r>
              <a:rPr lang="it-IT" sz="9800" dirty="0" smtClean="0">
                <a:solidFill>
                  <a:srgbClr val="FFFF00"/>
                </a:solidFill>
              </a:rPr>
              <a:t>IN ALCUNI PROGETTI MANCA LA DIMENSIONE INTERCULTURALE. </a:t>
            </a:r>
          </a:p>
          <a:p>
            <a:pPr marL="0" indent="0" algn="just">
              <a:buNone/>
            </a:pPr>
            <a:endParaRPr lang="it-IT" sz="9800" dirty="0">
              <a:solidFill>
                <a:srgbClr val="FFFF00"/>
              </a:solidFill>
            </a:endParaRPr>
          </a:p>
          <a:p>
            <a:pPr marL="0" indent="0" algn="just">
              <a:buNone/>
            </a:pPr>
            <a:endParaRPr lang="it-IT" sz="9800" dirty="0" smtClean="0">
              <a:solidFill>
                <a:srgbClr val="FFFF00"/>
              </a:solidFill>
            </a:endParaRPr>
          </a:p>
          <a:p>
            <a:pPr algn="just"/>
            <a:r>
              <a:rPr lang="it-IT" sz="9800" dirty="0" smtClean="0">
                <a:solidFill>
                  <a:srgbClr val="FFFF00"/>
                </a:solidFill>
              </a:rPr>
              <a:t>SI TRATTA DI PROGETTI CHE POTREMMO DEFINIRE DI CITTADINANZA ATTIVA PIU’ CHE INTERCULTURALI IN SENSO STRETTO</a:t>
            </a:r>
          </a:p>
          <a:p>
            <a:endParaRPr lang="it-IT" sz="6700" dirty="0" smtClean="0"/>
          </a:p>
          <a:p>
            <a:pPr marL="0" indent="0">
              <a:buNone/>
            </a:pPr>
            <a:r>
              <a:rPr lang="it-IT" dirty="0" smtClean="0"/>
              <a:t> </a:t>
            </a:r>
            <a:endParaRPr lang="it-IT" dirty="0"/>
          </a:p>
        </p:txBody>
      </p:sp>
    </p:spTree>
    <p:extLst>
      <p:ext uri="{BB962C8B-B14F-4D97-AF65-F5344CB8AC3E}">
        <p14:creationId xmlns:p14="http://schemas.microsoft.com/office/powerpoint/2010/main" val="33253340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45466" y="1434732"/>
            <a:ext cx="8577328" cy="4195481"/>
          </a:xfrm>
        </p:spPr>
        <p:txBody>
          <a:bodyPr>
            <a:normAutofit fontScale="40000" lnSpcReduction="20000"/>
          </a:bodyPr>
          <a:lstStyle/>
          <a:p>
            <a:pPr algn="just"/>
            <a:r>
              <a:rPr lang="it-IT" sz="9600" dirty="0">
                <a:solidFill>
                  <a:srgbClr val="FFFF00"/>
                </a:solidFill>
              </a:rPr>
              <a:t>NONOSTANTE NEL FORMAT CI FOSSE UNA VOCE SPECIFICA A RIGUARDO, IN POCHI PROGETTI SI SONO ANDATE A RILEVARE LE CRITICITA’ INCONTRATE NELLA REALIZZAZIONE DELL’INTERVENTO EDUCATIVO</a:t>
            </a:r>
          </a:p>
          <a:p>
            <a:pPr algn="just"/>
            <a:endParaRPr lang="it-IT" sz="1400" dirty="0">
              <a:solidFill>
                <a:srgbClr val="FFFF00"/>
              </a:solidFill>
            </a:endParaRPr>
          </a:p>
          <a:p>
            <a:endParaRPr lang="it-IT" sz="1400" dirty="0"/>
          </a:p>
          <a:p>
            <a:pPr marL="0" indent="0">
              <a:buNone/>
            </a:pPr>
            <a:r>
              <a:rPr lang="it-IT" dirty="0"/>
              <a:t> </a:t>
            </a:r>
            <a:endParaRPr lang="it-IT" dirty="0" smtClean="0"/>
          </a:p>
          <a:p>
            <a:pPr marL="0" indent="0">
              <a:buNone/>
            </a:pPr>
            <a:endParaRPr lang="it-IT" dirty="0"/>
          </a:p>
          <a:p>
            <a:pPr marL="0" indent="0">
              <a:buNone/>
            </a:pPr>
            <a:endParaRPr lang="it-IT" dirty="0"/>
          </a:p>
        </p:txBody>
      </p:sp>
    </p:spTree>
    <p:extLst>
      <p:ext uri="{BB962C8B-B14F-4D97-AF65-F5344CB8AC3E}">
        <p14:creationId xmlns:p14="http://schemas.microsoft.com/office/powerpoint/2010/main" val="37288612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Bl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Ione">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
  <TotalTime>682</TotalTime>
  <Words>735</Words>
  <Application>Microsoft Office PowerPoint</Application>
  <PresentationFormat>Personalizzato</PresentationFormat>
  <Paragraphs>102</Paragraphs>
  <Slides>16</Slides>
  <Notes>0</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Ione</vt:lpstr>
      <vt:lpstr>PROGETTO FAMI</vt:lpstr>
      <vt:lpstr>Presentazione standard di PowerPoint</vt:lpstr>
      <vt:lpstr>Presentazione standard di PowerPoint</vt:lpstr>
      <vt:lpstr>Presentazione standard di PowerPoint</vt:lpstr>
      <vt:lpstr>Presentazione standard di PowerPoint</vt:lpstr>
      <vt:lpstr>Presentazione standard di PowerPoint</vt:lpstr>
      <vt:lpstr>CRITICITA’ RILEVATE</vt:lpstr>
      <vt:lpstr>Presentazione standard di PowerPoint</vt:lpstr>
      <vt:lpstr>Presentazione standard di PowerPoint</vt:lpstr>
      <vt:lpstr>N.B. Metodologia della ricerca in contesti multiculturali</vt:lpstr>
      <vt:lpstr>Presentazione standard di PowerPoint</vt:lpstr>
      <vt:lpstr>Presentazione standard di PowerPoint</vt:lpstr>
      <vt:lpstr>PROSPETTIVE</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PROGETTO FAMI</dc:title>
  <dc:creator>user</dc:creator>
  <cp:lastModifiedBy>Administrator</cp:lastModifiedBy>
  <cp:revision>61</cp:revision>
  <dcterms:created xsi:type="dcterms:W3CDTF">2018-11-20T16:27:10Z</dcterms:created>
  <dcterms:modified xsi:type="dcterms:W3CDTF">2018-12-10T13:33:36Z</dcterms:modified>
</cp:coreProperties>
</file>