
<file path=[Content_Types].xml><?xml version="1.0" encoding="utf-8"?>
<Types xmlns="http://schemas.openxmlformats.org/package/2006/content-types">
  <Default Extension="94FA7E20" ContentType="image/png"/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Override4.xml" ContentType="application/vnd.openxmlformats-officedocument.themeOverrid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theme/themeOverride5.xml" ContentType="application/vnd.openxmlformats-officedocument.themeOverrid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theme/themeOverride6.xml" ContentType="application/vnd.openxmlformats-officedocument.themeOverrid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10" r:id="rId1"/>
    <p:sldMasterId id="2147483750" r:id="rId2"/>
    <p:sldMasterId id="2147483766" r:id="rId3"/>
    <p:sldMasterId id="2147483815" r:id="rId4"/>
    <p:sldMasterId id="2147483840" r:id="rId5"/>
    <p:sldMasterId id="2147483859" r:id="rId6"/>
  </p:sldMasterIdLst>
  <p:notesMasterIdLst>
    <p:notesMasterId r:id="rId46"/>
  </p:notesMasterIdLst>
  <p:sldIdLst>
    <p:sldId id="2147308287" r:id="rId7"/>
    <p:sldId id="2147308312" r:id="rId8"/>
    <p:sldId id="2147308298" r:id="rId9"/>
    <p:sldId id="2147308303" r:id="rId10"/>
    <p:sldId id="2147308304" r:id="rId11"/>
    <p:sldId id="2134804551" r:id="rId12"/>
    <p:sldId id="2134804555" r:id="rId13"/>
    <p:sldId id="2147308315" r:id="rId14"/>
    <p:sldId id="2147308316" r:id="rId15"/>
    <p:sldId id="2147308313" r:id="rId16"/>
    <p:sldId id="259" r:id="rId17"/>
    <p:sldId id="2147308299" r:id="rId18"/>
    <p:sldId id="2147308300" r:id="rId19"/>
    <p:sldId id="2147308223" r:id="rId20"/>
    <p:sldId id="2147308305" r:id="rId21"/>
    <p:sldId id="2147308267" r:id="rId22"/>
    <p:sldId id="2134804568" r:id="rId23"/>
    <p:sldId id="2134804571" r:id="rId24"/>
    <p:sldId id="2147308271" r:id="rId25"/>
    <p:sldId id="2147308222" r:id="rId26"/>
    <p:sldId id="2147308306" r:id="rId27"/>
    <p:sldId id="2134804586" r:id="rId28"/>
    <p:sldId id="2134804587" r:id="rId29"/>
    <p:sldId id="2134804588" r:id="rId30"/>
    <p:sldId id="2134804589" r:id="rId31"/>
    <p:sldId id="2147308309" r:id="rId32"/>
    <p:sldId id="2147308311" r:id="rId33"/>
    <p:sldId id="2147308326" r:id="rId34"/>
    <p:sldId id="2147308327" r:id="rId35"/>
    <p:sldId id="2147308330" r:id="rId36"/>
    <p:sldId id="1169" r:id="rId37"/>
    <p:sldId id="2147308323" r:id="rId38"/>
    <p:sldId id="2147308324" r:id="rId39"/>
    <p:sldId id="2147308198" r:id="rId40"/>
    <p:sldId id="2147308201" r:id="rId41"/>
    <p:sldId id="2147308199" r:id="rId42"/>
    <p:sldId id="2147308200" r:id="rId43"/>
    <p:sldId id="2147308202" r:id="rId44"/>
    <p:sldId id="2147308325" r:id="rId45"/>
  </p:sldIdLst>
  <p:sldSz cx="12192000" cy="6858000"/>
  <p:notesSz cx="6797675" cy="9926638"/>
  <p:defaultTextStyle>
    <a:defPPr>
      <a:defRPr lang="it-IT"/>
    </a:defPPr>
    <a:lvl1pPr marL="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7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2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A0DEDCE3-999A-43B0-A98B-0A7F9F6239C9}">
          <p14:sldIdLst/>
        </p14:section>
        <p14:section name="Sezione predefinita" id="{116A12F7-B4FA-40BD-8AB8-4EDEF0E4931B}">
          <p14:sldIdLst>
            <p14:sldId id="2147308287"/>
            <p14:sldId id="2147308312"/>
            <p14:sldId id="2147308298"/>
            <p14:sldId id="2147308303"/>
            <p14:sldId id="2147308304"/>
            <p14:sldId id="2134804551"/>
            <p14:sldId id="2134804555"/>
            <p14:sldId id="2147308315"/>
            <p14:sldId id="2147308316"/>
            <p14:sldId id="2147308313"/>
            <p14:sldId id="259"/>
            <p14:sldId id="2147308299"/>
            <p14:sldId id="2147308300"/>
            <p14:sldId id="2147308223"/>
            <p14:sldId id="2147308305"/>
            <p14:sldId id="2147308267"/>
            <p14:sldId id="2134804568"/>
            <p14:sldId id="2134804571"/>
            <p14:sldId id="2147308271"/>
            <p14:sldId id="2147308222"/>
            <p14:sldId id="2147308306"/>
            <p14:sldId id="2134804586"/>
            <p14:sldId id="2134804587"/>
            <p14:sldId id="2134804588"/>
            <p14:sldId id="2134804589"/>
            <p14:sldId id="2147308309"/>
            <p14:sldId id="2147308311"/>
            <p14:sldId id="2147308326"/>
            <p14:sldId id="2147308327"/>
            <p14:sldId id="2147308330"/>
            <p14:sldId id="1169"/>
            <p14:sldId id="2147308323"/>
            <p14:sldId id="2147308324"/>
            <p14:sldId id="2147308198"/>
            <p14:sldId id="2147308201"/>
            <p14:sldId id="2147308199"/>
            <p14:sldId id="2147308200"/>
            <p14:sldId id="2147308202"/>
            <p14:sldId id="21473083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ica logozzo" initials="M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3D"/>
    <a:srgbClr val="7886AF"/>
    <a:srgbClr val="57617F"/>
    <a:srgbClr val="B9B9B9"/>
    <a:srgbClr val="4F81BD"/>
    <a:srgbClr val="FFDF79"/>
    <a:srgbClr val="7DC7FF"/>
    <a:srgbClr val="FFE181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 varScale="1">
        <p:scale>
          <a:sx n="68" d="100"/>
          <a:sy n="68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sviluppate a scuola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lavorare in gruppo</c:v>
                </c:pt>
                <c:pt idx="1">
                  <c:v>senso di responsabilità</c:v>
                </c:pt>
                <c:pt idx="2">
                  <c:v>perseveranza negli ob.</c:v>
                </c:pt>
                <c:pt idx="3">
                  <c:v>motivazione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4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29-4B6C-9BD1-CD6994436182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svilluppate extra scuola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lavorare in gruppo</c:v>
                </c:pt>
                <c:pt idx="1">
                  <c:v>senso di responsabilità</c:v>
                </c:pt>
                <c:pt idx="2">
                  <c:v>perseveranza negli ob.</c:v>
                </c:pt>
                <c:pt idx="3">
                  <c:v>motivazione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8</c:v>
                </c:pt>
                <c:pt idx="1">
                  <c:v>8</c:v>
                </c:pt>
                <c:pt idx="2">
                  <c:v>7</c:v>
                </c:pt>
                <c:pt idx="3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29-4B6C-9BD1-CD6994436182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utili per la vita e per il lavoro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lavorare in gruppo</c:v>
                </c:pt>
                <c:pt idx="1">
                  <c:v>senso di responsabilità</c:v>
                </c:pt>
                <c:pt idx="2">
                  <c:v>perseveranza negli ob.</c:v>
                </c:pt>
                <c:pt idx="3">
                  <c:v>motivazione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9</c:v>
                </c:pt>
                <c:pt idx="1">
                  <c:v>8.5</c:v>
                </c:pt>
                <c:pt idx="2">
                  <c:v>8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29-4B6C-9BD1-CD69944361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08236304"/>
        <c:axId val="1008232976"/>
      </c:barChart>
      <c:catAx>
        <c:axId val="1008236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08232976"/>
        <c:crosses val="autoZero"/>
        <c:auto val="1"/>
        <c:lblAlgn val="ctr"/>
        <c:lblOffset val="100"/>
        <c:noMultiLvlLbl val="0"/>
      </c:catAx>
      <c:valAx>
        <c:axId val="1008232976"/>
        <c:scaling>
          <c:orientation val="minMax"/>
          <c:max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08236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A83BDE-A4AA-4FC5-A259-496BB45B91A8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DB92653-ED4E-45AB-9D36-89EBAE6DF264}">
      <dgm:prSet phldrT="[Testo]"/>
      <dgm:spPr>
        <a:solidFill>
          <a:srgbClr val="FFC000"/>
        </a:solidFill>
      </dgm:spPr>
      <dgm:t>
        <a:bodyPr/>
        <a:lstStyle/>
        <a:p>
          <a:r>
            <a:rPr lang="it-IT" b="0" dirty="0">
              <a:solidFill>
                <a:schemeClr val="tx1"/>
              </a:solidFill>
            </a:rPr>
            <a:t>Risultati scolastici</a:t>
          </a:r>
        </a:p>
      </dgm:t>
    </dgm:pt>
    <dgm:pt modelId="{09D76B82-C7C9-4FE4-9F4B-43E05FA6A121}" type="parTrans" cxnId="{CF0D05BC-C77E-46D6-B481-B8BACA059F5F}">
      <dgm:prSet/>
      <dgm:spPr/>
      <dgm:t>
        <a:bodyPr/>
        <a:lstStyle/>
        <a:p>
          <a:endParaRPr lang="it-IT" b="0">
            <a:solidFill>
              <a:schemeClr val="tx1"/>
            </a:solidFill>
          </a:endParaRPr>
        </a:p>
      </dgm:t>
    </dgm:pt>
    <dgm:pt modelId="{485EC016-ECF4-45A9-A838-CB1C7228EF57}" type="sibTrans" cxnId="{CF0D05BC-C77E-46D6-B481-B8BACA059F5F}">
      <dgm:prSet/>
      <dgm:spPr/>
      <dgm:t>
        <a:bodyPr/>
        <a:lstStyle/>
        <a:p>
          <a:endParaRPr lang="it-IT" b="0">
            <a:solidFill>
              <a:schemeClr val="tx1"/>
            </a:solidFill>
          </a:endParaRPr>
        </a:p>
      </dgm:t>
    </dgm:pt>
    <dgm:pt modelId="{9D2919DE-9C38-45DF-A205-645F933D9146}">
      <dgm:prSet phldrT="[Testo]"/>
      <dgm:spPr>
        <a:solidFill>
          <a:srgbClr val="FFC000"/>
        </a:solidFill>
      </dgm:spPr>
      <dgm:t>
        <a:bodyPr/>
        <a:lstStyle/>
        <a:p>
          <a:r>
            <a:rPr lang="it-IT" b="0" dirty="0">
              <a:solidFill>
                <a:schemeClr val="tx1"/>
              </a:solidFill>
            </a:rPr>
            <a:t>Risultati nelle prove standardizzate</a:t>
          </a:r>
        </a:p>
      </dgm:t>
    </dgm:pt>
    <dgm:pt modelId="{3CAEF4C0-DC97-4FF8-AF72-984A69AB85BE}" type="parTrans" cxnId="{97ADBBB0-2592-4104-82E3-65C95D751C6D}">
      <dgm:prSet/>
      <dgm:spPr/>
      <dgm:t>
        <a:bodyPr/>
        <a:lstStyle/>
        <a:p>
          <a:endParaRPr lang="it-IT" b="0">
            <a:solidFill>
              <a:schemeClr val="tx1"/>
            </a:solidFill>
          </a:endParaRPr>
        </a:p>
      </dgm:t>
    </dgm:pt>
    <dgm:pt modelId="{D32A289E-215E-49A6-A3EA-B3B73BA4FFC4}" type="sibTrans" cxnId="{97ADBBB0-2592-4104-82E3-65C95D751C6D}">
      <dgm:prSet/>
      <dgm:spPr/>
      <dgm:t>
        <a:bodyPr/>
        <a:lstStyle/>
        <a:p>
          <a:endParaRPr lang="it-IT" b="0">
            <a:solidFill>
              <a:schemeClr val="tx1"/>
            </a:solidFill>
          </a:endParaRPr>
        </a:p>
      </dgm:t>
    </dgm:pt>
    <dgm:pt modelId="{06648A3D-8CE0-4A8F-8C54-DE284114F048}">
      <dgm:prSet phldrT="[Tes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it-IT" b="0" dirty="0">
              <a:solidFill>
                <a:schemeClr val="tx1"/>
              </a:solidFill>
            </a:rPr>
            <a:t>Risultati nelle competenze chiave</a:t>
          </a:r>
        </a:p>
      </dgm:t>
    </dgm:pt>
    <dgm:pt modelId="{0EF275E5-2E8A-427C-ADD3-43BC4C6627DF}" type="parTrans" cxnId="{EAE215CB-0753-4321-80A6-83C8BF01F075}">
      <dgm:prSet/>
      <dgm:spPr/>
      <dgm:t>
        <a:bodyPr/>
        <a:lstStyle/>
        <a:p>
          <a:endParaRPr lang="it-IT" b="0">
            <a:solidFill>
              <a:schemeClr val="tx1"/>
            </a:solidFill>
          </a:endParaRPr>
        </a:p>
      </dgm:t>
    </dgm:pt>
    <dgm:pt modelId="{93CC2352-278A-413C-85DB-780100999FFD}" type="sibTrans" cxnId="{EAE215CB-0753-4321-80A6-83C8BF01F075}">
      <dgm:prSet/>
      <dgm:spPr/>
      <dgm:t>
        <a:bodyPr/>
        <a:lstStyle/>
        <a:p>
          <a:endParaRPr lang="it-IT" b="0">
            <a:solidFill>
              <a:schemeClr val="tx1"/>
            </a:solidFill>
          </a:endParaRPr>
        </a:p>
      </dgm:t>
    </dgm:pt>
    <dgm:pt modelId="{4AE44927-304B-4C4A-8EB0-FB5D386A1F03}">
      <dgm:prSet phldrT="[Tes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it-IT" b="0" dirty="0">
              <a:solidFill>
                <a:schemeClr val="tx1"/>
              </a:solidFill>
            </a:rPr>
            <a:t>Risultati a distanza</a:t>
          </a:r>
        </a:p>
      </dgm:t>
    </dgm:pt>
    <dgm:pt modelId="{01734CD7-914A-4BBB-865A-9E5A9AEFCC91}" type="parTrans" cxnId="{65D9765C-C674-4804-A5DF-8FECB86D824B}">
      <dgm:prSet/>
      <dgm:spPr/>
      <dgm:t>
        <a:bodyPr/>
        <a:lstStyle/>
        <a:p>
          <a:endParaRPr lang="it-IT" b="0">
            <a:solidFill>
              <a:schemeClr val="tx1"/>
            </a:solidFill>
          </a:endParaRPr>
        </a:p>
      </dgm:t>
    </dgm:pt>
    <dgm:pt modelId="{9416F6E5-38BC-4C2E-93B9-FEAAC30CE5A5}" type="sibTrans" cxnId="{65D9765C-C674-4804-A5DF-8FECB86D824B}">
      <dgm:prSet/>
      <dgm:spPr/>
      <dgm:t>
        <a:bodyPr/>
        <a:lstStyle/>
        <a:p>
          <a:endParaRPr lang="it-IT" b="0">
            <a:solidFill>
              <a:schemeClr val="tx1"/>
            </a:solidFill>
          </a:endParaRPr>
        </a:p>
      </dgm:t>
    </dgm:pt>
    <dgm:pt modelId="{87445FCA-000D-4830-BF1F-24BE6F32E456}" type="pres">
      <dgm:prSet presAssocID="{46A83BDE-A4AA-4FC5-A259-496BB45B91A8}" presName="diagram" presStyleCnt="0">
        <dgm:presLayoutVars>
          <dgm:dir/>
          <dgm:resizeHandles val="exact"/>
        </dgm:presLayoutVars>
      </dgm:prSet>
      <dgm:spPr/>
    </dgm:pt>
    <dgm:pt modelId="{AF769BA9-9086-4BA8-857A-C3DE42ABD068}" type="pres">
      <dgm:prSet presAssocID="{DDB92653-ED4E-45AB-9D36-89EBAE6DF264}" presName="node" presStyleLbl="node1" presStyleIdx="0" presStyleCnt="4" custLinFactNeighborX="2655" custLinFactNeighborY="771">
        <dgm:presLayoutVars>
          <dgm:bulletEnabled val="1"/>
        </dgm:presLayoutVars>
      </dgm:prSet>
      <dgm:spPr/>
    </dgm:pt>
    <dgm:pt modelId="{8306D3B0-D6BD-4C11-ADCC-AA6E8A7DEB6E}" type="pres">
      <dgm:prSet presAssocID="{485EC016-ECF4-45A9-A838-CB1C7228EF57}" presName="sibTrans" presStyleCnt="0"/>
      <dgm:spPr/>
    </dgm:pt>
    <dgm:pt modelId="{2B473A1B-01D8-42FA-BA1B-14A3C891E42A}" type="pres">
      <dgm:prSet presAssocID="{9D2919DE-9C38-45DF-A205-645F933D9146}" presName="node" presStyleLbl="node1" presStyleIdx="1" presStyleCnt="4">
        <dgm:presLayoutVars>
          <dgm:bulletEnabled val="1"/>
        </dgm:presLayoutVars>
      </dgm:prSet>
      <dgm:spPr/>
    </dgm:pt>
    <dgm:pt modelId="{F3E128B2-A1D3-4DCD-BEDC-6804613A47AE}" type="pres">
      <dgm:prSet presAssocID="{D32A289E-215E-49A6-A3EA-B3B73BA4FFC4}" presName="sibTrans" presStyleCnt="0"/>
      <dgm:spPr/>
    </dgm:pt>
    <dgm:pt modelId="{162918A6-8CFF-4BA0-9CB0-01BCE32D0E4F}" type="pres">
      <dgm:prSet presAssocID="{06648A3D-8CE0-4A8F-8C54-DE284114F048}" presName="node" presStyleLbl="node1" presStyleIdx="2" presStyleCnt="4">
        <dgm:presLayoutVars>
          <dgm:bulletEnabled val="1"/>
        </dgm:presLayoutVars>
      </dgm:prSet>
      <dgm:spPr/>
    </dgm:pt>
    <dgm:pt modelId="{97389F10-53F2-4359-83F2-11E9FF1912B9}" type="pres">
      <dgm:prSet presAssocID="{93CC2352-278A-413C-85DB-780100999FFD}" presName="sibTrans" presStyleCnt="0"/>
      <dgm:spPr/>
    </dgm:pt>
    <dgm:pt modelId="{AF6F0F81-CB3D-499F-91E2-1342E530E089}" type="pres">
      <dgm:prSet presAssocID="{4AE44927-304B-4C4A-8EB0-FB5D386A1F03}" presName="node" presStyleLbl="node1" presStyleIdx="3" presStyleCnt="4" custLinFactNeighborX="-669" custLinFactNeighborY="3270">
        <dgm:presLayoutVars>
          <dgm:bulletEnabled val="1"/>
        </dgm:presLayoutVars>
      </dgm:prSet>
      <dgm:spPr/>
    </dgm:pt>
  </dgm:ptLst>
  <dgm:cxnLst>
    <dgm:cxn modelId="{2DBD5638-658E-4084-8487-67976AA4AF56}" type="presOf" srcId="{46A83BDE-A4AA-4FC5-A259-496BB45B91A8}" destId="{87445FCA-000D-4830-BF1F-24BE6F32E456}" srcOrd="0" destOrd="0" presId="urn:microsoft.com/office/officeart/2005/8/layout/default"/>
    <dgm:cxn modelId="{65D9765C-C674-4804-A5DF-8FECB86D824B}" srcId="{46A83BDE-A4AA-4FC5-A259-496BB45B91A8}" destId="{4AE44927-304B-4C4A-8EB0-FB5D386A1F03}" srcOrd="3" destOrd="0" parTransId="{01734CD7-914A-4BBB-865A-9E5A9AEFCC91}" sibTransId="{9416F6E5-38BC-4C2E-93B9-FEAAC30CE5A5}"/>
    <dgm:cxn modelId="{3BB39BAF-0A72-4913-B3D2-BF6877B6AD51}" type="presOf" srcId="{DDB92653-ED4E-45AB-9D36-89EBAE6DF264}" destId="{AF769BA9-9086-4BA8-857A-C3DE42ABD068}" srcOrd="0" destOrd="0" presId="urn:microsoft.com/office/officeart/2005/8/layout/default"/>
    <dgm:cxn modelId="{97ADBBB0-2592-4104-82E3-65C95D751C6D}" srcId="{46A83BDE-A4AA-4FC5-A259-496BB45B91A8}" destId="{9D2919DE-9C38-45DF-A205-645F933D9146}" srcOrd="1" destOrd="0" parTransId="{3CAEF4C0-DC97-4FF8-AF72-984A69AB85BE}" sibTransId="{D32A289E-215E-49A6-A3EA-B3B73BA4FFC4}"/>
    <dgm:cxn modelId="{010BCBB9-B11A-4875-B8C9-8BD676F7B3EC}" type="presOf" srcId="{06648A3D-8CE0-4A8F-8C54-DE284114F048}" destId="{162918A6-8CFF-4BA0-9CB0-01BCE32D0E4F}" srcOrd="0" destOrd="0" presId="urn:microsoft.com/office/officeart/2005/8/layout/default"/>
    <dgm:cxn modelId="{CF0D05BC-C77E-46D6-B481-B8BACA059F5F}" srcId="{46A83BDE-A4AA-4FC5-A259-496BB45B91A8}" destId="{DDB92653-ED4E-45AB-9D36-89EBAE6DF264}" srcOrd="0" destOrd="0" parTransId="{09D76B82-C7C9-4FE4-9F4B-43E05FA6A121}" sibTransId="{485EC016-ECF4-45A9-A838-CB1C7228EF57}"/>
    <dgm:cxn modelId="{EAE215CB-0753-4321-80A6-83C8BF01F075}" srcId="{46A83BDE-A4AA-4FC5-A259-496BB45B91A8}" destId="{06648A3D-8CE0-4A8F-8C54-DE284114F048}" srcOrd="2" destOrd="0" parTransId="{0EF275E5-2E8A-427C-ADD3-43BC4C6627DF}" sibTransId="{93CC2352-278A-413C-85DB-780100999FFD}"/>
    <dgm:cxn modelId="{BC4C29DB-C0C4-455D-8B9C-992D8E3CC076}" type="presOf" srcId="{4AE44927-304B-4C4A-8EB0-FB5D386A1F03}" destId="{AF6F0F81-CB3D-499F-91E2-1342E530E089}" srcOrd="0" destOrd="0" presId="urn:microsoft.com/office/officeart/2005/8/layout/default"/>
    <dgm:cxn modelId="{2059E7F7-CDB3-44D0-B858-EDA003AE6C68}" type="presOf" srcId="{9D2919DE-9C38-45DF-A205-645F933D9146}" destId="{2B473A1B-01D8-42FA-BA1B-14A3C891E42A}" srcOrd="0" destOrd="0" presId="urn:microsoft.com/office/officeart/2005/8/layout/default"/>
    <dgm:cxn modelId="{1021FF72-48F6-4368-A8E1-CD11C0D26DC0}" type="presParOf" srcId="{87445FCA-000D-4830-BF1F-24BE6F32E456}" destId="{AF769BA9-9086-4BA8-857A-C3DE42ABD068}" srcOrd="0" destOrd="0" presId="urn:microsoft.com/office/officeart/2005/8/layout/default"/>
    <dgm:cxn modelId="{08754134-6E01-4DB4-9045-3C6E37B331DD}" type="presParOf" srcId="{87445FCA-000D-4830-BF1F-24BE6F32E456}" destId="{8306D3B0-D6BD-4C11-ADCC-AA6E8A7DEB6E}" srcOrd="1" destOrd="0" presId="urn:microsoft.com/office/officeart/2005/8/layout/default"/>
    <dgm:cxn modelId="{7D29F374-6022-4E67-970E-28D44F9067B4}" type="presParOf" srcId="{87445FCA-000D-4830-BF1F-24BE6F32E456}" destId="{2B473A1B-01D8-42FA-BA1B-14A3C891E42A}" srcOrd="2" destOrd="0" presId="urn:microsoft.com/office/officeart/2005/8/layout/default"/>
    <dgm:cxn modelId="{7D08FA51-9F78-41A7-8EDA-B3233538FC77}" type="presParOf" srcId="{87445FCA-000D-4830-BF1F-24BE6F32E456}" destId="{F3E128B2-A1D3-4DCD-BEDC-6804613A47AE}" srcOrd="3" destOrd="0" presId="urn:microsoft.com/office/officeart/2005/8/layout/default"/>
    <dgm:cxn modelId="{C43948A6-1191-4E43-91AF-C3B2F3CB4B3E}" type="presParOf" srcId="{87445FCA-000D-4830-BF1F-24BE6F32E456}" destId="{162918A6-8CFF-4BA0-9CB0-01BCE32D0E4F}" srcOrd="4" destOrd="0" presId="urn:microsoft.com/office/officeart/2005/8/layout/default"/>
    <dgm:cxn modelId="{AA8A6878-C74E-4E23-9D79-F6B23D320177}" type="presParOf" srcId="{87445FCA-000D-4830-BF1F-24BE6F32E456}" destId="{97389F10-53F2-4359-83F2-11E9FF1912B9}" srcOrd="5" destOrd="0" presId="urn:microsoft.com/office/officeart/2005/8/layout/default"/>
    <dgm:cxn modelId="{8E43F82B-1567-45A7-916A-E676662D5538}" type="presParOf" srcId="{87445FCA-000D-4830-BF1F-24BE6F32E456}" destId="{AF6F0F81-CB3D-499F-91E2-1342E530E08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FCF378-3DCA-43B8-A7FE-73F1E5E4548D}" type="doc">
      <dgm:prSet loTypeId="urn:microsoft.com/office/officeart/2005/8/layout/arrow1" loCatId="relationship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69BC35BB-FD64-42CE-9EEC-C7E361F11CA2}" type="pres">
      <dgm:prSet presAssocID="{20FCF378-3DCA-43B8-A7FE-73F1E5E4548D}" presName="cycle" presStyleCnt="0">
        <dgm:presLayoutVars>
          <dgm:dir/>
          <dgm:resizeHandles val="exact"/>
        </dgm:presLayoutVars>
      </dgm:prSet>
      <dgm:spPr/>
    </dgm:pt>
  </dgm:ptLst>
  <dgm:cxnLst>
    <dgm:cxn modelId="{8A68A308-CAEF-4A55-AC49-06B0F5B4BD96}" type="presOf" srcId="{20FCF378-3DCA-43B8-A7FE-73F1E5E4548D}" destId="{69BC35BB-FD64-42CE-9EEC-C7E361F11CA2}" srcOrd="0" destOrd="0" presId="urn:microsoft.com/office/officeart/2005/8/layout/arrow1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69BA9-9086-4BA8-857A-C3DE42ABD068}">
      <dsp:nvSpPr>
        <dsp:cNvPr id="0" name=""/>
        <dsp:cNvSpPr/>
      </dsp:nvSpPr>
      <dsp:spPr>
        <a:xfrm>
          <a:off x="72081" y="626820"/>
          <a:ext cx="2688950" cy="1613370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b="0" kern="1200" dirty="0">
              <a:solidFill>
                <a:schemeClr val="tx1"/>
              </a:solidFill>
            </a:rPr>
            <a:t>Risultati scolastici</a:t>
          </a:r>
        </a:p>
      </dsp:txBody>
      <dsp:txXfrm>
        <a:off x="72081" y="626820"/>
        <a:ext cx="2688950" cy="1613370"/>
      </dsp:txXfrm>
    </dsp:sp>
    <dsp:sp modelId="{2B473A1B-01D8-42FA-BA1B-14A3C891E42A}">
      <dsp:nvSpPr>
        <dsp:cNvPr id="0" name=""/>
        <dsp:cNvSpPr/>
      </dsp:nvSpPr>
      <dsp:spPr>
        <a:xfrm>
          <a:off x="2958535" y="614381"/>
          <a:ext cx="2688950" cy="1613370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b="0" kern="1200" dirty="0">
              <a:solidFill>
                <a:schemeClr val="tx1"/>
              </a:solidFill>
            </a:rPr>
            <a:t>Risultati nelle prove standardizzate</a:t>
          </a:r>
        </a:p>
      </dsp:txBody>
      <dsp:txXfrm>
        <a:off x="2958535" y="614381"/>
        <a:ext cx="2688950" cy="1613370"/>
      </dsp:txXfrm>
    </dsp:sp>
    <dsp:sp modelId="{162918A6-8CFF-4BA0-9CB0-01BCE32D0E4F}">
      <dsp:nvSpPr>
        <dsp:cNvPr id="0" name=""/>
        <dsp:cNvSpPr/>
      </dsp:nvSpPr>
      <dsp:spPr>
        <a:xfrm>
          <a:off x="689" y="2496647"/>
          <a:ext cx="2688950" cy="1613370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b="0" kern="1200" dirty="0">
              <a:solidFill>
                <a:schemeClr val="tx1"/>
              </a:solidFill>
            </a:rPr>
            <a:t>Risultati nelle competenze chiave</a:t>
          </a:r>
        </a:p>
      </dsp:txBody>
      <dsp:txXfrm>
        <a:off x="689" y="2496647"/>
        <a:ext cx="2688950" cy="1613370"/>
      </dsp:txXfrm>
    </dsp:sp>
    <dsp:sp modelId="{AF6F0F81-CB3D-499F-91E2-1342E530E089}">
      <dsp:nvSpPr>
        <dsp:cNvPr id="0" name=""/>
        <dsp:cNvSpPr/>
      </dsp:nvSpPr>
      <dsp:spPr>
        <a:xfrm>
          <a:off x="2940546" y="2549404"/>
          <a:ext cx="2688950" cy="1613370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b="0" kern="1200" dirty="0">
              <a:solidFill>
                <a:schemeClr val="tx1"/>
              </a:solidFill>
            </a:rPr>
            <a:t>Risultati a distanza</a:t>
          </a:r>
        </a:p>
      </dsp:txBody>
      <dsp:txXfrm>
        <a:off x="2940546" y="2549404"/>
        <a:ext cx="2688950" cy="16133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41FC5-EC6C-4722-BBB6-211B079130FF}" type="datetimeFigureOut">
              <a:rPr lang="it-IT" smtClean="0"/>
              <a:t>13/01/2023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5FE6B-3E99-4A77-B021-F0A2C66924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6028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7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2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222250" y="808038"/>
            <a:ext cx="7185025" cy="40417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377BB1-BB3E-4EDF-B5FC-A3BA0BC965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336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92459D-376B-4583-83DA-20C043AC605F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209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62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92459D-376B-4583-83DA-20C043AC60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1462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2564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62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92459D-376B-4583-83DA-20C043AC60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1462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0120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62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92459D-376B-4583-83DA-20C043AC60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1462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2293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62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92459D-376B-4583-83DA-20C043AC60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1462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338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62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92459D-376B-4583-83DA-20C043AC60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1462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4683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62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92459D-376B-4583-83DA-20C043AC60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1462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8513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62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92459D-376B-4583-83DA-20C043AC60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1462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4996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62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92459D-376B-4583-83DA-20C043AC60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1462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1390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62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92459D-376B-4583-83DA-20C043AC60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1462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4858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92459D-376B-4583-83DA-20C043AC605F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529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92459D-376B-4583-83DA-20C043AC605F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139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62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92459D-376B-4583-83DA-20C043AC60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1462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5454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62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92459D-376B-4583-83DA-20C043AC60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1462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8605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626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95FE6B-3E99-4A77-B021-F0A2C66924E1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14626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6911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94FA7E20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7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 bwMode="black">
          <a:xfrm>
            <a:off x="438912" y="2715764"/>
            <a:ext cx="9144000" cy="1608645"/>
          </a:xfrm>
          <a:prstGeom prst="rect">
            <a:avLst/>
          </a:prstGeom>
        </p:spPr>
        <p:txBody>
          <a:bodyPr lIns="102341" tIns="51172" rIns="102341" bIns="51172" anchor="b"/>
          <a:lstStyle>
            <a:lvl1pPr>
              <a:lnSpc>
                <a:spcPct val="90000"/>
              </a:lnSpc>
              <a:defRPr sz="5200" spc="-112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4422171"/>
            <a:ext cx="9144000" cy="1219200"/>
          </a:xfrm>
          <a:prstGeom prst="rect">
            <a:avLst/>
          </a:prstGeom>
        </p:spPr>
        <p:txBody>
          <a:bodyPr lIns="102341" tIns="51172" rIns="102341" bIns="51172"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511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3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5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6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0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1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3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358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91792" y="1584001"/>
            <a:ext cx="5171017" cy="4296588"/>
          </a:xfrm>
          <a:prstGeom prst="rect">
            <a:avLst/>
          </a:prstGeom>
        </p:spPr>
        <p:txBody>
          <a:bodyPr lIns="102341" tIns="51172" rIns="102341" bIns="51172" rtlCol="0" anchor="ctr">
            <a:noAutofit/>
          </a:bodyPr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2" y="313421"/>
            <a:ext cx="11277600" cy="573024"/>
          </a:xfrm>
          <a:prstGeom prst="rect">
            <a:avLst/>
          </a:prstGeom>
        </p:spPr>
        <p:txBody>
          <a:bodyPr lIns="102341" tIns="51172" rIns="102341" bIns="51172"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2" y="1584961"/>
            <a:ext cx="5348816" cy="4293024"/>
          </a:xfrm>
          <a:prstGeom prst="rect">
            <a:avLst/>
          </a:prstGeom>
        </p:spPr>
        <p:txBody>
          <a:bodyPr lIns="102341" tIns="51172" rIns="102341" bIns="51172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4" y="1001854"/>
            <a:ext cx="11280140" cy="369332"/>
          </a:xfrm>
          <a:prstGeom prst="rect">
            <a:avLst/>
          </a:prstGeom>
        </p:spPr>
        <p:txBody>
          <a:bodyPr lIns="102341" tIns="51172" rIns="102341" bIns="51172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511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3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5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6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0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1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3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717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436" y="393701"/>
            <a:ext cx="1390651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336" y="531289"/>
            <a:ext cx="924984" cy="30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4" y="313421"/>
            <a:ext cx="11280140" cy="573024"/>
          </a:xfrm>
          <a:prstGeom prst="rect">
            <a:avLst/>
          </a:prstGeom>
        </p:spPr>
        <p:txBody>
          <a:bodyPr lIns="102341" tIns="51172" rIns="102341" bIns="51172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38912" y="1584960"/>
            <a:ext cx="3364992" cy="4296832"/>
          </a:xfrm>
          <a:prstGeom prst="rect">
            <a:avLst/>
          </a:prstGeom>
        </p:spPr>
        <p:txBody>
          <a:bodyPr lIns="102341" tIns="51172" rIns="102341" bIns="51172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4165981" y="1584968"/>
            <a:ext cx="3364992" cy="4296833"/>
          </a:xfrm>
          <a:prstGeom prst="rect">
            <a:avLst/>
          </a:prstGeom>
        </p:spPr>
        <p:txBody>
          <a:bodyPr lIns="102341" tIns="51172" rIns="102341" bIns="51172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893054" y="1584960"/>
            <a:ext cx="3369733" cy="4296832"/>
          </a:xfrm>
          <a:prstGeom prst="rect">
            <a:avLst/>
          </a:prstGeom>
        </p:spPr>
        <p:txBody>
          <a:bodyPr lIns="102341" tIns="51172" rIns="102341" bIns="51172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4" y="1001854"/>
            <a:ext cx="11280140" cy="369332"/>
          </a:xfrm>
          <a:prstGeom prst="rect">
            <a:avLst/>
          </a:prstGeom>
        </p:spPr>
        <p:txBody>
          <a:bodyPr lIns="102341" tIns="51172" rIns="102341" bIns="51172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511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3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5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6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0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1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3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4655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7" y="2667000"/>
            <a:ext cx="9141619" cy="2286000"/>
          </a:xfrm>
          <a:prstGeom prst="rect">
            <a:avLst/>
          </a:prstGeom>
        </p:spPr>
        <p:txBody>
          <a:bodyPr lIns="63964" tIns="31980" rIns="63964" bIns="31980" anchor="b">
            <a:noAutofit/>
          </a:bodyPr>
          <a:lstStyle>
            <a:lvl1pPr>
              <a:lnSpc>
                <a:spcPct val="80000"/>
              </a:lnSpc>
              <a:defRPr sz="6700"/>
            </a:lvl1pPr>
          </a:lstStyle>
          <a:p>
            <a:r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8016" y="4939697"/>
            <a:ext cx="9141619" cy="699107"/>
          </a:xfrm>
          <a:prstGeom prst="rect">
            <a:avLst/>
          </a:prstGeom>
        </p:spPr>
        <p:txBody>
          <a:bodyPr wrap="square" lIns="63964" tIns="31980" rIns="63964" bIns="3198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700"/>
            </a:lvl1pPr>
            <a:lvl2pPr marL="0" indent="0">
              <a:spcBef>
                <a:spcPts val="0"/>
              </a:spcBef>
              <a:buFontTx/>
              <a:buNone/>
              <a:defRPr sz="1700"/>
            </a:lvl2pPr>
            <a:lvl3pPr marL="0" indent="0">
              <a:spcBef>
                <a:spcPts val="0"/>
              </a:spcBef>
              <a:buFontTx/>
              <a:buNone/>
              <a:defRPr sz="1700"/>
            </a:lvl3pPr>
            <a:lvl4pPr marL="0" indent="0">
              <a:spcBef>
                <a:spcPts val="0"/>
              </a:spcBef>
              <a:buFontTx/>
              <a:buNone/>
              <a:defRPr sz="1700"/>
            </a:lvl4pPr>
            <a:lvl5pPr marL="0" indent="0">
              <a:spcBef>
                <a:spcPts val="0"/>
              </a:spcBef>
              <a:buFontTx/>
              <a:buNone/>
              <a:defRPr sz="1700"/>
            </a:lvl5pPr>
            <a:lvl6pPr marL="0" indent="0">
              <a:spcBef>
                <a:spcPts val="0"/>
              </a:spcBef>
              <a:buFontTx/>
              <a:buNone/>
              <a:defRPr sz="1700"/>
            </a:lvl6pPr>
            <a:lvl7pPr marL="0" indent="0">
              <a:spcBef>
                <a:spcPts val="0"/>
              </a:spcBef>
              <a:buFontTx/>
              <a:buNone/>
              <a:defRPr sz="1700"/>
            </a:lvl7pPr>
            <a:lvl8pPr marL="0" indent="0">
              <a:spcBef>
                <a:spcPts val="0"/>
              </a:spcBef>
              <a:buFontTx/>
              <a:buNone/>
              <a:defRPr sz="1700"/>
            </a:lvl8pPr>
            <a:lvl9pPr marL="0" indent="0">
              <a:spcBef>
                <a:spcPts val="0"/>
              </a:spcBef>
              <a:buFontTx/>
              <a:buNone/>
              <a:defRPr sz="17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016" y="5791200"/>
            <a:ext cx="9141619" cy="457200"/>
          </a:xfrm>
          <a:prstGeom prst="rect">
            <a:avLst/>
          </a:prstGeom>
        </p:spPr>
        <p:txBody>
          <a:bodyPr wrap="square" lIns="63964" tIns="31980" rIns="63964" bIns="3198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400"/>
            </a:lvl1pPr>
            <a:lvl2pPr marL="0" indent="0">
              <a:spcBef>
                <a:spcPts val="0"/>
              </a:spcBef>
              <a:buFontTx/>
              <a:buNone/>
              <a:defRPr sz="1700"/>
            </a:lvl2pPr>
            <a:lvl3pPr marL="0" indent="0">
              <a:spcBef>
                <a:spcPts val="0"/>
              </a:spcBef>
              <a:buFontTx/>
              <a:buNone/>
              <a:defRPr sz="1700"/>
            </a:lvl3pPr>
            <a:lvl4pPr marL="0" indent="0">
              <a:spcBef>
                <a:spcPts val="0"/>
              </a:spcBef>
              <a:buFontTx/>
              <a:buNone/>
              <a:defRPr sz="1700"/>
            </a:lvl4pPr>
            <a:lvl5pPr marL="0" indent="0">
              <a:spcBef>
                <a:spcPts val="0"/>
              </a:spcBef>
              <a:buFontTx/>
              <a:buNone/>
              <a:defRPr sz="1700"/>
            </a:lvl5pPr>
            <a:lvl6pPr marL="0" indent="0">
              <a:spcBef>
                <a:spcPts val="0"/>
              </a:spcBef>
              <a:buFontTx/>
              <a:buNone/>
              <a:defRPr sz="1700"/>
            </a:lvl6pPr>
            <a:lvl7pPr marL="0" indent="0">
              <a:spcBef>
                <a:spcPts val="0"/>
              </a:spcBef>
              <a:buFontTx/>
              <a:buNone/>
              <a:defRPr sz="1700"/>
            </a:lvl7pPr>
            <a:lvl8pPr marL="0" indent="0">
              <a:spcBef>
                <a:spcPts val="0"/>
              </a:spcBef>
              <a:buFontTx/>
              <a:buNone/>
              <a:defRPr sz="1700"/>
            </a:lvl8pPr>
            <a:lvl9pPr marL="0" indent="0">
              <a:spcBef>
                <a:spcPts val="0"/>
              </a:spcBef>
              <a:buFontTx/>
              <a:buNone/>
              <a:defRPr sz="1700"/>
            </a:lvl9pPr>
          </a:lstStyle>
          <a:p>
            <a:pPr lvl="0"/>
            <a:r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7" y="418134"/>
            <a:ext cx="4896611" cy="5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302" y="418134"/>
            <a:ext cx="278350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3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"/>
          <p:cNvSpPr>
            <a:spLocks noChangeAspect="1"/>
          </p:cNvSpPr>
          <p:nvPr/>
        </p:nvSpPr>
        <p:spPr bwMode="black">
          <a:xfrm>
            <a:off x="302951" y="0"/>
            <a:ext cx="608541" cy="533136"/>
          </a:xfrm>
          <a:custGeom>
            <a:avLst/>
            <a:gdLst>
              <a:gd name="T0" fmla="*/ 0 w 370"/>
              <a:gd name="T1" fmla="*/ 0 h 321"/>
              <a:gd name="T2" fmla="*/ 0 w 370"/>
              <a:gd name="T3" fmla="*/ 0 h 321"/>
              <a:gd name="T4" fmla="*/ 184 w 370"/>
              <a:gd name="T5" fmla="*/ 321 h 321"/>
              <a:gd name="T6" fmla="*/ 370 w 370"/>
              <a:gd name="T7" fmla="*/ 0 h 321"/>
              <a:gd name="T8" fmla="*/ 0 w 370"/>
              <a:gd name="T9" fmla="*/ 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321">
                <a:moveTo>
                  <a:pt x="0" y="0"/>
                </a:moveTo>
                <a:lnTo>
                  <a:pt x="0" y="0"/>
                </a:lnTo>
                <a:lnTo>
                  <a:pt x="184" y="321"/>
                </a:lnTo>
                <a:lnTo>
                  <a:pt x="3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lIns="102351" tIns="51177" rIns="102351" bIns="51177"/>
          <a:lstStyle/>
          <a:p>
            <a:pPr defTabSz="1023495">
              <a:defRPr/>
            </a:pPr>
            <a:endParaRPr lang="en-US" sz="32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71503" y="1714505"/>
            <a:ext cx="9334500" cy="4267729"/>
          </a:xfrm>
          <a:prstGeom prst="rect">
            <a:avLst/>
          </a:prstGeom>
        </p:spPr>
        <p:txBody>
          <a:bodyPr lIns="63979" tIns="31988" rIns="63979" bIns="31988"/>
          <a:lstStyle>
            <a:lvl1pPr>
              <a:lnSpc>
                <a:spcPct val="85000"/>
              </a:lnSpc>
              <a:spcBef>
                <a:spcPts val="0"/>
              </a:spcBef>
              <a:defRPr sz="4200"/>
            </a:lvl1pPr>
            <a:lvl2pPr marL="0" indent="0">
              <a:spcBef>
                <a:spcPts val="630"/>
              </a:spcBef>
              <a:buFontTx/>
              <a:buNone/>
              <a:defRPr/>
            </a:lvl2pPr>
            <a:lvl3pPr marL="0" indent="0">
              <a:spcBef>
                <a:spcPts val="630"/>
              </a:spcBef>
              <a:buFontTx/>
              <a:buNone/>
              <a:defRPr/>
            </a:lvl3pPr>
            <a:lvl4pPr marL="0" indent="0">
              <a:spcBef>
                <a:spcPts val="630"/>
              </a:spcBef>
              <a:buFontTx/>
              <a:buNone/>
              <a:defRPr/>
            </a:lvl4pPr>
            <a:lvl5pPr marL="0" indent="0">
              <a:spcBef>
                <a:spcPts val="630"/>
              </a:spcBef>
              <a:buFontTx/>
              <a:buNone/>
              <a:defRPr/>
            </a:lvl5pPr>
            <a:lvl6pPr marL="0" indent="0">
              <a:spcBef>
                <a:spcPts val="630"/>
              </a:spcBef>
              <a:buFontTx/>
              <a:buNone/>
              <a:defRPr baseline="0"/>
            </a:lvl6pPr>
            <a:lvl7pPr marL="0" indent="0">
              <a:spcBef>
                <a:spcPts val="630"/>
              </a:spcBef>
              <a:buFontTx/>
              <a:buNone/>
              <a:defRPr baseline="0"/>
            </a:lvl7pPr>
            <a:lvl8pPr marL="0" indent="0">
              <a:spcBef>
                <a:spcPts val="630"/>
              </a:spcBef>
              <a:buFontTx/>
              <a:buNone/>
              <a:defRPr baseline="0"/>
            </a:lvl8pPr>
            <a:lvl9pPr marL="0" indent="0">
              <a:spcBef>
                <a:spcPts val="630"/>
              </a:spcBef>
              <a:buFontTx/>
              <a:buNone/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70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 bwMode="black">
          <a:xfrm>
            <a:off x="438912" y="2715764"/>
            <a:ext cx="9144000" cy="1608645"/>
          </a:xfrm>
          <a:prstGeom prst="rect">
            <a:avLst/>
          </a:prstGeom>
        </p:spPr>
        <p:txBody>
          <a:bodyPr lIns="146250" tIns="73126" rIns="146250" bIns="73126" anchor="b"/>
          <a:lstStyle>
            <a:lvl1pPr>
              <a:lnSpc>
                <a:spcPct val="90000"/>
              </a:lnSpc>
              <a:defRPr sz="4700" spc="-1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4422171"/>
            <a:ext cx="9144000" cy="1219200"/>
          </a:xfrm>
          <a:prstGeom prst="rect">
            <a:avLst/>
          </a:prstGeom>
        </p:spPr>
        <p:txBody>
          <a:bodyPr lIns="146250" tIns="73126" rIns="146250" bIns="73126"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45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540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 userDrawn="1"/>
        </p:nvSpPr>
        <p:spPr bwMode="auto">
          <a:xfrm>
            <a:off x="438154" y="6345767"/>
            <a:ext cx="10684933" cy="304800"/>
          </a:xfrm>
          <a:prstGeom prst="rect">
            <a:avLst/>
          </a:prstGeom>
          <a:noFill/>
          <a:ln>
            <a:noFill/>
          </a:ln>
        </p:spPr>
        <p:txBody>
          <a:bodyPr lIns="0" tIns="45703" rIns="91407" bIns="4570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03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700" dirty="0">
                <a:solidFill>
                  <a:srgbClr val="B9B8BB"/>
                </a:solidFill>
                <a:latin typeface="HP Simplified"/>
                <a:ea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438913" y="316996"/>
            <a:ext cx="9629803" cy="2675604"/>
          </a:xfrm>
          <a:prstGeom prst="rect">
            <a:avLst/>
          </a:prstGeom>
        </p:spPr>
        <p:txBody>
          <a:bodyPr lIns="146250" tIns="73126" rIns="146250" bIns="73126" anchor="t">
            <a:noAutofit/>
          </a:bodyPr>
          <a:lstStyle>
            <a:lvl1pPr algn="l">
              <a:lnSpc>
                <a:spcPct val="90000"/>
              </a:lnSpc>
              <a:defRPr sz="4000" b="1" i="0" spc="-100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1923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 with 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P_White_RGB_150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104" y="6047324"/>
            <a:ext cx="486833" cy="48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438154" y="6345767"/>
            <a:ext cx="10684933" cy="304800"/>
          </a:xfrm>
          <a:prstGeom prst="rect">
            <a:avLst/>
          </a:prstGeom>
          <a:noFill/>
          <a:ln>
            <a:noFill/>
          </a:ln>
        </p:spPr>
        <p:txBody>
          <a:bodyPr lIns="0" tIns="45703" rIns="91407" bIns="4570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03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700" dirty="0">
                <a:solidFill>
                  <a:prstClr val="white"/>
                </a:solidFill>
                <a:latin typeface="HP Simplified"/>
                <a:ea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438913" y="321226"/>
            <a:ext cx="9629803" cy="2675604"/>
          </a:xfrm>
          <a:prstGeom prst="rect">
            <a:avLst/>
          </a:prstGeom>
        </p:spPr>
        <p:txBody>
          <a:bodyPr lIns="146250" tIns="73126" rIns="146250" bIns="73126" anchor="t">
            <a:noAutofit/>
          </a:bodyPr>
          <a:lstStyle>
            <a:lvl1pPr algn="l" defTabSz="45703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4000" b="1" i="0" kern="1200" spc="-100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33694" y="4407148"/>
            <a:ext cx="6864096" cy="865632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45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6282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5"/>
          <a:stretch>
            <a:fillRect/>
          </a:stretch>
        </p:blipFill>
        <p:spPr bwMode="auto">
          <a:xfrm>
            <a:off x="74085" y="6318259"/>
            <a:ext cx="6525683" cy="46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1610442" y="213335"/>
            <a:ext cx="9651417" cy="574516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>
              <a:defRPr b="1" i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2453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770472"/>
            <a:ext cx="12192000" cy="51646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  <a:tileRect/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3" rIns="91407" bIns="45703" anchor="ctr"/>
          <a:lstStyle/>
          <a:p>
            <a:pPr algn="ctr" defTabSz="457030">
              <a:defRPr/>
            </a:pPr>
            <a:endParaRPr lang="en-US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73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0" y="1"/>
            <a:ext cx="121920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3" rIns="91407" bIns="45703" anchor="ctr"/>
          <a:lstStyle/>
          <a:p>
            <a:pPr algn="ctr" defTabSz="457030">
              <a:defRPr/>
            </a:pP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1610442" y="213335"/>
            <a:ext cx="9651417" cy="574516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>
              <a:defRPr b="1" i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1543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 userDrawn="1"/>
        </p:nvSpPr>
        <p:spPr bwMode="auto">
          <a:xfrm>
            <a:off x="438154" y="6345767"/>
            <a:ext cx="10684933" cy="304800"/>
          </a:xfrm>
          <a:prstGeom prst="rect">
            <a:avLst/>
          </a:prstGeom>
          <a:noFill/>
          <a:ln>
            <a:noFill/>
          </a:ln>
        </p:spPr>
        <p:txBody>
          <a:bodyPr lIns="0" tIns="51172" rIns="102341" bIns="51172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51169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800" dirty="0">
                <a:solidFill>
                  <a:srgbClr val="B9B8BB"/>
                </a:solidFill>
                <a:latin typeface="HP Simplified"/>
                <a:ea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438913" y="316996"/>
            <a:ext cx="9629803" cy="2675604"/>
          </a:xfrm>
          <a:prstGeom prst="rect">
            <a:avLst/>
          </a:prstGeom>
        </p:spPr>
        <p:txBody>
          <a:bodyPr lIns="102341" tIns="51172" rIns="102341" bIns="51172" anchor="t">
            <a:noAutofit/>
          </a:bodyPr>
          <a:lstStyle>
            <a:lvl1pPr algn="l">
              <a:lnSpc>
                <a:spcPct val="90000"/>
              </a:lnSpc>
              <a:defRPr sz="4500" b="1" i="0" spc="-112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0824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5"/>
          <a:stretch>
            <a:fillRect/>
          </a:stretch>
        </p:blipFill>
        <p:spPr bwMode="auto">
          <a:xfrm>
            <a:off x="74085" y="6318259"/>
            <a:ext cx="6525683" cy="46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4" y="1001854"/>
            <a:ext cx="10822941" cy="369332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4" y="313420"/>
            <a:ext cx="10822941" cy="574516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4" y="1584962"/>
            <a:ext cx="10826496" cy="4305300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38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4" y="1001854"/>
            <a:ext cx="10822941" cy="369332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4" y="313420"/>
            <a:ext cx="10822941" cy="574516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4" y="1584962"/>
            <a:ext cx="10826496" cy="4305300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 marL="171387" indent="-171387">
              <a:buFont typeface="HP Simplified" pitchFamily="34" charset="0"/>
              <a:buChar char="•"/>
              <a:defRPr sz="1300" b="0">
                <a:solidFill>
                  <a:schemeClr val="tx1"/>
                </a:solidFill>
              </a:defRPr>
            </a:lvl1pPr>
            <a:lvl2pPr marL="342773" indent="-171387">
              <a:buSzPct val="80000"/>
              <a:buFont typeface="HP Simplified" pitchFamily="34" charset="0"/>
              <a:buChar char="–"/>
              <a:defRPr sz="1300">
                <a:solidFill>
                  <a:srgbClr val="000000"/>
                </a:solidFill>
              </a:defRPr>
            </a:lvl2pPr>
            <a:lvl3pPr marL="512574" indent="-169802">
              <a:defRPr sz="1300">
                <a:solidFill>
                  <a:srgbClr val="000000"/>
                </a:solidFill>
              </a:defRPr>
            </a:lvl3pPr>
            <a:lvl4pPr marL="690308" indent="-180909">
              <a:defRPr sz="1300">
                <a:solidFill>
                  <a:srgbClr val="000000"/>
                </a:solidFill>
              </a:defRPr>
            </a:lvl4pPr>
            <a:lvl5pPr marL="833132" indent="-150758">
              <a:defRPr sz="13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1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black">
          <a:xfrm>
            <a:off x="438914" y="313419"/>
            <a:ext cx="11280140" cy="445922"/>
          </a:xfrm>
          <a:prstGeom prst="rect">
            <a:avLst/>
          </a:prstGeom>
          <a:ln>
            <a:noFill/>
          </a:ln>
        </p:spPr>
        <p:txBody>
          <a:bodyPr lIns="146250" tIns="73126" rIns="146250" bIns="73126" rtlCol="0" anchor="t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438912" y="1584964"/>
            <a:ext cx="5374216" cy="4293025"/>
          </a:xfrm>
          <a:prstGeom prst="rect">
            <a:avLst/>
          </a:prstGeom>
        </p:spPr>
        <p:txBody>
          <a:bodyPr lIns="146250" tIns="73126" rIns="146250" bIns="73126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6091771" y="1584960"/>
            <a:ext cx="5171019" cy="4296832"/>
          </a:xfrm>
          <a:prstGeom prst="rect">
            <a:avLst/>
          </a:prstGeom>
        </p:spPr>
        <p:txBody>
          <a:bodyPr lIns="146250" tIns="73126" rIns="146250" bIns="73126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4" y="1001854"/>
            <a:ext cx="11280140" cy="369332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9064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91782" y="1584001"/>
            <a:ext cx="5171017" cy="4296588"/>
          </a:xfrm>
          <a:prstGeom prst="rect">
            <a:avLst/>
          </a:prstGeom>
        </p:spPr>
        <p:txBody>
          <a:bodyPr lIns="146250" tIns="73126" rIns="146250" bIns="73126" rtlCol="0" anchor="ctr">
            <a:noAutofit/>
          </a:bodyPr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2" y="313421"/>
            <a:ext cx="11277600" cy="573024"/>
          </a:xfrm>
          <a:prstGeom prst="rect">
            <a:avLst/>
          </a:prstGeom>
        </p:spPr>
        <p:txBody>
          <a:bodyPr lIns="146250" tIns="73126" rIns="146250" bIns="73126"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2" y="1584961"/>
            <a:ext cx="5348816" cy="4293024"/>
          </a:xfrm>
          <a:prstGeom prst="rect">
            <a:avLst/>
          </a:prstGeom>
        </p:spPr>
        <p:txBody>
          <a:bodyPr lIns="146250" tIns="73126" rIns="146250" bIns="73126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4" y="1001854"/>
            <a:ext cx="11280140" cy="369332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5739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436" y="393701"/>
            <a:ext cx="1390651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336" y="531289"/>
            <a:ext cx="924984" cy="30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4" y="313421"/>
            <a:ext cx="11280140" cy="573024"/>
          </a:xfrm>
          <a:prstGeom prst="rect">
            <a:avLst/>
          </a:prstGeom>
        </p:spPr>
        <p:txBody>
          <a:bodyPr lIns="146250" tIns="73126" rIns="146250" bIns="73126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38912" y="1584960"/>
            <a:ext cx="3364992" cy="4296832"/>
          </a:xfrm>
          <a:prstGeom prst="rect">
            <a:avLst/>
          </a:prstGeom>
        </p:spPr>
        <p:txBody>
          <a:bodyPr lIns="146250" tIns="73126" rIns="146250" bIns="73126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4165981" y="1584968"/>
            <a:ext cx="3364992" cy="4296833"/>
          </a:xfrm>
          <a:prstGeom prst="rect">
            <a:avLst/>
          </a:prstGeom>
        </p:spPr>
        <p:txBody>
          <a:bodyPr lIns="146250" tIns="73126" rIns="146250" bIns="73126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893054" y="1584960"/>
            <a:ext cx="3369733" cy="4296832"/>
          </a:xfrm>
          <a:prstGeom prst="rect">
            <a:avLst/>
          </a:prstGeom>
        </p:spPr>
        <p:txBody>
          <a:bodyPr lIns="146250" tIns="73126" rIns="146250" bIns="73126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4" y="1001854"/>
            <a:ext cx="11280140" cy="369332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301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33136"/>
            <a:ext cx="11049000" cy="555604"/>
          </a:xfrm>
          <a:prstGeom prst="rect">
            <a:avLst/>
          </a:prstGeom>
        </p:spPr>
        <p:txBody>
          <a:bodyPr lIns="109716" tIns="54857" rIns="109716" bIns="54857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208757"/>
            <a:ext cx="11049000" cy="4773475"/>
          </a:xfrm>
          <a:prstGeom prst="rect">
            <a:avLst/>
          </a:prstGeom>
        </p:spPr>
        <p:txBody>
          <a:bodyPr lIns="109716" tIns="54857" rIns="109716" bIns="54857"/>
          <a:lstStyle>
            <a:lvl4pPr marL="285705" indent="-142853">
              <a:buFont typeface="Arial" pitchFamily="34" charset="0"/>
              <a:buChar char="–"/>
              <a:defRPr/>
            </a:lvl4pPr>
            <a:lvl5pPr marL="428557" indent="-142853">
              <a:buFont typeface="Arial" pitchFamily="34" charset="0"/>
              <a:buChar char="–"/>
              <a:defRPr/>
            </a:lvl5pPr>
            <a:lvl6pPr marL="571409" indent="-142853">
              <a:buFont typeface="Arial" pitchFamily="34" charset="0"/>
              <a:buChar char="–"/>
              <a:defRPr baseline="0"/>
            </a:lvl6pPr>
            <a:lvl7pPr marL="714260" indent="-142853">
              <a:buFont typeface="Arial" pitchFamily="34" charset="0"/>
              <a:buChar char="–"/>
              <a:defRPr baseline="0"/>
            </a:lvl7pPr>
            <a:lvl8pPr marL="857112" indent="-142853">
              <a:buFont typeface="Arial" pitchFamily="34" charset="0"/>
              <a:buChar char="–"/>
              <a:defRPr baseline="0"/>
            </a:lvl8pPr>
            <a:lvl9pPr marL="999965" indent="-142853">
              <a:buFont typeface="Arial" pitchFamily="34" charset="0"/>
              <a:buChar char="–"/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78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lIns="109716" tIns="54857" rIns="109716" bIns="54857"/>
          <a:lstStyle/>
          <a:p>
            <a:pPr defTabSz="914253"/>
            <a:fld id="{6DB770DE-692F-4463-A70D-B09B478A8FF9}" type="datetimeFigureOut">
              <a:rPr lang="it-IT" smtClean="0">
                <a:solidFill>
                  <a:srgbClr val="000000"/>
                </a:solidFill>
              </a:rPr>
              <a:pPr defTabSz="914253"/>
              <a:t>13/01/2023</a:t>
            </a:fld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lIns="109716" tIns="54857" rIns="109716" bIns="54857"/>
          <a:lstStyle/>
          <a:p>
            <a:pPr defTabSz="914253"/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lIns="109716" tIns="54857" rIns="109716" bIns="54857"/>
          <a:lstStyle/>
          <a:p>
            <a:pPr defTabSz="914253"/>
            <a:fld id="{421694A0-5733-4F47-9D72-01C16A72CC61}" type="slidenum">
              <a:rPr lang="it-IT" smtClean="0">
                <a:solidFill>
                  <a:srgbClr val="000000"/>
                </a:solidFill>
              </a:rPr>
              <a:pPr defTabSz="914253"/>
              <a:t>‹N›</a:t>
            </a:fld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 bwMode="black">
          <a:xfrm>
            <a:off x="438912" y="2715764"/>
            <a:ext cx="9144000" cy="1608645"/>
          </a:xfrm>
          <a:prstGeom prst="rect">
            <a:avLst/>
          </a:prstGeom>
        </p:spPr>
        <p:txBody>
          <a:bodyPr lIns="146250" tIns="73126" rIns="146250" bIns="73126" anchor="b"/>
          <a:lstStyle>
            <a:lvl1pPr>
              <a:lnSpc>
                <a:spcPct val="90000"/>
              </a:lnSpc>
              <a:defRPr sz="4700" spc="-1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4422171"/>
            <a:ext cx="9144000" cy="1219200"/>
          </a:xfrm>
          <a:prstGeom prst="rect">
            <a:avLst/>
          </a:prstGeom>
        </p:spPr>
        <p:txBody>
          <a:bodyPr lIns="146250" tIns="73126" rIns="146250" bIns="73126"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45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94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 userDrawn="1"/>
        </p:nvSpPr>
        <p:spPr bwMode="auto">
          <a:xfrm>
            <a:off x="438154" y="6345767"/>
            <a:ext cx="10684933" cy="304800"/>
          </a:xfrm>
          <a:prstGeom prst="rect">
            <a:avLst/>
          </a:prstGeom>
          <a:noFill/>
          <a:ln>
            <a:noFill/>
          </a:ln>
        </p:spPr>
        <p:txBody>
          <a:bodyPr lIns="0" tIns="45703" rIns="91407" bIns="4570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03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700" dirty="0">
                <a:solidFill>
                  <a:srgbClr val="B9B8BB"/>
                </a:solidFill>
                <a:latin typeface="HP Simplified"/>
                <a:ea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438913" y="316996"/>
            <a:ext cx="9629803" cy="2675604"/>
          </a:xfrm>
          <a:prstGeom prst="rect">
            <a:avLst/>
          </a:prstGeom>
        </p:spPr>
        <p:txBody>
          <a:bodyPr lIns="146250" tIns="73126" rIns="146250" bIns="73126" anchor="t">
            <a:noAutofit/>
          </a:bodyPr>
          <a:lstStyle>
            <a:lvl1pPr algn="l">
              <a:lnSpc>
                <a:spcPct val="90000"/>
              </a:lnSpc>
              <a:defRPr sz="4000" b="1" i="0" spc="-100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007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 with 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P_White_RGB_150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104" y="6047324"/>
            <a:ext cx="486833" cy="48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438154" y="6345767"/>
            <a:ext cx="10684933" cy="304800"/>
          </a:xfrm>
          <a:prstGeom prst="rect">
            <a:avLst/>
          </a:prstGeom>
          <a:noFill/>
          <a:ln>
            <a:noFill/>
          </a:ln>
        </p:spPr>
        <p:txBody>
          <a:bodyPr lIns="0" tIns="45703" rIns="91407" bIns="4570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03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700" dirty="0">
                <a:solidFill>
                  <a:prstClr val="white"/>
                </a:solidFill>
                <a:latin typeface="HP Simplified"/>
                <a:ea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438913" y="321226"/>
            <a:ext cx="9629803" cy="2675604"/>
          </a:xfrm>
          <a:prstGeom prst="rect">
            <a:avLst/>
          </a:prstGeom>
        </p:spPr>
        <p:txBody>
          <a:bodyPr lIns="146250" tIns="73126" rIns="146250" bIns="73126" anchor="t">
            <a:noAutofit/>
          </a:bodyPr>
          <a:lstStyle>
            <a:lvl1pPr algn="l" defTabSz="45703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4000" b="1" i="0" kern="1200" spc="-100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33694" y="4407148"/>
            <a:ext cx="6864096" cy="865632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45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45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 with 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P_White_RGB_150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104" y="6047324"/>
            <a:ext cx="486833" cy="48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438154" y="6345767"/>
            <a:ext cx="10684933" cy="304800"/>
          </a:xfrm>
          <a:prstGeom prst="rect">
            <a:avLst/>
          </a:prstGeom>
          <a:noFill/>
          <a:ln>
            <a:noFill/>
          </a:ln>
        </p:spPr>
        <p:txBody>
          <a:bodyPr lIns="0" tIns="51172" rIns="102341" bIns="51172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51169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800" dirty="0">
                <a:solidFill>
                  <a:prstClr val="white"/>
                </a:solidFill>
                <a:latin typeface="HP Simplified"/>
                <a:ea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438913" y="321226"/>
            <a:ext cx="9629803" cy="2675604"/>
          </a:xfrm>
          <a:prstGeom prst="rect">
            <a:avLst/>
          </a:prstGeom>
        </p:spPr>
        <p:txBody>
          <a:bodyPr lIns="102341" tIns="51172" rIns="102341" bIns="51172" anchor="t">
            <a:noAutofit/>
          </a:bodyPr>
          <a:lstStyle>
            <a:lvl1pPr algn="l" defTabSz="511695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4500" b="1" i="0" kern="1200" spc="-112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33694" y="4407148"/>
            <a:ext cx="6864096" cy="865632"/>
          </a:xfrm>
          <a:prstGeom prst="rect">
            <a:avLst/>
          </a:prstGeom>
        </p:spPr>
        <p:txBody>
          <a:bodyPr lIns="102341" tIns="51172" rIns="102341" bIns="51172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511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3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5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6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0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1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3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2828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5"/>
          <a:stretch>
            <a:fillRect/>
          </a:stretch>
        </p:blipFill>
        <p:spPr bwMode="auto">
          <a:xfrm>
            <a:off x="74085" y="6318259"/>
            <a:ext cx="6525683" cy="46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1610442" y="213335"/>
            <a:ext cx="9651417" cy="574516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>
              <a:defRPr b="1" i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4753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770472"/>
            <a:ext cx="12192000" cy="51646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  <a:tileRect/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3" rIns="91407" bIns="45703" anchor="ctr"/>
          <a:lstStyle/>
          <a:p>
            <a:pPr algn="ctr" defTabSz="457030">
              <a:defRPr/>
            </a:pPr>
            <a:endParaRPr lang="en-US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32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0" y="1"/>
            <a:ext cx="121920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3" rIns="91407" bIns="45703" anchor="ctr"/>
          <a:lstStyle/>
          <a:p>
            <a:pPr algn="ctr" defTabSz="457030">
              <a:defRPr/>
            </a:pP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1610442" y="213335"/>
            <a:ext cx="9651417" cy="574516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>
              <a:defRPr b="1" i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8336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5"/>
          <a:stretch>
            <a:fillRect/>
          </a:stretch>
        </p:blipFill>
        <p:spPr bwMode="auto">
          <a:xfrm>
            <a:off x="74085" y="6318259"/>
            <a:ext cx="6525683" cy="46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4" y="1001854"/>
            <a:ext cx="10822941" cy="369332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4" y="313420"/>
            <a:ext cx="10822941" cy="574516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4" y="1584962"/>
            <a:ext cx="10826496" cy="4305300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74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4" y="1001854"/>
            <a:ext cx="10822941" cy="369332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4" y="313420"/>
            <a:ext cx="10822941" cy="574516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4" y="1584962"/>
            <a:ext cx="10826496" cy="4305300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 marL="171387" indent="-171387">
              <a:buFont typeface="HP Simplified" pitchFamily="34" charset="0"/>
              <a:buChar char="•"/>
              <a:defRPr sz="1300" b="0">
                <a:solidFill>
                  <a:schemeClr val="tx1"/>
                </a:solidFill>
              </a:defRPr>
            </a:lvl1pPr>
            <a:lvl2pPr marL="342773" indent="-171387">
              <a:buSzPct val="80000"/>
              <a:buFont typeface="HP Simplified" pitchFamily="34" charset="0"/>
              <a:buChar char="–"/>
              <a:defRPr sz="1300">
                <a:solidFill>
                  <a:srgbClr val="000000"/>
                </a:solidFill>
              </a:defRPr>
            </a:lvl2pPr>
            <a:lvl3pPr marL="512574" indent="-169802">
              <a:defRPr sz="1300">
                <a:solidFill>
                  <a:srgbClr val="000000"/>
                </a:solidFill>
              </a:defRPr>
            </a:lvl3pPr>
            <a:lvl4pPr marL="690308" indent="-180909">
              <a:defRPr sz="1300">
                <a:solidFill>
                  <a:srgbClr val="000000"/>
                </a:solidFill>
              </a:defRPr>
            </a:lvl4pPr>
            <a:lvl5pPr marL="833132" indent="-150758">
              <a:defRPr sz="13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56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black">
          <a:xfrm>
            <a:off x="438914" y="313419"/>
            <a:ext cx="11280140" cy="445922"/>
          </a:xfrm>
          <a:prstGeom prst="rect">
            <a:avLst/>
          </a:prstGeom>
          <a:ln>
            <a:noFill/>
          </a:ln>
        </p:spPr>
        <p:txBody>
          <a:bodyPr lIns="146250" tIns="73126" rIns="146250" bIns="73126" rtlCol="0" anchor="t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438912" y="1584964"/>
            <a:ext cx="5374216" cy="4293025"/>
          </a:xfrm>
          <a:prstGeom prst="rect">
            <a:avLst/>
          </a:prstGeom>
        </p:spPr>
        <p:txBody>
          <a:bodyPr lIns="146250" tIns="73126" rIns="146250" bIns="73126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6091771" y="1584960"/>
            <a:ext cx="5171019" cy="4296832"/>
          </a:xfrm>
          <a:prstGeom prst="rect">
            <a:avLst/>
          </a:prstGeom>
        </p:spPr>
        <p:txBody>
          <a:bodyPr lIns="146250" tIns="73126" rIns="146250" bIns="73126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4" y="1001854"/>
            <a:ext cx="11280140" cy="369332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193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91782" y="1584001"/>
            <a:ext cx="5171017" cy="4296588"/>
          </a:xfrm>
          <a:prstGeom prst="rect">
            <a:avLst/>
          </a:prstGeom>
        </p:spPr>
        <p:txBody>
          <a:bodyPr lIns="146250" tIns="73126" rIns="146250" bIns="73126" rtlCol="0" anchor="ctr">
            <a:noAutofit/>
          </a:bodyPr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2" y="313421"/>
            <a:ext cx="11277600" cy="573024"/>
          </a:xfrm>
          <a:prstGeom prst="rect">
            <a:avLst/>
          </a:prstGeom>
        </p:spPr>
        <p:txBody>
          <a:bodyPr lIns="146250" tIns="73126" rIns="146250" bIns="73126"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2" y="1584961"/>
            <a:ext cx="5348816" cy="4293024"/>
          </a:xfrm>
          <a:prstGeom prst="rect">
            <a:avLst/>
          </a:prstGeom>
        </p:spPr>
        <p:txBody>
          <a:bodyPr lIns="146250" tIns="73126" rIns="146250" bIns="73126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4" y="1001854"/>
            <a:ext cx="11280140" cy="369332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04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436" y="393701"/>
            <a:ext cx="1390651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336" y="531289"/>
            <a:ext cx="924984" cy="30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4" y="313421"/>
            <a:ext cx="11280140" cy="573024"/>
          </a:xfrm>
          <a:prstGeom prst="rect">
            <a:avLst/>
          </a:prstGeom>
        </p:spPr>
        <p:txBody>
          <a:bodyPr lIns="146250" tIns="73126" rIns="146250" bIns="73126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38912" y="1584960"/>
            <a:ext cx="3364992" cy="4296832"/>
          </a:xfrm>
          <a:prstGeom prst="rect">
            <a:avLst/>
          </a:prstGeom>
        </p:spPr>
        <p:txBody>
          <a:bodyPr lIns="146250" tIns="73126" rIns="146250" bIns="73126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4165981" y="1584968"/>
            <a:ext cx="3364992" cy="4296833"/>
          </a:xfrm>
          <a:prstGeom prst="rect">
            <a:avLst/>
          </a:prstGeom>
        </p:spPr>
        <p:txBody>
          <a:bodyPr lIns="146250" tIns="73126" rIns="146250" bIns="73126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893054" y="1584960"/>
            <a:ext cx="3369733" cy="4296832"/>
          </a:xfrm>
          <a:prstGeom prst="rect">
            <a:avLst/>
          </a:prstGeom>
        </p:spPr>
        <p:txBody>
          <a:bodyPr lIns="146250" tIns="73126" rIns="146250" bIns="73126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4" y="1001854"/>
            <a:ext cx="11280140" cy="369332"/>
          </a:xfrm>
          <a:prstGeom prst="rect">
            <a:avLst/>
          </a:prstGeom>
        </p:spPr>
        <p:txBody>
          <a:bodyPr lIns="146250" tIns="73126" rIns="146250" bIns="73126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0707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7" y="2667000"/>
            <a:ext cx="9141619" cy="2286000"/>
          </a:xfrm>
          <a:prstGeom prst="rect">
            <a:avLst/>
          </a:prstGeom>
        </p:spPr>
        <p:txBody>
          <a:bodyPr lIns="91407" tIns="45703" rIns="91407" bIns="45703" anchor="b"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8016" y="4939697"/>
            <a:ext cx="9141619" cy="699107"/>
          </a:xfrm>
          <a:prstGeom prst="rect">
            <a:avLst/>
          </a:prstGeom>
        </p:spPr>
        <p:txBody>
          <a:bodyPr wrap="square" lIns="91407" tIns="45703" rIns="91407" bIns="45703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30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016" y="5791200"/>
            <a:ext cx="9141619" cy="457200"/>
          </a:xfrm>
          <a:prstGeom prst="rect">
            <a:avLst/>
          </a:prstGeom>
        </p:spPr>
        <p:txBody>
          <a:bodyPr wrap="square" lIns="91407" tIns="45703" rIns="91407" bIns="45703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/>
            </a:lvl1pPr>
            <a:lvl2pPr marL="0" indent="0">
              <a:spcBef>
                <a:spcPts val="0"/>
              </a:spcBef>
              <a:buFontTx/>
              <a:buNone/>
              <a:defRPr sz="1500"/>
            </a:lvl2pPr>
            <a:lvl3pPr marL="0" indent="0">
              <a:spcBef>
                <a:spcPts val="0"/>
              </a:spcBef>
              <a:buFontTx/>
              <a:buNone/>
              <a:defRPr sz="1500"/>
            </a:lvl3pPr>
            <a:lvl4pPr marL="0" indent="0">
              <a:spcBef>
                <a:spcPts val="0"/>
              </a:spcBef>
              <a:buFontTx/>
              <a:buNone/>
              <a:defRPr sz="1500"/>
            </a:lvl4pPr>
            <a:lvl5pPr marL="0" indent="0">
              <a:spcBef>
                <a:spcPts val="0"/>
              </a:spcBef>
              <a:buFontTx/>
              <a:buNone/>
              <a:defRPr sz="1500"/>
            </a:lvl5pPr>
            <a:lvl6pPr marL="0" indent="0">
              <a:spcBef>
                <a:spcPts val="0"/>
              </a:spcBef>
              <a:buFontTx/>
              <a:buNone/>
              <a:defRPr sz="1500"/>
            </a:lvl6pPr>
            <a:lvl7pPr marL="0" indent="0">
              <a:spcBef>
                <a:spcPts val="0"/>
              </a:spcBef>
              <a:buFontTx/>
              <a:buNone/>
              <a:defRPr sz="1500"/>
            </a:lvl7pPr>
            <a:lvl8pPr marL="0" indent="0">
              <a:spcBef>
                <a:spcPts val="0"/>
              </a:spcBef>
              <a:buFontTx/>
              <a:buNone/>
              <a:defRPr sz="1500"/>
            </a:lvl8pPr>
            <a:lvl9pPr marL="0" indent="0">
              <a:spcBef>
                <a:spcPts val="0"/>
              </a:spcBef>
              <a:buFontTx/>
              <a:buNone/>
              <a:defRPr sz="1500"/>
            </a:lvl9pPr>
          </a:lstStyle>
          <a:p>
            <a:pPr lvl="0"/>
            <a:r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7" y="418134"/>
            <a:ext cx="4896611" cy="5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302" y="418134"/>
            <a:ext cx="278350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1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33136"/>
            <a:ext cx="11049000" cy="555604"/>
          </a:xfrm>
          <a:prstGeom prst="rect">
            <a:avLst/>
          </a:prstGeom>
        </p:spPr>
        <p:txBody>
          <a:bodyPr lIns="109716" tIns="54857" rIns="109716" bIns="54857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208757"/>
            <a:ext cx="11049000" cy="4773475"/>
          </a:xfrm>
          <a:prstGeom prst="rect">
            <a:avLst/>
          </a:prstGeom>
        </p:spPr>
        <p:txBody>
          <a:bodyPr lIns="109716" tIns="54857" rIns="109716" bIns="54857"/>
          <a:lstStyle>
            <a:lvl4pPr marL="285705" indent="-142853">
              <a:buFont typeface="Arial" pitchFamily="34" charset="0"/>
              <a:buChar char="–"/>
              <a:defRPr/>
            </a:lvl4pPr>
            <a:lvl5pPr marL="428557" indent="-142853">
              <a:buFont typeface="Arial" pitchFamily="34" charset="0"/>
              <a:buChar char="–"/>
              <a:defRPr/>
            </a:lvl5pPr>
            <a:lvl6pPr marL="571409" indent="-142853">
              <a:buFont typeface="Arial" pitchFamily="34" charset="0"/>
              <a:buChar char="–"/>
              <a:defRPr baseline="0"/>
            </a:lvl6pPr>
            <a:lvl7pPr marL="714260" indent="-142853">
              <a:buFont typeface="Arial" pitchFamily="34" charset="0"/>
              <a:buChar char="–"/>
              <a:defRPr baseline="0"/>
            </a:lvl7pPr>
            <a:lvl8pPr marL="857112" indent="-142853">
              <a:buFont typeface="Arial" pitchFamily="34" charset="0"/>
              <a:buChar char="–"/>
              <a:defRPr baseline="0"/>
            </a:lvl8pPr>
            <a:lvl9pPr marL="999965" indent="-142853">
              <a:buFont typeface="Arial" pitchFamily="34" charset="0"/>
              <a:buChar char="–"/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18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5"/>
          <a:stretch>
            <a:fillRect/>
          </a:stretch>
        </p:blipFill>
        <p:spPr bwMode="auto">
          <a:xfrm>
            <a:off x="74085" y="6318259"/>
            <a:ext cx="6525683" cy="46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1610442" y="213335"/>
            <a:ext cx="9651417" cy="574516"/>
          </a:xfrm>
          <a:prstGeom prst="rect">
            <a:avLst/>
          </a:prstGeom>
        </p:spPr>
        <p:txBody>
          <a:bodyPr lIns="102341" tIns="51172" rIns="102341" bIns="51172">
            <a:noAutofit/>
          </a:bodyPr>
          <a:lstStyle>
            <a:lvl1pPr>
              <a:defRPr b="1" i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1457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lIns="109716" tIns="54857" rIns="109716" bIns="54857"/>
          <a:lstStyle/>
          <a:p>
            <a:pPr defTabSz="914253"/>
            <a:fld id="{6DB770DE-692F-4463-A70D-B09B478A8FF9}" type="datetimeFigureOut">
              <a:rPr lang="it-IT" smtClean="0">
                <a:solidFill>
                  <a:srgbClr val="000000"/>
                </a:solidFill>
              </a:rPr>
              <a:pPr defTabSz="914253"/>
              <a:t>13/01/2023</a:t>
            </a:fld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lIns="109716" tIns="54857" rIns="109716" bIns="54857"/>
          <a:lstStyle/>
          <a:p>
            <a:pPr defTabSz="914253"/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lIns="109716" tIns="54857" rIns="109716" bIns="54857"/>
          <a:lstStyle/>
          <a:p>
            <a:pPr defTabSz="914253"/>
            <a:fld id="{421694A0-5733-4F47-9D72-01C16A72CC61}" type="slidenum">
              <a:rPr lang="it-IT" smtClean="0">
                <a:solidFill>
                  <a:srgbClr val="000000"/>
                </a:solidFill>
              </a:rPr>
              <a:pPr defTabSz="914253"/>
              <a:t>‹N›</a:t>
            </a:fld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22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 bwMode="black">
          <a:xfrm>
            <a:off x="438912" y="2715763"/>
            <a:ext cx="9144000" cy="1608645"/>
          </a:xfrm>
          <a:prstGeom prst="rect">
            <a:avLst/>
          </a:prstGeom>
        </p:spPr>
        <p:txBody>
          <a:bodyPr lIns="121885" tIns="60943" rIns="121885" bIns="60943" anchor="b"/>
          <a:lstStyle>
            <a:lvl1pPr>
              <a:lnSpc>
                <a:spcPct val="90000"/>
              </a:lnSpc>
              <a:defRPr sz="6200" spc="-133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4422171"/>
            <a:ext cx="9144000" cy="1219200"/>
          </a:xfrm>
          <a:prstGeom prst="rect">
            <a:avLst/>
          </a:prstGeom>
        </p:spPr>
        <p:txBody>
          <a:bodyPr lIns="121885" tIns="60943" rIns="121885" bIns="60943"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234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 userDrawn="1"/>
        </p:nvSpPr>
        <p:spPr bwMode="auto">
          <a:xfrm>
            <a:off x="438151" y="6345767"/>
            <a:ext cx="10684933" cy="304800"/>
          </a:xfrm>
          <a:prstGeom prst="rect">
            <a:avLst/>
          </a:prstGeom>
          <a:noFill/>
          <a:ln>
            <a:noFill/>
          </a:ln>
        </p:spPr>
        <p:txBody>
          <a:bodyPr lIns="0" tIns="60943" rIns="121885" bIns="6094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60942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900" dirty="0">
                <a:solidFill>
                  <a:srgbClr val="B9B8BB"/>
                </a:solidFill>
                <a:latin typeface="HP Simplified"/>
                <a:ea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438913" y="316996"/>
            <a:ext cx="9629803" cy="2675604"/>
          </a:xfrm>
          <a:prstGeom prst="rect">
            <a:avLst/>
          </a:prstGeom>
        </p:spPr>
        <p:txBody>
          <a:bodyPr lIns="121885" tIns="60943" rIns="121885" bIns="60943" anchor="t">
            <a:noAutofit/>
          </a:bodyPr>
          <a:lstStyle>
            <a:lvl1pPr algn="l">
              <a:lnSpc>
                <a:spcPct val="90000"/>
              </a:lnSpc>
              <a:defRPr sz="5300" b="1" i="0" spc="-133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675702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 with 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P_White_RGB_150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102" y="6047319"/>
            <a:ext cx="486833" cy="48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438151" y="6345767"/>
            <a:ext cx="10684933" cy="304800"/>
          </a:xfrm>
          <a:prstGeom prst="rect">
            <a:avLst/>
          </a:prstGeom>
          <a:noFill/>
          <a:ln>
            <a:noFill/>
          </a:ln>
        </p:spPr>
        <p:txBody>
          <a:bodyPr lIns="0" tIns="60943" rIns="121885" bIns="6094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60942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900" dirty="0">
                <a:solidFill>
                  <a:prstClr val="white"/>
                </a:solidFill>
                <a:latin typeface="HP Simplified"/>
                <a:ea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438913" y="321226"/>
            <a:ext cx="9629803" cy="2675604"/>
          </a:xfrm>
          <a:prstGeom prst="rect">
            <a:avLst/>
          </a:prstGeom>
        </p:spPr>
        <p:txBody>
          <a:bodyPr lIns="121885" tIns="60943" rIns="121885" bIns="60943" anchor="t">
            <a:noAutofit/>
          </a:bodyPr>
          <a:lstStyle>
            <a:lvl1pPr algn="l" defTabSz="609421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5300" b="1" i="0" kern="1200" spc="-133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33694" y="4407148"/>
            <a:ext cx="6864096" cy="8656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586957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5"/>
          <a:stretch>
            <a:fillRect/>
          </a:stretch>
        </p:blipFill>
        <p:spPr bwMode="auto">
          <a:xfrm>
            <a:off x="74084" y="6318254"/>
            <a:ext cx="6525683" cy="46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1610438" y="213335"/>
            <a:ext cx="9651418" cy="574516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>
              <a:defRPr b="1" i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450173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770467"/>
            <a:ext cx="12192000" cy="51646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  <a:tileRect/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5" tIns="60943" rIns="121885" bIns="60943" anchor="ctr"/>
          <a:lstStyle/>
          <a:p>
            <a:pPr algn="ctr" defTabSz="609421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7263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0" y="1"/>
            <a:ext cx="121920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5" tIns="60943" rIns="121885" bIns="60943" anchor="ctr"/>
          <a:lstStyle/>
          <a:p>
            <a:pPr algn="ctr" defTabSz="609421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1610438" y="213335"/>
            <a:ext cx="9651418" cy="574516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>
              <a:defRPr b="1" i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012669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5"/>
          <a:stretch>
            <a:fillRect/>
          </a:stretch>
        </p:blipFill>
        <p:spPr bwMode="auto">
          <a:xfrm>
            <a:off x="74084" y="6318254"/>
            <a:ext cx="6525683" cy="46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1001854"/>
            <a:ext cx="10822942" cy="3693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2" y="313420"/>
            <a:ext cx="10822942" cy="574516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4" y="1584962"/>
            <a:ext cx="10826496" cy="4305300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6567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1001854"/>
            <a:ext cx="10822942" cy="3693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2" y="313420"/>
            <a:ext cx="10822942" cy="574516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4" y="1584962"/>
            <a:ext cx="10826496" cy="4305300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228534" indent="-228534">
              <a:buFont typeface="HP Simplified" pitchFamily="34" charset="0"/>
              <a:buChar char="•"/>
              <a:defRPr sz="1700" b="0">
                <a:solidFill>
                  <a:schemeClr val="tx1"/>
                </a:solidFill>
              </a:defRPr>
            </a:lvl1pPr>
            <a:lvl2pPr marL="457068" indent="-228534">
              <a:buSzPct val="80000"/>
              <a:buFont typeface="HP Simplified" pitchFamily="34" charset="0"/>
              <a:buChar char="–"/>
              <a:defRPr sz="1700">
                <a:solidFill>
                  <a:srgbClr val="000000"/>
                </a:solidFill>
              </a:defRPr>
            </a:lvl2pPr>
            <a:lvl3pPr marL="683488" indent="-226420">
              <a:defRPr sz="1700">
                <a:solidFill>
                  <a:srgbClr val="000000"/>
                </a:solidFill>
              </a:defRPr>
            </a:lvl3pPr>
            <a:lvl4pPr marL="920484" indent="-241230">
              <a:defRPr sz="1700">
                <a:solidFill>
                  <a:srgbClr val="000000"/>
                </a:solidFill>
              </a:defRPr>
            </a:lvl4pPr>
            <a:lvl5pPr marL="1110930" indent="-201027">
              <a:defRPr sz="17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14145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black">
          <a:xfrm>
            <a:off x="438912" y="313419"/>
            <a:ext cx="11280140" cy="520627"/>
          </a:xfrm>
          <a:prstGeom prst="rect">
            <a:avLst/>
          </a:prstGeom>
          <a:ln>
            <a:noFill/>
          </a:ln>
        </p:spPr>
        <p:txBody>
          <a:bodyPr lIns="121885" tIns="60943" rIns="121885" bIns="60943" rtlCol="0" anchor="t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438912" y="1584963"/>
            <a:ext cx="5374216" cy="4293025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6091767" y="1584960"/>
            <a:ext cx="5171018" cy="4296832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1001854"/>
            <a:ext cx="11280140" cy="3693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91996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770472"/>
            <a:ext cx="12192000" cy="51646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  <a:tileRect/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41" tIns="51172" rIns="102341" bIns="51172" anchor="ctr"/>
          <a:lstStyle/>
          <a:p>
            <a:pPr algn="ctr" defTabSz="511695">
              <a:defRPr/>
            </a:pPr>
            <a:endParaRPr lang="en-US" sz="13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06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91777" y="1584001"/>
            <a:ext cx="5171018" cy="4296588"/>
          </a:xfrm>
          <a:prstGeom prst="rect">
            <a:avLst/>
          </a:prstGeom>
        </p:spPr>
        <p:txBody>
          <a:bodyPr lIns="121885" tIns="60943" rIns="121885" bIns="60943" rtlCol="0" anchor="ctr">
            <a:noAutofit/>
          </a:bodyPr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2" y="313421"/>
            <a:ext cx="11277600" cy="573024"/>
          </a:xfrm>
          <a:prstGeom prst="rect">
            <a:avLst/>
          </a:prstGeom>
        </p:spPr>
        <p:txBody>
          <a:bodyPr lIns="121885" tIns="60943" rIns="121885" bIns="60943"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2" y="1584961"/>
            <a:ext cx="5348816" cy="4293024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1001854"/>
            <a:ext cx="11280140" cy="3693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415189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434" y="393701"/>
            <a:ext cx="1390651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334" y="531285"/>
            <a:ext cx="924984" cy="30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2" y="313421"/>
            <a:ext cx="11280140" cy="573024"/>
          </a:xfrm>
          <a:prstGeom prst="rect">
            <a:avLst/>
          </a:prstGeom>
        </p:spPr>
        <p:txBody>
          <a:bodyPr lIns="121885" tIns="60943" rIns="121885" bIns="60943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38912" y="1584960"/>
            <a:ext cx="3364992" cy="4296832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4165981" y="1584964"/>
            <a:ext cx="3364992" cy="4296833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893051" y="1584960"/>
            <a:ext cx="3369733" cy="4296832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1001854"/>
            <a:ext cx="11280140" cy="3693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941297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714499"/>
            <a:ext cx="5334000" cy="4267730"/>
          </a:xfrm>
          <a:prstGeom prst="rect">
            <a:avLst/>
          </a:prstGeom>
          <a:noFill/>
        </p:spPr>
        <p:txBody>
          <a:bodyPr lIns="91436" tIns="45718" rIns="91436" bIns="45718"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 marL="380970" indent="-190484">
              <a:buFont typeface="Arial" pitchFamily="34" charset="0"/>
              <a:buChar char="–"/>
              <a:defRPr sz="1700"/>
            </a:lvl4pPr>
            <a:lvl5pPr marL="571454" indent="-190484">
              <a:buFont typeface="Arial" pitchFamily="34" charset="0"/>
              <a:buChar char="–"/>
              <a:defRPr sz="1700"/>
            </a:lvl5pPr>
            <a:lvl6pPr marL="761940" indent="-190484">
              <a:buFont typeface="Arial" pitchFamily="34" charset="0"/>
              <a:buChar char="–"/>
              <a:defRPr sz="1700" baseline="0"/>
            </a:lvl6pPr>
            <a:lvl7pPr marL="952424" indent="-190484">
              <a:buFont typeface="Arial" pitchFamily="34" charset="0"/>
              <a:buChar char="–"/>
              <a:defRPr sz="1700" baseline="0"/>
            </a:lvl7pPr>
            <a:lvl8pPr marL="1142908" indent="-190484">
              <a:buFont typeface="Arial" pitchFamily="34" charset="0"/>
              <a:buChar char="–"/>
              <a:defRPr sz="1700" baseline="0"/>
            </a:lvl8pPr>
            <a:lvl9pPr marL="1333393" indent="-190484">
              <a:buFont typeface="Arial" pitchFamily="34" charset="0"/>
              <a:buChar char="–"/>
              <a:defRPr sz="17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0" y="1714499"/>
            <a:ext cx="5334000" cy="4267728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 baseline="0"/>
            </a:lvl6pPr>
            <a:lvl7pPr>
              <a:defRPr sz="1700" baseline="0"/>
            </a:lvl7pPr>
            <a:lvl8pPr>
              <a:defRPr sz="1700" baseline="0"/>
            </a:lvl8pPr>
            <a:lvl9pPr>
              <a:defRPr sz="17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1500" y="533136"/>
            <a:ext cx="11049000" cy="555604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584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371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 bwMode="black">
          <a:xfrm>
            <a:off x="438912" y="2715763"/>
            <a:ext cx="9144000" cy="1608645"/>
          </a:xfrm>
          <a:prstGeom prst="rect">
            <a:avLst/>
          </a:prstGeom>
        </p:spPr>
        <p:txBody>
          <a:bodyPr lIns="121885" tIns="60943" rIns="121885" bIns="60943" anchor="b"/>
          <a:lstStyle>
            <a:lvl1pPr>
              <a:lnSpc>
                <a:spcPct val="90000"/>
              </a:lnSpc>
              <a:defRPr sz="6200" spc="-133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4422171"/>
            <a:ext cx="9144000" cy="1219200"/>
          </a:xfrm>
          <a:prstGeom prst="rect">
            <a:avLst/>
          </a:prstGeom>
        </p:spPr>
        <p:txBody>
          <a:bodyPr lIns="121885" tIns="60943" rIns="121885" bIns="60943"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938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 userDrawn="1"/>
        </p:nvSpPr>
        <p:spPr bwMode="auto">
          <a:xfrm>
            <a:off x="438151" y="6345767"/>
            <a:ext cx="10684933" cy="304800"/>
          </a:xfrm>
          <a:prstGeom prst="rect">
            <a:avLst/>
          </a:prstGeom>
          <a:noFill/>
          <a:ln>
            <a:noFill/>
          </a:ln>
        </p:spPr>
        <p:txBody>
          <a:bodyPr lIns="0" tIns="60943" rIns="121885" bIns="6094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60942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900" dirty="0">
                <a:solidFill>
                  <a:srgbClr val="B9B8BB"/>
                </a:solidFill>
                <a:latin typeface="HP Simplified"/>
                <a:ea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438913" y="316996"/>
            <a:ext cx="9629803" cy="2675604"/>
          </a:xfrm>
          <a:prstGeom prst="rect">
            <a:avLst/>
          </a:prstGeom>
        </p:spPr>
        <p:txBody>
          <a:bodyPr lIns="121885" tIns="60943" rIns="121885" bIns="60943" anchor="t">
            <a:noAutofit/>
          </a:bodyPr>
          <a:lstStyle>
            <a:lvl1pPr algn="l">
              <a:lnSpc>
                <a:spcPct val="90000"/>
              </a:lnSpc>
              <a:defRPr sz="5300" b="1" i="0" spc="-133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929796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 with 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P_White_RGB_150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102" y="6047319"/>
            <a:ext cx="486833" cy="48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438151" y="6345767"/>
            <a:ext cx="10684933" cy="304800"/>
          </a:xfrm>
          <a:prstGeom prst="rect">
            <a:avLst/>
          </a:prstGeom>
          <a:noFill/>
          <a:ln>
            <a:noFill/>
          </a:ln>
        </p:spPr>
        <p:txBody>
          <a:bodyPr lIns="0" tIns="60943" rIns="121885" bIns="6094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60942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900" dirty="0">
                <a:solidFill>
                  <a:prstClr val="white"/>
                </a:solidFill>
                <a:latin typeface="HP Simplified"/>
                <a:ea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438913" y="321226"/>
            <a:ext cx="9629803" cy="2675604"/>
          </a:xfrm>
          <a:prstGeom prst="rect">
            <a:avLst/>
          </a:prstGeom>
        </p:spPr>
        <p:txBody>
          <a:bodyPr lIns="121885" tIns="60943" rIns="121885" bIns="60943" anchor="t">
            <a:noAutofit/>
          </a:bodyPr>
          <a:lstStyle>
            <a:lvl1pPr algn="l" defTabSz="609421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5300" b="1" i="0" kern="1200" spc="-133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33694" y="4407148"/>
            <a:ext cx="6864096" cy="8656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914734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5"/>
          <a:stretch>
            <a:fillRect/>
          </a:stretch>
        </p:blipFill>
        <p:spPr bwMode="auto">
          <a:xfrm>
            <a:off x="74084" y="6318254"/>
            <a:ext cx="6525683" cy="46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1610438" y="213335"/>
            <a:ext cx="9651418" cy="574516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>
              <a:defRPr b="1" i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324734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770467"/>
            <a:ext cx="12192000" cy="51646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  <a:tileRect/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5" tIns="60943" rIns="121885" bIns="60943" anchor="ctr"/>
          <a:lstStyle/>
          <a:p>
            <a:pPr algn="ctr" defTabSz="609421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8512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0" y="1"/>
            <a:ext cx="121920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5" tIns="60943" rIns="121885" bIns="60943" anchor="ctr"/>
          <a:lstStyle/>
          <a:p>
            <a:pPr algn="ctr" defTabSz="609421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1610438" y="213335"/>
            <a:ext cx="9651418" cy="574516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>
              <a:defRPr b="1" i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8512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0" y="1"/>
            <a:ext cx="121920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41" tIns="51172" rIns="102341" bIns="51172" anchor="ctr"/>
          <a:lstStyle/>
          <a:p>
            <a:pPr algn="ctr" defTabSz="511695">
              <a:defRPr/>
            </a:pPr>
            <a:endParaRPr lang="en-US" sz="1300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1610442" y="213335"/>
            <a:ext cx="9651417" cy="574516"/>
          </a:xfrm>
          <a:prstGeom prst="rect">
            <a:avLst/>
          </a:prstGeom>
        </p:spPr>
        <p:txBody>
          <a:bodyPr lIns="102341" tIns="51172" rIns="102341" bIns="51172">
            <a:noAutofit/>
          </a:bodyPr>
          <a:lstStyle>
            <a:lvl1pPr>
              <a:defRPr b="1" i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0110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5"/>
          <a:stretch>
            <a:fillRect/>
          </a:stretch>
        </p:blipFill>
        <p:spPr bwMode="auto">
          <a:xfrm>
            <a:off x="74084" y="6318254"/>
            <a:ext cx="6525683" cy="46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1001854"/>
            <a:ext cx="10822942" cy="3693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2" y="313420"/>
            <a:ext cx="10822942" cy="574516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4" y="1584962"/>
            <a:ext cx="10826496" cy="4305300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09096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1001854"/>
            <a:ext cx="10822942" cy="3693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2" y="313420"/>
            <a:ext cx="10822942" cy="574516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4" y="1584962"/>
            <a:ext cx="10826496" cy="4305300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228534" indent="-228534">
              <a:buFont typeface="HP Simplified" pitchFamily="34" charset="0"/>
              <a:buChar char="•"/>
              <a:defRPr sz="1700" b="0">
                <a:solidFill>
                  <a:schemeClr val="tx1"/>
                </a:solidFill>
              </a:defRPr>
            </a:lvl1pPr>
            <a:lvl2pPr marL="457068" indent="-228534">
              <a:buSzPct val="80000"/>
              <a:buFont typeface="HP Simplified" pitchFamily="34" charset="0"/>
              <a:buChar char="–"/>
              <a:defRPr sz="1700">
                <a:solidFill>
                  <a:srgbClr val="000000"/>
                </a:solidFill>
              </a:defRPr>
            </a:lvl2pPr>
            <a:lvl3pPr marL="683488" indent="-226420">
              <a:defRPr sz="1700">
                <a:solidFill>
                  <a:srgbClr val="000000"/>
                </a:solidFill>
              </a:defRPr>
            </a:lvl3pPr>
            <a:lvl4pPr marL="920484" indent="-241230">
              <a:defRPr sz="1700">
                <a:solidFill>
                  <a:srgbClr val="000000"/>
                </a:solidFill>
              </a:defRPr>
            </a:lvl4pPr>
            <a:lvl5pPr marL="1110930" indent="-201027">
              <a:defRPr sz="17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79464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black">
          <a:xfrm>
            <a:off x="438912" y="313419"/>
            <a:ext cx="11280140" cy="520627"/>
          </a:xfrm>
          <a:prstGeom prst="rect">
            <a:avLst/>
          </a:prstGeom>
          <a:ln>
            <a:noFill/>
          </a:ln>
        </p:spPr>
        <p:txBody>
          <a:bodyPr lIns="121885" tIns="60943" rIns="121885" bIns="60943" rtlCol="0" anchor="t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438912" y="1584963"/>
            <a:ext cx="5374216" cy="4293025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6091767" y="1584960"/>
            <a:ext cx="5171018" cy="4296832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1001854"/>
            <a:ext cx="11280140" cy="3693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98244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91777" y="1584001"/>
            <a:ext cx="5171018" cy="4296588"/>
          </a:xfrm>
          <a:prstGeom prst="rect">
            <a:avLst/>
          </a:prstGeom>
        </p:spPr>
        <p:txBody>
          <a:bodyPr lIns="121885" tIns="60943" rIns="121885" bIns="60943" rtlCol="0" anchor="ctr">
            <a:noAutofit/>
          </a:bodyPr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2" y="313421"/>
            <a:ext cx="11277600" cy="573024"/>
          </a:xfrm>
          <a:prstGeom prst="rect">
            <a:avLst/>
          </a:prstGeom>
        </p:spPr>
        <p:txBody>
          <a:bodyPr lIns="121885" tIns="60943" rIns="121885" bIns="60943"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2" y="1584961"/>
            <a:ext cx="5348816" cy="4293024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1001854"/>
            <a:ext cx="11280140" cy="3693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786087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434" y="393701"/>
            <a:ext cx="1390651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334" y="531285"/>
            <a:ext cx="924984" cy="30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2" y="313421"/>
            <a:ext cx="11280140" cy="573024"/>
          </a:xfrm>
          <a:prstGeom prst="rect">
            <a:avLst/>
          </a:prstGeom>
        </p:spPr>
        <p:txBody>
          <a:bodyPr lIns="121885" tIns="60943" rIns="121885" bIns="60943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noProof="0" dirty="0"/>
              <a:t>Fare clic per modificare lo stile del titolo</a:t>
            </a:r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38912" y="1584960"/>
            <a:ext cx="3364992" cy="4296832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4165981" y="1584964"/>
            <a:ext cx="3364992" cy="4296833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893051" y="1584960"/>
            <a:ext cx="3369733" cy="4296832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1001854"/>
            <a:ext cx="11280140" cy="3693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24605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714499"/>
            <a:ext cx="5334000" cy="4267730"/>
          </a:xfrm>
          <a:prstGeom prst="rect">
            <a:avLst/>
          </a:prstGeom>
          <a:noFill/>
        </p:spPr>
        <p:txBody>
          <a:bodyPr lIns="91436" tIns="45718" rIns="91436" bIns="45718"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 marL="380970" indent="-190484">
              <a:buFont typeface="Arial" pitchFamily="34" charset="0"/>
              <a:buChar char="–"/>
              <a:defRPr sz="1700"/>
            </a:lvl4pPr>
            <a:lvl5pPr marL="571454" indent="-190484">
              <a:buFont typeface="Arial" pitchFamily="34" charset="0"/>
              <a:buChar char="–"/>
              <a:defRPr sz="1700"/>
            </a:lvl5pPr>
            <a:lvl6pPr marL="761940" indent="-190484">
              <a:buFont typeface="Arial" pitchFamily="34" charset="0"/>
              <a:buChar char="–"/>
              <a:defRPr sz="1700" baseline="0"/>
            </a:lvl6pPr>
            <a:lvl7pPr marL="952424" indent="-190484">
              <a:buFont typeface="Arial" pitchFamily="34" charset="0"/>
              <a:buChar char="–"/>
              <a:defRPr sz="1700" baseline="0"/>
            </a:lvl7pPr>
            <a:lvl8pPr marL="1142908" indent="-190484">
              <a:buFont typeface="Arial" pitchFamily="34" charset="0"/>
              <a:buChar char="–"/>
              <a:defRPr sz="1700" baseline="0"/>
            </a:lvl8pPr>
            <a:lvl9pPr marL="1333393" indent="-190484">
              <a:buFont typeface="Arial" pitchFamily="34" charset="0"/>
              <a:buChar char="–"/>
              <a:defRPr sz="17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0" y="1714499"/>
            <a:ext cx="5334000" cy="4267728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 baseline="0"/>
            </a:lvl6pPr>
            <a:lvl7pPr>
              <a:defRPr sz="1700" baseline="0"/>
            </a:lvl7pPr>
            <a:lvl8pPr>
              <a:defRPr sz="1700" baseline="0"/>
            </a:lvl8pPr>
            <a:lvl9pPr>
              <a:defRPr sz="1700" baseline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1500" y="533136"/>
            <a:ext cx="11049000" cy="555604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907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5041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ina con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73827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76676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203200" y="152400"/>
            <a:ext cx="8839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04800" y="228601"/>
            <a:ext cx="8229600" cy="1066800"/>
          </a:xfrm>
          <a:prstGeom prst="rect">
            <a:avLst/>
          </a:prstGeom>
        </p:spPr>
        <p:txBody>
          <a:bodyPr/>
          <a:lstStyle>
            <a:lvl1pPr algn="l">
              <a:defRPr sz="2800" b="0">
                <a:solidFill>
                  <a:srgbClr val="4578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10871200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63225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47647B38-11F0-498E-89D6-F8EA8D40C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9656" y="174000"/>
            <a:ext cx="5328592" cy="720080"/>
          </a:xfrm>
        </p:spPr>
        <p:txBody>
          <a:bodyPr anchor="ctr">
            <a:normAutofit/>
          </a:bodyPr>
          <a:lstStyle>
            <a:lvl1pPr algn="ctr">
              <a:defRPr lang="en-US" sz="2800" b="1" kern="1200" dirty="0">
                <a:solidFill>
                  <a:srgbClr val="009A44"/>
                </a:solidFill>
                <a:latin typeface="Arial" pitchFamily="34" charset="0"/>
                <a:ea typeface="HP Simplified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14" name="Picture 34" descr="Sistema Nazionale di Valutazione (SNV) – indicazioni operative in merito ai  documenti strategici delle istituzioni scolastiche (Rapporto di  autovalutazione, Piano di miglioramento, Piano triennale dell&amp;#39;offerta  formativa) – Ufficio Scolastico Regionale ...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1" b="19673"/>
          <a:stretch/>
        </p:blipFill>
        <p:spPr bwMode="auto">
          <a:xfrm>
            <a:off x="9773606" y="6219618"/>
            <a:ext cx="1816732" cy="44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651B945E-1BC3-4767-AEC3-E6933D62FBD3}"/>
              </a:ext>
            </a:extLst>
          </p:cNvPr>
          <p:cNvCxnSpPr/>
          <p:nvPr userDrawn="1"/>
        </p:nvCxnSpPr>
        <p:spPr>
          <a:xfrm flipV="1">
            <a:off x="587375" y="6036056"/>
            <a:ext cx="11017250" cy="0"/>
          </a:xfrm>
          <a:prstGeom prst="line">
            <a:avLst/>
          </a:prstGeom>
          <a:ln w="19050">
            <a:solidFill>
              <a:srgbClr val="0989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438C1B1E-F1FF-49F6-A465-396C4F2F37C4}"/>
              </a:ext>
            </a:extLst>
          </p:cNvPr>
          <p:cNvCxnSpPr/>
          <p:nvPr userDrawn="1"/>
        </p:nvCxnSpPr>
        <p:spPr>
          <a:xfrm flipV="1">
            <a:off x="587375" y="894080"/>
            <a:ext cx="11017250" cy="0"/>
          </a:xfrm>
          <a:prstGeom prst="line">
            <a:avLst/>
          </a:prstGeom>
          <a:ln w="19050">
            <a:solidFill>
              <a:srgbClr val="006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70BA9A61-BC58-4E89-AC80-587A2D9F9A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6179175"/>
            <a:ext cx="2609850" cy="428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72341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84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5"/>
          <a:stretch>
            <a:fillRect/>
          </a:stretch>
        </p:blipFill>
        <p:spPr bwMode="auto">
          <a:xfrm>
            <a:off x="74085" y="6318259"/>
            <a:ext cx="6525683" cy="46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4" y="1001854"/>
            <a:ext cx="10822941" cy="369332"/>
          </a:xfrm>
          <a:prstGeom prst="rect">
            <a:avLst/>
          </a:prstGeom>
        </p:spPr>
        <p:txBody>
          <a:bodyPr lIns="102341" tIns="51172" rIns="102341" bIns="51172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511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3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5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6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0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1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3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4" y="313420"/>
            <a:ext cx="10822941" cy="574516"/>
          </a:xfrm>
          <a:prstGeom prst="rect">
            <a:avLst/>
          </a:prstGeom>
        </p:spPr>
        <p:txBody>
          <a:bodyPr lIns="102341" tIns="51172" rIns="102341" bIns="51172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4" y="1584962"/>
            <a:ext cx="10826496" cy="4305300"/>
          </a:xfrm>
          <a:prstGeom prst="rect">
            <a:avLst/>
          </a:prstGeom>
        </p:spPr>
        <p:txBody>
          <a:bodyPr lIns="102341" tIns="51172" rIns="102341" bIns="51172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1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9202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7">
            <a:extLst>
              <a:ext uri="{FF2B5EF4-FFF2-40B4-BE49-F238E27FC236}">
                <a16:creationId xmlns:a16="http://schemas.microsoft.com/office/drawing/2014/main" id="{39FF9358-4F01-00FB-3952-8F74FF7A5F3A}"/>
              </a:ext>
            </a:extLst>
          </p:cNvPr>
          <p:cNvCxnSpPr/>
          <p:nvPr userDrawn="1"/>
        </p:nvCxnSpPr>
        <p:spPr>
          <a:xfrm flipV="1">
            <a:off x="587375" y="6036056"/>
            <a:ext cx="11017250" cy="0"/>
          </a:xfrm>
          <a:prstGeom prst="line">
            <a:avLst/>
          </a:prstGeom>
          <a:ln w="19050">
            <a:solidFill>
              <a:srgbClr val="0989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1" descr="Immagine 1">
            <a:extLst>
              <a:ext uri="{FF2B5EF4-FFF2-40B4-BE49-F238E27FC236}">
                <a16:creationId xmlns:a16="http://schemas.microsoft.com/office/drawing/2014/main" id="{E0AF0857-61C4-4971-E212-3C29615EFE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27848" y="6237312"/>
            <a:ext cx="2209803" cy="368303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F8F2C0-E02F-CBC7-496C-994CF21DAD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00" y="6086475"/>
            <a:ext cx="1307925" cy="715866"/>
          </a:xfrm>
          <a:prstGeom prst="rect">
            <a:avLst/>
          </a:prstGeom>
        </p:spPr>
      </p:pic>
      <p:pic>
        <p:nvPicPr>
          <p:cNvPr id="5" name="Picture 34" descr="Sistema Nazionale di Valutazione (SNV) – indicazioni operative in merito ai  documenti strategici delle istituzioni scolastiche (Rapporto di  autovalutazione, Piano di miglioramento, Piano triennale dell&amp;#39;offerta  formativa) – Ufficio Scolastico Regionale ...">
            <a:extLst>
              <a:ext uri="{FF2B5EF4-FFF2-40B4-BE49-F238E27FC236}">
                <a16:creationId xmlns:a16="http://schemas.microsoft.com/office/drawing/2014/main" id="{22C650A5-C9F0-003D-28A9-42381A5537C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1" b="19673"/>
          <a:stretch/>
        </p:blipFill>
        <p:spPr bwMode="auto">
          <a:xfrm>
            <a:off x="9773606" y="6219618"/>
            <a:ext cx="1816732" cy="44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7129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 bwMode="black">
          <a:xfrm>
            <a:off x="438912" y="2715763"/>
            <a:ext cx="9144000" cy="1608645"/>
          </a:xfrm>
          <a:prstGeom prst="rect">
            <a:avLst/>
          </a:prstGeom>
        </p:spPr>
        <p:txBody>
          <a:bodyPr lIns="121885" tIns="60943" rIns="121885" bIns="60943" anchor="b"/>
          <a:lstStyle>
            <a:lvl1pPr>
              <a:lnSpc>
                <a:spcPct val="90000"/>
              </a:lnSpc>
              <a:defRPr sz="6200" spc="-133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4422171"/>
            <a:ext cx="9144000" cy="1219200"/>
          </a:xfrm>
          <a:prstGeom prst="rect">
            <a:avLst/>
          </a:prstGeom>
        </p:spPr>
        <p:txBody>
          <a:bodyPr lIns="121885" tIns="60943" rIns="121885" bIns="60943"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17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 userDrawn="1"/>
        </p:nvSpPr>
        <p:spPr bwMode="auto">
          <a:xfrm>
            <a:off x="438151" y="6345767"/>
            <a:ext cx="10684933" cy="304800"/>
          </a:xfrm>
          <a:prstGeom prst="rect">
            <a:avLst/>
          </a:prstGeom>
          <a:noFill/>
          <a:ln>
            <a:noFill/>
          </a:ln>
        </p:spPr>
        <p:txBody>
          <a:bodyPr lIns="0" tIns="60943" rIns="121885" bIns="6094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60942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900">
                <a:solidFill>
                  <a:srgbClr val="B9B8BB"/>
                </a:solidFill>
                <a:latin typeface="HP Simplified"/>
                <a:ea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438913" y="316996"/>
            <a:ext cx="9629803" cy="2675604"/>
          </a:xfrm>
          <a:prstGeom prst="rect">
            <a:avLst/>
          </a:prstGeom>
        </p:spPr>
        <p:txBody>
          <a:bodyPr lIns="121885" tIns="60943" rIns="121885" bIns="60943" anchor="t">
            <a:noAutofit/>
          </a:bodyPr>
          <a:lstStyle>
            <a:lvl1pPr algn="l">
              <a:lnSpc>
                <a:spcPct val="90000"/>
              </a:lnSpc>
              <a:defRPr sz="5300" b="1" i="0" spc="-133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969649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 with sub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P_White_RGB_150_S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102" y="6047319"/>
            <a:ext cx="486833" cy="48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438151" y="6345767"/>
            <a:ext cx="10684933" cy="304800"/>
          </a:xfrm>
          <a:prstGeom prst="rect">
            <a:avLst/>
          </a:prstGeom>
          <a:noFill/>
          <a:ln>
            <a:noFill/>
          </a:ln>
        </p:spPr>
        <p:txBody>
          <a:bodyPr lIns="0" tIns="60943" rIns="121885" bIns="6094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60942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900">
                <a:solidFill>
                  <a:prstClr val="white"/>
                </a:solidFill>
                <a:latin typeface="HP Simplified"/>
                <a:ea typeface="HP Simplified"/>
                <a:cs typeface="HP Simplified"/>
              </a:rPr>
              <a:t>© Copyright 2013 Hewlett-Packard Development Company, L.P.  The information contained herein is subject to change without notice.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 bwMode="black">
          <a:xfrm>
            <a:off x="438913" y="321226"/>
            <a:ext cx="9629803" cy="2675604"/>
          </a:xfrm>
          <a:prstGeom prst="rect">
            <a:avLst/>
          </a:prstGeom>
        </p:spPr>
        <p:txBody>
          <a:bodyPr lIns="121885" tIns="60943" rIns="121885" bIns="60943" anchor="t">
            <a:noAutofit/>
          </a:bodyPr>
          <a:lstStyle>
            <a:lvl1pPr algn="l" defTabSz="609421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5300" b="1" i="0" kern="1200" spc="-133" noProof="0" dirty="0">
                <a:solidFill>
                  <a:schemeClr val="bg1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33694" y="4407148"/>
            <a:ext cx="6864096" cy="8656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rgbClr val="FFFFFF"/>
                </a:solidFill>
                <a:latin typeface="+mn-lt"/>
                <a:cs typeface="Arial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831039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5"/>
          <a:stretch>
            <a:fillRect/>
          </a:stretch>
        </p:blipFill>
        <p:spPr bwMode="auto">
          <a:xfrm>
            <a:off x="74084" y="6318254"/>
            <a:ext cx="6525683" cy="46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1610438" y="213335"/>
            <a:ext cx="9651418" cy="574516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>
              <a:defRPr b="1" i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955607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770467"/>
            <a:ext cx="12192000" cy="51646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  <a:tileRect/>
          </a:gra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5" tIns="60943" rIns="121885" bIns="60943" anchor="ctr"/>
          <a:lstStyle/>
          <a:p>
            <a:pPr algn="ctr" defTabSz="609421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8797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0" y="1"/>
            <a:ext cx="121920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5" tIns="60943" rIns="121885" bIns="60943" anchor="ctr"/>
          <a:lstStyle/>
          <a:p>
            <a:pPr algn="ctr" defTabSz="609421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1610438" y="213335"/>
            <a:ext cx="9651418" cy="574516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>
              <a:defRPr b="1" i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602830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65"/>
          <a:stretch>
            <a:fillRect/>
          </a:stretch>
        </p:blipFill>
        <p:spPr bwMode="auto">
          <a:xfrm>
            <a:off x="74084" y="6318254"/>
            <a:ext cx="6525683" cy="46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1001854"/>
            <a:ext cx="10822942" cy="3693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2" y="313420"/>
            <a:ext cx="10822942" cy="574516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4" y="1584962"/>
            <a:ext cx="10826496" cy="4305300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04722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1001854"/>
            <a:ext cx="10822942" cy="3693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2" y="313420"/>
            <a:ext cx="10822942" cy="574516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4" y="1584962"/>
            <a:ext cx="10826496" cy="4305300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228534" indent="-228534">
              <a:buFont typeface="HP Simplified" pitchFamily="34" charset="0"/>
              <a:buChar char="•"/>
              <a:defRPr sz="1700" b="0">
                <a:solidFill>
                  <a:schemeClr val="tx1"/>
                </a:solidFill>
              </a:defRPr>
            </a:lvl1pPr>
            <a:lvl2pPr marL="457068" indent="-228534">
              <a:buSzPct val="80000"/>
              <a:buFont typeface="HP Simplified" pitchFamily="34" charset="0"/>
              <a:buChar char="–"/>
              <a:defRPr sz="1700">
                <a:solidFill>
                  <a:srgbClr val="000000"/>
                </a:solidFill>
              </a:defRPr>
            </a:lvl2pPr>
            <a:lvl3pPr marL="683488" indent="-226420">
              <a:defRPr sz="1700">
                <a:solidFill>
                  <a:srgbClr val="000000"/>
                </a:solidFill>
              </a:defRPr>
            </a:lvl3pPr>
            <a:lvl4pPr marL="920484" indent="-241230">
              <a:defRPr sz="1700">
                <a:solidFill>
                  <a:srgbClr val="000000"/>
                </a:solidFill>
              </a:defRPr>
            </a:lvl4pPr>
            <a:lvl5pPr marL="1110930" indent="-201027">
              <a:defRPr sz="17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9419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4" y="1001854"/>
            <a:ext cx="10822941" cy="369332"/>
          </a:xfrm>
          <a:prstGeom prst="rect">
            <a:avLst/>
          </a:prstGeom>
        </p:spPr>
        <p:txBody>
          <a:bodyPr lIns="102341" tIns="51172" rIns="102341" bIns="51172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511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3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5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6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0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1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3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4" y="313420"/>
            <a:ext cx="10822941" cy="574516"/>
          </a:xfrm>
          <a:prstGeom prst="rect">
            <a:avLst/>
          </a:prstGeom>
        </p:spPr>
        <p:txBody>
          <a:bodyPr lIns="102341" tIns="51172" rIns="102341" bIns="51172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4" y="1584962"/>
            <a:ext cx="10826496" cy="4305300"/>
          </a:xfrm>
          <a:prstGeom prst="rect">
            <a:avLst/>
          </a:prstGeom>
        </p:spPr>
        <p:txBody>
          <a:bodyPr lIns="102341" tIns="51172" rIns="102341" bIns="51172">
            <a:noAutofit/>
          </a:bodyPr>
          <a:lstStyle>
            <a:lvl1pPr marL="191888" indent="-191888">
              <a:buFont typeface="HP Simplified" pitchFamily="34" charset="0"/>
              <a:buChar char="•"/>
              <a:defRPr sz="1500" b="0">
                <a:solidFill>
                  <a:schemeClr val="tx1"/>
                </a:solidFill>
              </a:defRPr>
            </a:lvl1pPr>
            <a:lvl2pPr marL="383775" indent="-191888">
              <a:buSzPct val="80000"/>
              <a:buFont typeface="HP Simplified" pitchFamily="34" charset="0"/>
              <a:buChar char="–"/>
              <a:defRPr sz="1500">
                <a:solidFill>
                  <a:srgbClr val="000000"/>
                </a:solidFill>
              </a:defRPr>
            </a:lvl2pPr>
            <a:lvl3pPr marL="573888" indent="-190112">
              <a:defRPr sz="1500">
                <a:solidFill>
                  <a:srgbClr val="000000"/>
                </a:solidFill>
              </a:defRPr>
            </a:lvl3pPr>
            <a:lvl4pPr marL="772875" indent="-202548">
              <a:defRPr sz="1500">
                <a:solidFill>
                  <a:srgbClr val="000000"/>
                </a:solidFill>
              </a:defRPr>
            </a:lvl4pPr>
            <a:lvl5pPr marL="932779" indent="-168790">
              <a:defRPr sz="15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4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black">
          <a:xfrm>
            <a:off x="438912" y="313419"/>
            <a:ext cx="11280140" cy="520627"/>
          </a:xfrm>
          <a:prstGeom prst="rect">
            <a:avLst/>
          </a:prstGeom>
          <a:ln>
            <a:noFill/>
          </a:ln>
        </p:spPr>
        <p:txBody>
          <a:bodyPr lIns="121885" tIns="60943" rIns="121885" bIns="60943" rtlCol="0" anchor="t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438912" y="1584963"/>
            <a:ext cx="5374216" cy="4293025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6091767" y="1584960"/>
            <a:ext cx="5171018" cy="4296832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1001854"/>
            <a:ext cx="11280140" cy="3693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621424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, sub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91777" y="1584001"/>
            <a:ext cx="5171018" cy="4296588"/>
          </a:xfrm>
          <a:prstGeom prst="rect">
            <a:avLst/>
          </a:prstGeom>
        </p:spPr>
        <p:txBody>
          <a:bodyPr lIns="121885" tIns="60943" rIns="121885" bIns="60943" rtlCol="0" anchor="ctr">
            <a:noAutofit/>
          </a:bodyPr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2" y="313421"/>
            <a:ext cx="11277600" cy="573024"/>
          </a:xfrm>
          <a:prstGeom prst="rect">
            <a:avLst/>
          </a:prstGeom>
        </p:spPr>
        <p:txBody>
          <a:bodyPr lIns="121885" tIns="60943" rIns="121885" bIns="60943"/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2" y="1584961"/>
            <a:ext cx="5348816" cy="4293024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1001854"/>
            <a:ext cx="11280140" cy="3693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350227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434" y="393701"/>
            <a:ext cx="1390651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334" y="531285"/>
            <a:ext cx="924984" cy="30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438912" y="313421"/>
            <a:ext cx="11280140" cy="573024"/>
          </a:xfrm>
          <a:prstGeom prst="rect">
            <a:avLst/>
          </a:prstGeom>
        </p:spPr>
        <p:txBody>
          <a:bodyPr lIns="121885" tIns="60943" rIns="121885" bIns="60943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38912" y="1584960"/>
            <a:ext cx="3364992" cy="4296832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4165981" y="1584964"/>
            <a:ext cx="3364992" cy="4296833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893051" y="1584960"/>
            <a:ext cx="3369733" cy="4296832"/>
          </a:xfrm>
          <a:prstGeom prst="rect">
            <a:avLst/>
          </a:prstGeom>
        </p:spPr>
        <p:txBody>
          <a:bodyPr lIns="121885" tIns="60943" rIns="121885" bIns="60943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2" y="1001854"/>
            <a:ext cx="11280140" cy="369332"/>
          </a:xfrm>
          <a:prstGeom prst="rect">
            <a:avLst/>
          </a:prstGeom>
        </p:spPr>
        <p:txBody>
          <a:bodyPr lIns="121885" tIns="60943" rIns="121885" bIns="60943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108078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714499"/>
            <a:ext cx="5334000" cy="4267730"/>
          </a:xfrm>
          <a:prstGeom prst="rect">
            <a:avLst/>
          </a:prstGeom>
          <a:noFill/>
        </p:spPr>
        <p:txBody>
          <a:bodyPr lIns="91436" tIns="45718" rIns="91436" bIns="45718"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 marL="380970" indent="-190484">
              <a:buFont typeface="Arial" pitchFamily="34" charset="0"/>
              <a:buChar char="–"/>
              <a:defRPr sz="1700"/>
            </a:lvl4pPr>
            <a:lvl5pPr marL="571454" indent="-190484">
              <a:buFont typeface="Arial" pitchFamily="34" charset="0"/>
              <a:buChar char="–"/>
              <a:defRPr sz="1700"/>
            </a:lvl5pPr>
            <a:lvl6pPr marL="761940" indent="-190484">
              <a:buFont typeface="Arial" pitchFamily="34" charset="0"/>
              <a:buChar char="–"/>
              <a:defRPr sz="1700" baseline="0"/>
            </a:lvl6pPr>
            <a:lvl7pPr marL="952424" indent="-190484">
              <a:buFont typeface="Arial" pitchFamily="34" charset="0"/>
              <a:buChar char="–"/>
              <a:defRPr sz="1700" baseline="0"/>
            </a:lvl7pPr>
            <a:lvl8pPr marL="1142908" indent="-190484">
              <a:buFont typeface="Arial" pitchFamily="34" charset="0"/>
              <a:buChar char="–"/>
              <a:defRPr sz="1700" baseline="0"/>
            </a:lvl8pPr>
            <a:lvl9pPr marL="1333393" indent="-190484">
              <a:buFont typeface="Arial" pitchFamily="34" charset="0"/>
              <a:buChar char="–"/>
              <a:defRPr sz="17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0" y="1714499"/>
            <a:ext cx="5334000" cy="4267728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 baseline="0"/>
            </a:lvl6pPr>
            <a:lvl7pPr>
              <a:defRPr sz="1700" baseline="0"/>
            </a:lvl7pPr>
            <a:lvl8pPr>
              <a:defRPr sz="1700" baseline="0"/>
            </a:lvl8pPr>
            <a:lvl9pPr>
              <a:defRPr sz="17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1500" y="533136"/>
            <a:ext cx="11049000" cy="555604"/>
          </a:xfrm>
          <a:prstGeom prst="rect">
            <a:avLst/>
          </a:prstGeom>
        </p:spPr>
        <p:txBody>
          <a:bodyPr lIns="91436" tIns="45718" rIns="91436" bIns="45718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307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9149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ina con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73827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76676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203200" y="152400"/>
            <a:ext cx="8839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04800" y="228601"/>
            <a:ext cx="8229600" cy="1066800"/>
          </a:xfrm>
          <a:prstGeom prst="rect">
            <a:avLst/>
          </a:prstGeom>
        </p:spPr>
        <p:txBody>
          <a:bodyPr/>
          <a:lstStyle>
            <a:lvl1pPr algn="l">
              <a:defRPr sz="2800" b="0">
                <a:solidFill>
                  <a:srgbClr val="4578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10871200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18386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33136"/>
            <a:ext cx="11049000" cy="555604"/>
          </a:xfrm>
          <a:prstGeom prst="rect">
            <a:avLst/>
          </a:prstGeom>
        </p:spPr>
        <p:txBody>
          <a:bodyPr lIns="109728" tIns="54864" rIns="109728" bIns="548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208757"/>
            <a:ext cx="11049000" cy="4773475"/>
          </a:xfrm>
          <a:prstGeom prst="rect">
            <a:avLst/>
          </a:prstGeom>
        </p:spPr>
        <p:txBody>
          <a:bodyPr lIns="109728" tIns="54864" rIns="109728" bIns="54864"/>
          <a:lstStyle>
            <a:lvl4pPr marL="285739" indent="-142869">
              <a:buFont typeface="Arial" pitchFamily="34" charset="0"/>
              <a:buChar char="–"/>
              <a:defRPr/>
            </a:lvl4pPr>
            <a:lvl5pPr marL="428608" indent="-142869">
              <a:buFont typeface="Arial" pitchFamily="34" charset="0"/>
              <a:buChar char="–"/>
              <a:defRPr/>
            </a:lvl5pPr>
            <a:lvl6pPr marL="571478" indent="-142869">
              <a:buFont typeface="Arial" pitchFamily="34" charset="0"/>
              <a:buChar char="–"/>
              <a:defRPr baseline="0"/>
            </a:lvl6pPr>
            <a:lvl7pPr marL="714346" indent="-142869">
              <a:buFont typeface="Arial" pitchFamily="34" charset="0"/>
              <a:buChar char="–"/>
              <a:defRPr baseline="0"/>
            </a:lvl7pPr>
            <a:lvl8pPr marL="857216" indent="-142869">
              <a:buFont typeface="Arial" pitchFamily="34" charset="0"/>
              <a:buChar char="–"/>
              <a:defRPr baseline="0"/>
            </a:lvl8pPr>
            <a:lvl9pPr marL="1000085" indent="-142869">
              <a:buFont typeface="Arial" pitchFamily="34" charset="0"/>
              <a:buChar char="–"/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724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5849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black">
          <a:xfrm>
            <a:off x="438914" y="313419"/>
            <a:ext cx="11280140" cy="441910"/>
          </a:xfrm>
          <a:prstGeom prst="rect">
            <a:avLst/>
          </a:prstGeom>
          <a:ln>
            <a:noFill/>
          </a:ln>
        </p:spPr>
        <p:txBody>
          <a:bodyPr lIns="102341" tIns="51172" rIns="102341" bIns="51172" rtlCol="0" anchor="t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noProof="0"/>
              <a:t>Fare clic per modificare lo stile del titolo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438912" y="1584964"/>
            <a:ext cx="5374216" cy="4293025"/>
          </a:xfrm>
          <a:prstGeom prst="rect">
            <a:avLst/>
          </a:prstGeom>
        </p:spPr>
        <p:txBody>
          <a:bodyPr lIns="102341" tIns="51172" rIns="102341" bIns="51172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6091771" y="1584960"/>
            <a:ext cx="5171019" cy="4296832"/>
          </a:xfrm>
          <a:prstGeom prst="rect">
            <a:avLst/>
          </a:prstGeom>
        </p:spPr>
        <p:txBody>
          <a:bodyPr lIns="102341" tIns="51172" rIns="102341" bIns="51172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black">
          <a:xfrm>
            <a:off x="438914" y="1001854"/>
            <a:ext cx="11280140" cy="369332"/>
          </a:xfrm>
          <a:prstGeom prst="rect">
            <a:avLst/>
          </a:prstGeom>
        </p:spPr>
        <p:txBody>
          <a:bodyPr lIns="102341" tIns="51172" rIns="102341" bIns="51172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511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3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5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6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70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81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93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/>
              <a:t>Fare clic per modificare lo stile del sottotitolo dello schema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9174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13.jpe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56.xml"/><Relationship Id="rId21" Type="http://schemas.openxmlformats.org/officeDocument/2006/relationships/image" Target="../media/image15.jpeg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63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7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19" Type="http://schemas.openxmlformats.org/officeDocument/2006/relationships/image" Target="../media/image15.jpeg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Box 7"/>
          <p:cNvSpPr txBox="1">
            <a:spLocks noChangeArrowheads="1"/>
          </p:cNvSpPr>
          <p:nvPr/>
        </p:nvSpPr>
        <p:spPr bwMode="gray">
          <a:xfrm>
            <a:off x="438151" y="6383872"/>
            <a:ext cx="431800" cy="198967"/>
          </a:xfrm>
          <a:prstGeom prst="rect">
            <a:avLst/>
          </a:prstGeom>
          <a:noFill/>
          <a:ln>
            <a:noFill/>
          </a:ln>
        </p:spPr>
        <p:txBody>
          <a:bodyPr wrap="none" lIns="0" tIns="51172" rIns="102341" bIns="51172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02339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1BA765E7-47A3-4488-975E-56B5886488EB}" type="slidenum">
              <a:rPr lang="en-US" altLang="it-IT" sz="800" smtClean="0">
                <a:solidFill>
                  <a:srgbClr val="B9B8BB"/>
                </a:solidFill>
                <a:latin typeface="HP Simplified"/>
                <a:ea typeface="HP Simplified"/>
                <a:cs typeface="HP Simplified"/>
              </a:rPr>
              <a:pPr defTabSz="1023393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altLang="it-IT" sz="800" dirty="0">
              <a:solidFill>
                <a:srgbClr val="B9B8BB"/>
              </a:solidFill>
              <a:latin typeface="HP Simplified"/>
              <a:ea typeface="HP Simplified"/>
              <a:cs typeface="HP Simplified"/>
            </a:endParaRPr>
          </a:p>
        </p:txBody>
      </p:sp>
      <p:pic>
        <p:nvPicPr>
          <p:cNvPr id="1030" name="Picture 11" descr="HP_Blue_RGB_150_SM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2" y="6225136"/>
            <a:ext cx="491067" cy="48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9" descr="http://www.practice-fp7-security.eu/uploads/40_aeb600461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168" y="6028268"/>
            <a:ext cx="162771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" y="0"/>
            <a:ext cx="12190227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85" y="6469598"/>
            <a:ext cx="1361016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8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511695" rtl="0" eaLnBrk="0" fontAlgn="base" hangingPunct="0">
        <a:spcBef>
          <a:spcPct val="0"/>
        </a:spcBef>
        <a:spcAft>
          <a:spcPct val="0"/>
        </a:spcAft>
        <a:defRPr lang="en-GB" sz="2200" b="1" kern="1200" dirty="0">
          <a:solidFill>
            <a:schemeClr val="bg1"/>
          </a:solidFill>
          <a:latin typeface="HP Simplified" pitchFamily="34" charset="0"/>
          <a:ea typeface="HP Simplified"/>
          <a:cs typeface="HP Simplified" pitchFamily="34" charset="0"/>
        </a:defRPr>
      </a:lvl1pPr>
      <a:lvl2pPr algn="l" defTabSz="511695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HP Simplified"/>
          <a:ea typeface="HP Simplified"/>
          <a:cs typeface="HP Simplified"/>
        </a:defRPr>
      </a:lvl2pPr>
      <a:lvl3pPr algn="l" defTabSz="511695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HP Simplified"/>
          <a:ea typeface="HP Simplified"/>
          <a:cs typeface="HP Simplified"/>
        </a:defRPr>
      </a:lvl3pPr>
      <a:lvl4pPr algn="l" defTabSz="511695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HP Simplified"/>
          <a:ea typeface="HP Simplified"/>
          <a:cs typeface="HP Simplified"/>
        </a:defRPr>
      </a:lvl4pPr>
      <a:lvl5pPr algn="l" defTabSz="511695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HP Simplified"/>
          <a:ea typeface="HP Simplified"/>
          <a:cs typeface="HP Simplified"/>
        </a:defRPr>
      </a:lvl5pPr>
      <a:lvl6pPr marL="511695" algn="l" defTabSz="511695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HP Simplified"/>
          <a:ea typeface="HP Simplified"/>
          <a:cs typeface="HP Simplified"/>
        </a:defRPr>
      </a:lvl6pPr>
      <a:lvl7pPr marL="1023393" algn="l" defTabSz="511695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HP Simplified"/>
          <a:ea typeface="HP Simplified"/>
          <a:cs typeface="HP Simplified"/>
        </a:defRPr>
      </a:lvl7pPr>
      <a:lvl8pPr marL="1535084" algn="l" defTabSz="511695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HP Simplified"/>
          <a:ea typeface="HP Simplified"/>
          <a:cs typeface="HP Simplified"/>
        </a:defRPr>
      </a:lvl8pPr>
      <a:lvl9pPr marL="2046779" algn="l" defTabSz="511695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HP Simplified"/>
          <a:ea typeface="HP Simplified"/>
          <a:cs typeface="HP Simplified"/>
        </a:defRPr>
      </a:lvl9pPr>
    </p:titleStyle>
    <p:bodyStyle>
      <a:lvl1pPr algn="l" defTabSz="511695" rtl="0" eaLnBrk="0" fontAlgn="base" hangingPunct="0">
        <a:spcBef>
          <a:spcPct val="0"/>
        </a:spcBef>
        <a:spcAft>
          <a:spcPts val="448"/>
        </a:spcAft>
        <a:buSzPct val="100000"/>
        <a:buFont typeface="Arial" pitchFamily="34" charset="0"/>
        <a:defRPr b="1" kern="1200">
          <a:solidFill>
            <a:srgbClr val="0096D6"/>
          </a:solidFill>
          <a:latin typeface="HP Simplified" pitchFamily="34" charset="0"/>
          <a:ea typeface="HP Simplified"/>
          <a:cs typeface="HP Simplified" pitchFamily="34" charset="0"/>
        </a:defRPr>
      </a:lvl1pPr>
      <a:lvl2pPr algn="l" defTabSz="481492" rtl="0" eaLnBrk="0" fontAlgn="base" hangingPunct="0">
        <a:spcBef>
          <a:spcPct val="0"/>
        </a:spcBef>
        <a:spcAft>
          <a:spcPts val="448"/>
        </a:spcAft>
        <a:buSzPct val="100000"/>
        <a:buFont typeface="Lucida Grande"/>
        <a:defRPr sz="18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2pPr>
      <a:lvl3pPr marL="190112" indent="-190112" algn="l" defTabSz="511695" rtl="0" eaLnBrk="0" fontAlgn="base" hangingPunct="0">
        <a:spcBef>
          <a:spcPct val="0"/>
        </a:spcBef>
        <a:spcAft>
          <a:spcPts val="448"/>
        </a:spcAft>
        <a:buFont typeface="HP Simplified"/>
        <a:buChar char="•"/>
        <a:defRPr sz="15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3pPr>
      <a:lvl4pPr marL="381998" indent="-202548" algn="l" defTabSz="511695" rtl="0" eaLnBrk="0" fontAlgn="base" hangingPunct="0">
        <a:spcBef>
          <a:spcPct val="0"/>
        </a:spcBef>
        <a:spcAft>
          <a:spcPts val="448"/>
        </a:spcAft>
        <a:buSzPct val="80000"/>
        <a:buFont typeface="HP Simplified"/>
        <a:buChar char="–"/>
        <a:defRPr lang="en-US" sz="1500" kern="1200" dirty="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4pPr>
      <a:lvl5pPr marL="525910" indent="-168790" algn="l" defTabSz="511695" rtl="0" eaLnBrk="0" fontAlgn="base" hangingPunct="0">
        <a:spcBef>
          <a:spcPct val="0"/>
        </a:spcBef>
        <a:spcAft>
          <a:spcPts val="448"/>
        </a:spcAft>
        <a:buFont typeface="HP Simplified"/>
        <a:buChar char="•"/>
        <a:defRPr sz="15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5pPr>
      <a:lvl6pPr marL="2558477" indent="0" algn="l" defTabSz="511695" rtl="0" eaLnBrk="1" latinLnBrk="0" hangingPunct="1">
        <a:lnSpc>
          <a:spcPts val="2800"/>
        </a:lnSpc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26022" indent="-255848" algn="l" defTabSz="51169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715" indent="-255848" algn="l" defTabSz="51169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9417" indent="-255848" algn="l" defTabSz="51169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695" algn="l" defTabSz="511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393" algn="l" defTabSz="511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084" algn="l" defTabSz="511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779" algn="l" defTabSz="511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8477" algn="l" defTabSz="511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0168" algn="l" defTabSz="511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1870" algn="l" defTabSz="511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3563" algn="l" defTabSz="511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Box 7"/>
          <p:cNvSpPr txBox="1">
            <a:spLocks noChangeArrowheads="1"/>
          </p:cNvSpPr>
          <p:nvPr/>
        </p:nvSpPr>
        <p:spPr bwMode="gray">
          <a:xfrm>
            <a:off x="438151" y="6383872"/>
            <a:ext cx="431800" cy="198967"/>
          </a:xfrm>
          <a:prstGeom prst="rect">
            <a:avLst/>
          </a:prstGeom>
          <a:noFill/>
          <a:ln>
            <a:noFill/>
          </a:ln>
        </p:spPr>
        <p:txBody>
          <a:bodyPr wrap="none" lIns="0" tIns="45703" rIns="91407" bIns="45703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1BA765E7-47A3-4488-975E-56B5886488EB}" type="slidenum">
              <a:rPr lang="en-US" altLang="it-IT" sz="700" smtClean="0">
                <a:solidFill>
                  <a:srgbClr val="B9B8BB"/>
                </a:solidFill>
                <a:latin typeface="HP Simplified"/>
                <a:ea typeface="HP Simplified"/>
                <a:cs typeface="HP Simplified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altLang="it-IT" sz="700" dirty="0">
              <a:solidFill>
                <a:srgbClr val="B9B8BB"/>
              </a:solidFill>
              <a:latin typeface="HP Simplified"/>
              <a:ea typeface="HP Simplified"/>
              <a:cs typeface="HP Simplified"/>
            </a:endParaRPr>
          </a:p>
        </p:txBody>
      </p:sp>
      <p:pic>
        <p:nvPicPr>
          <p:cNvPr id="1030" name="Picture 11" descr="HP_Blue_RGB_150_SM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2" y="6225129"/>
            <a:ext cx="491067" cy="48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9" descr="http://www.practice-fp7-security.eu/uploads/40_aeb600461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168" y="6028268"/>
            <a:ext cx="162771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" y="0"/>
            <a:ext cx="12190227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85" y="6469598"/>
            <a:ext cx="1361016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2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4" r:id="rId12"/>
    <p:sldLayoutId id="2147483765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030" rtl="0" eaLnBrk="0" fontAlgn="base" hangingPunct="0">
        <a:spcBef>
          <a:spcPct val="0"/>
        </a:spcBef>
        <a:spcAft>
          <a:spcPct val="0"/>
        </a:spcAft>
        <a:defRPr lang="en-GB" sz="1900" b="1" kern="1200" dirty="0">
          <a:solidFill>
            <a:schemeClr val="bg1"/>
          </a:solidFill>
          <a:latin typeface="HP Simplified" pitchFamily="34" charset="0"/>
          <a:ea typeface="HP Simplified"/>
          <a:cs typeface="HP Simplified" pitchFamily="34" charset="0"/>
        </a:defRPr>
      </a:lvl1pPr>
      <a:lvl2pPr algn="l" defTabSz="45703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HP Simplified"/>
          <a:ea typeface="HP Simplified"/>
          <a:cs typeface="HP Simplified"/>
        </a:defRPr>
      </a:lvl2pPr>
      <a:lvl3pPr algn="l" defTabSz="45703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HP Simplified"/>
          <a:ea typeface="HP Simplified"/>
          <a:cs typeface="HP Simplified"/>
        </a:defRPr>
      </a:lvl3pPr>
      <a:lvl4pPr algn="l" defTabSz="45703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HP Simplified"/>
          <a:ea typeface="HP Simplified"/>
          <a:cs typeface="HP Simplified"/>
        </a:defRPr>
      </a:lvl4pPr>
      <a:lvl5pPr algn="l" defTabSz="45703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HP Simplified"/>
          <a:ea typeface="HP Simplified"/>
          <a:cs typeface="HP Simplified"/>
        </a:defRPr>
      </a:lvl5pPr>
      <a:lvl6pPr marL="457030" algn="l" defTabSz="457030" rtl="0" fontAlgn="base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HP Simplified"/>
          <a:ea typeface="HP Simplified"/>
          <a:cs typeface="HP Simplified"/>
        </a:defRPr>
      </a:lvl6pPr>
      <a:lvl7pPr marL="914062" algn="l" defTabSz="457030" rtl="0" fontAlgn="base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HP Simplified"/>
          <a:ea typeface="HP Simplified"/>
          <a:cs typeface="HP Simplified"/>
        </a:defRPr>
      </a:lvl7pPr>
      <a:lvl8pPr marL="1371091" algn="l" defTabSz="457030" rtl="0" fontAlgn="base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HP Simplified"/>
          <a:ea typeface="HP Simplified"/>
          <a:cs typeface="HP Simplified"/>
        </a:defRPr>
      </a:lvl8pPr>
      <a:lvl9pPr marL="1828124" algn="l" defTabSz="457030" rtl="0" fontAlgn="base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HP Simplified"/>
          <a:ea typeface="HP Simplified"/>
          <a:cs typeface="HP Simplified"/>
        </a:defRPr>
      </a:lvl9pPr>
    </p:titleStyle>
    <p:bodyStyle>
      <a:lvl1pPr algn="l" defTabSz="457030" rtl="0" eaLnBrk="0" fontAlgn="base" hangingPunct="0">
        <a:spcBef>
          <a:spcPct val="0"/>
        </a:spcBef>
        <a:spcAft>
          <a:spcPts val="400"/>
        </a:spcAft>
        <a:buSzPct val="100000"/>
        <a:buFont typeface="Arial" pitchFamily="34" charset="0"/>
        <a:defRPr b="1" kern="1200">
          <a:solidFill>
            <a:srgbClr val="0096D6"/>
          </a:solidFill>
          <a:latin typeface="HP Simplified" pitchFamily="34" charset="0"/>
          <a:ea typeface="HP Simplified"/>
          <a:cs typeface="HP Simplified" pitchFamily="34" charset="0"/>
        </a:defRPr>
      </a:lvl1pPr>
      <a:lvl2pPr algn="l" defTabSz="430054" rtl="0" eaLnBrk="0" fontAlgn="base" hangingPunct="0">
        <a:spcBef>
          <a:spcPct val="0"/>
        </a:spcBef>
        <a:spcAft>
          <a:spcPts val="400"/>
        </a:spcAft>
        <a:buSzPct val="100000"/>
        <a:buFont typeface="Lucida Grande"/>
        <a:defRPr sz="17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2pPr>
      <a:lvl3pPr marL="169802" indent="-169802" algn="l" defTabSz="457030" rtl="0" eaLnBrk="0" fontAlgn="base" hangingPunct="0">
        <a:spcBef>
          <a:spcPct val="0"/>
        </a:spcBef>
        <a:spcAft>
          <a:spcPts val="400"/>
        </a:spcAft>
        <a:buFont typeface="HP Simplified"/>
        <a:buChar char="•"/>
        <a:defRPr sz="13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3pPr>
      <a:lvl4pPr marL="341188" indent="-180909" algn="l" defTabSz="457030" rtl="0" eaLnBrk="0" fontAlgn="base" hangingPunct="0">
        <a:spcBef>
          <a:spcPct val="0"/>
        </a:spcBef>
        <a:spcAft>
          <a:spcPts val="400"/>
        </a:spcAft>
        <a:buSzPct val="80000"/>
        <a:buFont typeface="HP Simplified"/>
        <a:buChar char="–"/>
        <a:defRPr lang="en-US" sz="1300" kern="1200" dirty="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4pPr>
      <a:lvl5pPr marL="469727" indent="-150758" algn="l" defTabSz="457030" rtl="0" eaLnBrk="0" fontAlgn="base" hangingPunct="0">
        <a:spcBef>
          <a:spcPct val="0"/>
        </a:spcBef>
        <a:spcAft>
          <a:spcPts val="400"/>
        </a:spcAft>
        <a:buFont typeface="HP Simplified"/>
        <a:buChar char="•"/>
        <a:defRPr sz="13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5pPr>
      <a:lvl6pPr marL="2285155" indent="0" algn="l" defTabSz="457030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0" indent="-228516" algn="l" defTabSz="45703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2" indent="-228516" algn="l" defTabSz="45703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65" indent="-228516" algn="l" defTabSz="45703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0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2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1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4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55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84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7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8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Box 7"/>
          <p:cNvSpPr txBox="1">
            <a:spLocks noChangeArrowheads="1"/>
          </p:cNvSpPr>
          <p:nvPr/>
        </p:nvSpPr>
        <p:spPr bwMode="gray">
          <a:xfrm>
            <a:off x="438151" y="6383872"/>
            <a:ext cx="431800" cy="198967"/>
          </a:xfrm>
          <a:prstGeom prst="rect">
            <a:avLst/>
          </a:prstGeom>
          <a:noFill/>
          <a:ln>
            <a:noFill/>
          </a:ln>
        </p:spPr>
        <p:txBody>
          <a:bodyPr wrap="none" lIns="0" tIns="45703" rIns="91407" bIns="45703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1BA765E7-47A3-4488-975E-56B5886488EB}" type="slidenum">
              <a:rPr lang="en-US" altLang="it-IT" sz="700" smtClean="0">
                <a:solidFill>
                  <a:srgbClr val="B9B8BB"/>
                </a:solidFill>
                <a:latin typeface="HP Simplified"/>
                <a:ea typeface="HP Simplified"/>
                <a:cs typeface="HP Simplified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altLang="it-IT" sz="700" dirty="0">
              <a:solidFill>
                <a:srgbClr val="B9B8BB"/>
              </a:solidFill>
              <a:latin typeface="HP Simplified"/>
              <a:ea typeface="HP Simplified"/>
              <a:cs typeface="HP Simplified"/>
            </a:endParaRPr>
          </a:p>
        </p:txBody>
      </p:sp>
      <p:pic>
        <p:nvPicPr>
          <p:cNvPr id="1030" name="Picture 11" descr="HP_Blue_RGB_150_SM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2" y="6225129"/>
            <a:ext cx="491067" cy="48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9" descr="http://www.practice-fp7-security.eu/uploads/40_aeb600461.jp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168" y="6028268"/>
            <a:ext cx="162771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" y="0"/>
            <a:ext cx="12190227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85" y="6469598"/>
            <a:ext cx="1361016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79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9" r:id="rId12"/>
    <p:sldLayoutId id="2147483780" r:id="rId13"/>
    <p:sldLayoutId id="2147483781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030" rtl="0" eaLnBrk="0" fontAlgn="base" hangingPunct="0">
        <a:spcBef>
          <a:spcPct val="0"/>
        </a:spcBef>
        <a:spcAft>
          <a:spcPct val="0"/>
        </a:spcAft>
        <a:defRPr lang="en-GB" sz="1900" b="1" kern="1200" dirty="0">
          <a:solidFill>
            <a:schemeClr val="bg1"/>
          </a:solidFill>
          <a:latin typeface="HP Simplified" pitchFamily="34" charset="0"/>
          <a:ea typeface="HP Simplified"/>
          <a:cs typeface="HP Simplified" pitchFamily="34" charset="0"/>
        </a:defRPr>
      </a:lvl1pPr>
      <a:lvl2pPr algn="l" defTabSz="45703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HP Simplified"/>
          <a:ea typeface="HP Simplified"/>
          <a:cs typeface="HP Simplified"/>
        </a:defRPr>
      </a:lvl2pPr>
      <a:lvl3pPr algn="l" defTabSz="45703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HP Simplified"/>
          <a:ea typeface="HP Simplified"/>
          <a:cs typeface="HP Simplified"/>
        </a:defRPr>
      </a:lvl3pPr>
      <a:lvl4pPr algn="l" defTabSz="45703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HP Simplified"/>
          <a:ea typeface="HP Simplified"/>
          <a:cs typeface="HP Simplified"/>
        </a:defRPr>
      </a:lvl4pPr>
      <a:lvl5pPr algn="l" defTabSz="457030" rtl="0" eaLnBrk="0" fontAlgn="base" hangingPunct="0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HP Simplified"/>
          <a:ea typeface="HP Simplified"/>
          <a:cs typeface="HP Simplified"/>
        </a:defRPr>
      </a:lvl5pPr>
      <a:lvl6pPr marL="457030" algn="l" defTabSz="457030" rtl="0" fontAlgn="base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HP Simplified"/>
          <a:ea typeface="HP Simplified"/>
          <a:cs typeface="HP Simplified"/>
        </a:defRPr>
      </a:lvl6pPr>
      <a:lvl7pPr marL="914062" algn="l" defTabSz="457030" rtl="0" fontAlgn="base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HP Simplified"/>
          <a:ea typeface="HP Simplified"/>
          <a:cs typeface="HP Simplified"/>
        </a:defRPr>
      </a:lvl7pPr>
      <a:lvl8pPr marL="1371091" algn="l" defTabSz="457030" rtl="0" fontAlgn="base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HP Simplified"/>
          <a:ea typeface="HP Simplified"/>
          <a:cs typeface="HP Simplified"/>
        </a:defRPr>
      </a:lvl8pPr>
      <a:lvl9pPr marL="1828124" algn="l" defTabSz="457030" rtl="0" fontAlgn="base">
        <a:spcBef>
          <a:spcPct val="0"/>
        </a:spcBef>
        <a:spcAft>
          <a:spcPct val="0"/>
        </a:spcAft>
        <a:defRPr sz="1900" b="1">
          <a:solidFill>
            <a:schemeClr val="bg1"/>
          </a:solidFill>
          <a:latin typeface="HP Simplified"/>
          <a:ea typeface="HP Simplified"/>
          <a:cs typeface="HP Simplified"/>
        </a:defRPr>
      </a:lvl9pPr>
    </p:titleStyle>
    <p:bodyStyle>
      <a:lvl1pPr algn="l" defTabSz="457030" rtl="0" eaLnBrk="0" fontAlgn="base" hangingPunct="0">
        <a:spcBef>
          <a:spcPct val="0"/>
        </a:spcBef>
        <a:spcAft>
          <a:spcPts val="400"/>
        </a:spcAft>
        <a:buSzPct val="100000"/>
        <a:buFont typeface="Arial" pitchFamily="34" charset="0"/>
        <a:defRPr b="1" kern="1200">
          <a:solidFill>
            <a:srgbClr val="0096D6"/>
          </a:solidFill>
          <a:latin typeface="HP Simplified" pitchFamily="34" charset="0"/>
          <a:ea typeface="HP Simplified"/>
          <a:cs typeface="HP Simplified" pitchFamily="34" charset="0"/>
        </a:defRPr>
      </a:lvl1pPr>
      <a:lvl2pPr algn="l" defTabSz="430054" rtl="0" eaLnBrk="0" fontAlgn="base" hangingPunct="0">
        <a:spcBef>
          <a:spcPct val="0"/>
        </a:spcBef>
        <a:spcAft>
          <a:spcPts val="400"/>
        </a:spcAft>
        <a:buSzPct val="100000"/>
        <a:buFont typeface="Lucida Grande"/>
        <a:defRPr sz="17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2pPr>
      <a:lvl3pPr marL="169802" indent="-169802" algn="l" defTabSz="457030" rtl="0" eaLnBrk="0" fontAlgn="base" hangingPunct="0">
        <a:spcBef>
          <a:spcPct val="0"/>
        </a:spcBef>
        <a:spcAft>
          <a:spcPts val="400"/>
        </a:spcAft>
        <a:buFont typeface="HP Simplified"/>
        <a:buChar char="•"/>
        <a:defRPr sz="13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3pPr>
      <a:lvl4pPr marL="341188" indent="-180909" algn="l" defTabSz="457030" rtl="0" eaLnBrk="0" fontAlgn="base" hangingPunct="0">
        <a:spcBef>
          <a:spcPct val="0"/>
        </a:spcBef>
        <a:spcAft>
          <a:spcPts val="400"/>
        </a:spcAft>
        <a:buSzPct val="80000"/>
        <a:buFont typeface="HP Simplified"/>
        <a:buChar char="–"/>
        <a:defRPr lang="en-US" sz="1300" kern="1200" dirty="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4pPr>
      <a:lvl5pPr marL="469727" indent="-150758" algn="l" defTabSz="457030" rtl="0" eaLnBrk="0" fontAlgn="base" hangingPunct="0">
        <a:spcBef>
          <a:spcPct val="0"/>
        </a:spcBef>
        <a:spcAft>
          <a:spcPts val="400"/>
        </a:spcAft>
        <a:buFont typeface="HP Simplified"/>
        <a:buChar char="•"/>
        <a:defRPr sz="13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5pPr>
      <a:lvl6pPr marL="2285155" indent="0" algn="l" defTabSz="457030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0" indent="-228516" algn="l" defTabSz="45703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2" indent="-228516" algn="l" defTabSz="45703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65" indent="-228516" algn="l" defTabSz="45703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0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2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1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4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55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84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7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8" algn="l" defTabSz="4570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Box 7"/>
          <p:cNvSpPr txBox="1">
            <a:spLocks noChangeArrowheads="1"/>
          </p:cNvSpPr>
          <p:nvPr/>
        </p:nvSpPr>
        <p:spPr bwMode="gray">
          <a:xfrm>
            <a:off x="438151" y="6383867"/>
            <a:ext cx="431800" cy="198967"/>
          </a:xfrm>
          <a:prstGeom prst="rect">
            <a:avLst/>
          </a:prstGeom>
          <a:noFill/>
          <a:ln>
            <a:noFill/>
          </a:ln>
        </p:spPr>
        <p:txBody>
          <a:bodyPr wrap="none" lIns="0" tIns="60943" rIns="121885" bIns="60943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218847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1BA765E7-47A3-4488-975E-56B5886488EB}" type="slidenum">
              <a:rPr lang="en-US" altLang="it-IT" sz="900" smtClean="0">
                <a:solidFill>
                  <a:srgbClr val="B9B8BB"/>
                </a:solidFill>
                <a:latin typeface="HP Simplified"/>
                <a:ea typeface="HP Simplified"/>
                <a:cs typeface="HP Simplified"/>
              </a:rPr>
              <a:pPr defTabSz="1218847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altLang="it-IT" sz="900" dirty="0">
              <a:solidFill>
                <a:srgbClr val="B9B8BB"/>
              </a:solidFill>
              <a:latin typeface="HP Simplified"/>
              <a:ea typeface="HP Simplified"/>
              <a:cs typeface="HP Simplified"/>
            </a:endParaRPr>
          </a:p>
        </p:txBody>
      </p:sp>
      <p:pic>
        <p:nvPicPr>
          <p:cNvPr id="1030" name="Picture 11" descr="HP_Blue_RGB_150_SM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0" y="6225123"/>
            <a:ext cx="491067" cy="48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9" descr="http://www.practice-fp7-security.eu/uploads/40_aeb600461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167" y="6028268"/>
            <a:ext cx="162771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" y="0"/>
            <a:ext cx="12190227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85" y="6469593"/>
            <a:ext cx="1361016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8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8" r:id="rId12"/>
    <p:sldLayoutId id="2147483830" r:id="rId13"/>
  </p:sldLayoutIdLst>
  <p:hf hdr="0" ftr="0" dt="0"/>
  <p:txStyles>
    <p:titleStyle>
      <a:lvl1pPr algn="l" defTabSz="609421" rtl="0" eaLnBrk="0" fontAlgn="base" hangingPunct="0">
        <a:spcBef>
          <a:spcPct val="0"/>
        </a:spcBef>
        <a:spcAft>
          <a:spcPct val="0"/>
        </a:spcAft>
        <a:defRPr lang="en-GB" sz="2600" b="1" kern="1200" dirty="0">
          <a:solidFill>
            <a:schemeClr val="bg1"/>
          </a:solidFill>
          <a:latin typeface="HP Simplified" pitchFamily="34" charset="0"/>
          <a:ea typeface="HP Simplified"/>
          <a:cs typeface="HP Simplified" pitchFamily="34" charset="0"/>
        </a:defRPr>
      </a:lvl1pPr>
      <a:lvl2pPr algn="l" defTabSz="609421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2pPr>
      <a:lvl3pPr algn="l" defTabSz="609421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3pPr>
      <a:lvl4pPr algn="l" defTabSz="609421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4pPr>
      <a:lvl5pPr algn="l" defTabSz="609421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5pPr>
      <a:lvl6pPr marL="609421" algn="l" defTabSz="609421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6pPr>
      <a:lvl7pPr marL="1218847" algn="l" defTabSz="609421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7pPr>
      <a:lvl8pPr marL="1828269" algn="l" defTabSz="609421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8pPr>
      <a:lvl9pPr marL="2437693" algn="l" defTabSz="609421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9pPr>
    </p:titleStyle>
    <p:bodyStyle>
      <a:lvl1pPr algn="l" defTabSz="609421" rtl="0" eaLnBrk="0" fontAlgn="base" hangingPunct="0">
        <a:spcBef>
          <a:spcPct val="0"/>
        </a:spcBef>
        <a:spcAft>
          <a:spcPts val="533"/>
        </a:spcAft>
        <a:buSzPct val="100000"/>
        <a:buFont typeface="Arial" pitchFamily="34" charset="0"/>
        <a:defRPr b="1" kern="1200">
          <a:solidFill>
            <a:srgbClr val="0096D6"/>
          </a:solidFill>
          <a:latin typeface="HP Simplified" pitchFamily="34" charset="0"/>
          <a:ea typeface="HP Simplified"/>
          <a:cs typeface="HP Simplified" pitchFamily="34" charset="0"/>
        </a:defRPr>
      </a:lvl1pPr>
      <a:lvl2pPr algn="l" defTabSz="573452" rtl="0" eaLnBrk="0" fontAlgn="base" hangingPunct="0">
        <a:spcBef>
          <a:spcPct val="0"/>
        </a:spcBef>
        <a:spcAft>
          <a:spcPts val="533"/>
        </a:spcAft>
        <a:buSzPct val="100000"/>
        <a:buFont typeface="Lucida Grande"/>
        <a:defRPr sz="22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2pPr>
      <a:lvl3pPr marL="226420" indent="-226420" algn="l" defTabSz="609421" rtl="0" eaLnBrk="0" fontAlgn="base" hangingPunct="0">
        <a:spcBef>
          <a:spcPct val="0"/>
        </a:spcBef>
        <a:spcAft>
          <a:spcPts val="533"/>
        </a:spcAft>
        <a:buFont typeface="HP Simplified"/>
        <a:buChar char="•"/>
        <a:defRPr sz="17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3pPr>
      <a:lvl4pPr marL="454953" indent="-241230" algn="l" defTabSz="609421" rtl="0" eaLnBrk="0" fontAlgn="base" hangingPunct="0">
        <a:spcBef>
          <a:spcPct val="0"/>
        </a:spcBef>
        <a:spcAft>
          <a:spcPts val="533"/>
        </a:spcAft>
        <a:buSzPct val="80000"/>
        <a:buFont typeface="HP Simplified"/>
        <a:buChar char="–"/>
        <a:defRPr lang="en-US" sz="1700" kern="1200" dirty="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4pPr>
      <a:lvl5pPr marL="626352" indent="-201027" algn="l" defTabSz="609421" rtl="0" eaLnBrk="0" fontAlgn="base" hangingPunct="0">
        <a:spcBef>
          <a:spcPct val="0"/>
        </a:spcBef>
        <a:spcAft>
          <a:spcPts val="533"/>
        </a:spcAft>
        <a:buFont typeface="HP Simplified"/>
        <a:buChar char="•"/>
        <a:defRPr sz="17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5pPr>
      <a:lvl6pPr marL="3047116" indent="0" algn="l" defTabSz="609421" rtl="0" eaLnBrk="1" latinLnBrk="0" hangingPunct="1">
        <a:lnSpc>
          <a:spcPts val="3333"/>
        </a:lnSpc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251" indent="-304712" algn="l" defTabSz="6094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675" indent="-304712" algn="l" defTabSz="6094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099" indent="-304712" algn="l" defTabSz="6094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1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7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69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93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16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39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64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386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Box 7"/>
          <p:cNvSpPr txBox="1">
            <a:spLocks noChangeArrowheads="1"/>
          </p:cNvSpPr>
          <p:nvPr/>
        </p:nvSpPr>
        <p:spPr bwMode="gray">
          <a:xfrm>
            <a:off x="438151" y="6383867"/>
            <a:ext cx="431800" cy="198967"/>
          </a:xfrm>
          <a:prstGeom prst="rect">
            <a:avLst/>
          </a:prstGeom>
          <a:noFill/>
          <a:ln>
            <a:noFill/>
          </a:ln>
        </p:spPr>
        <p:txBody>
          <a:bodyPr wrap="none" lIns="0" tIns="60943" rIns="121885" bIns="60943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218847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1BA765E7-47A3-4488-975E-56B5886488EB}" type="slidenum">
              <a:rPr lang="en-US" altLang="it-IT" sz="900" smtClean="0">
                <a:solidFill>
                  <a:srgbClr val="B9B8BB"/>
                </a:solidFill>
                <a:latin typeface="HP Simplified"/>
                <a:ea typeface="HP Simplified"/>
                <a:cs typeface="HP Simplified"/>
              </a:rPr>
              <a:pPr defTabSz="1218847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altLang="it-IT" sz="900" dirty="0">
              <a:solidFill>
                <a:srgbClr val="B9B8BB"/>
              </a:solidFill>
              <a:latin typeface="HP Simplified"/>
              <a:ea typeface="HP Simplified"/>
              <a:cs typeface="HP Simplified"/>
            </a:endParaRPr>
          </a:p>
        </p:txBody>
      </p:sp>
      <p:pic>
        <p:nvPicPr>
          <p:cNvPr id="1030" name="Picture 11" descr="HP_Blue_RGB_150_SM.p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0" y="6225123"/>
            <a:ext cx="491067" cy="48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9" descr="http://www.practice-fp7-security.eu/uploads/40_aeb600461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167" y="6028268"/>
            <a:ext cx="162771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" y="0"/>
            <a:ext cx="12190227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85" y="6469593"/>
            <a:ext cx="1361016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4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4" r:id="rId13"/>
    <p:sldLayoutId id="2147483855" r:id="rId14"/>
    <p:sldLayoutId id="2147483858" r:id="rId15"/>
    <p:sldLayoutId id="2147483877" r:id="rId16"/>
    <p:sldLayoutId id="2147483878" r:id="rId17"/>
    <p:sldLayoutId id="2147483879" r:id="rId18"/>
  </p:sldLayoutIdLst>
  <p:hf hdr="0" ftr="0" dt="0"/>
  <p:txStyles>
    <p:titleStyle>
      <a:lvl1pPr algn="l" defTabSz="609421" rtl="0" eaLnBrk="0" fontAlgn="base" hangingPunct="0">
        <a:spcBef>
          <a:spcPct val="0"/>
        </a:spcBef>
        <a:spcAft>
          <a:spcPct val="0"/>
        </a:spcAft>
        <a:defRPr lang="en-GB" sz="2600" b="1" kern="1200" dirty="0">
          <a:solidFill>
            <a:schemeClr val="bg1"/>
          </a:solidFill>
          <a:latin typeface="HP Simplified" pitchFamily="34" charset="0"/>
          <a:ea typeface="HP Simplified"/>
          <a:cs typeface="HP Simplified" pitchFamily="34" charset="0"/>
        </a:defRPr>
      </a:lvl1pPr>
      <a:lvl2pPr algn="l" defTabSz="609421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2pPr>
      <a:lvl3pPr algn="l" defTabSz="609421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3pPr>
      <a:lvl4pPr algn="l" defTabSz="609421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4pPr>
      <a:lvl5pPr algn="l" defTabSz="609421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5pPr>
      <a:lvl6pPr marL="609421" algn="l" defTabSz="609421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6pPr>
      <a:lvl7pPr marL="1218847" algn="l" defTabSz="609421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7pPr>
      <a:lvl8pPr marL="1828269" algn="l" defTabSz="609421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8pPr>
      <a:lvl9pPr marL="2437693" algn="l" defTabSz="609421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9pPr>
    </p:titleStyle>
    <p:bodyStyle>
      <a:lvl1pPr algn="l" defTabSz="609421" rtl="0" eaLnBrk="0" fontAlgn="base" hangingPunct="0">
        <a:spcBef>
          <a:spcPct val="0"/>
        </a:spcBef>
        <a:spcAft>
          <a:spcPts val="533"/>
        </a:spcAft>
        <a:buSzPct val="100000"/>
        <a:buFont typeface="Arial" pitchFamily="34" charset="0"/>
        <a:defRPr b="1" kern="1200">
          <a:solidFill>
            <a:srgbClr val="0096D6"/>
          </a:solidFill>
          <a:latin typeface="HP Simplified" pitchFamily="34" charset="0"/>
          <a:ea typeface="HP Simplified"/>
          <a:cs typeface="HP Simplified" pitchFamily="34" charset="0"/>
        </a:defRPr>
      </a:lvl1pPr>
      <a:lvl2pPr algn="l" defTabSz="573452" rtl="0" eaLnBrk="0" fontAlgn="base" hangingPunct="0">
        <a:spcBef>
          <a:spcPct val="0"/>
        </a:spcBef>
        <a:spcAft>
          <a:spcPts val="533"/>
        </a:spcAft>
        <a:buSzPct val="100000"/>
        <a:buFont typeface="Lucida Grande"/>
        <a:defRPr sz="22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2pPr>
      <a:lvl3pPr marL="226420" indent="-226420" algn="l" defTabSz="609421" rtl="0" eaLnBrk="0" fontAlgn="base" hangingPunct="0">
        <a:spcBef>
          <a:spcPct val="0"/>
        </a:spcBef>
        <a:spcAft>
          <a:spcPts val="533"/>
        </a:spcAft>
        <a:buFont typeface="HP Simplified"/>
        <a:buChar char="•"/>
        <a:defRPr sz="17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3pPr>
      <a:lvl4pPr marL="454953" indent="-241230" algn="l" defTabSz="609421" rtl="0" eaLnBrk="0" fontAlgn="base" hangingPunct="0">
        <a:spcBef>
          <a:spcPct val="0"/>
        </a:spcBef>
        <a:spcAft>
          <a:spcPts val="533"/>
        </a:spcAft>
        <a:buSzPct val="80000"/>
        <a:buFont typeface="HP Simplified"/>
        <a:buChar char="–"/>
        <a:defRPr lang="en-US" sz="1700" kern="1200" dirty="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4pPr>
      <a:lvl5pPr marL="626352" indent="-201027" algn="l" defTabSz="609421" rtl="0" eaLnBrk="0" fontAlgn="base" hangingPunct="0">
        <a:spcBef>
          <a:spcPct val="0"/>
        </a:spcBef>
        <a:spcAft>
          <a:spcPts val="533"/>
        </a:spcAft>
        <a:buFont typeface="HP Simplified"/>
        <a:buChar char="•"/>
        <a:defRPr sz="17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5pPr>
      <a:lvl6pPr marL="3047116" indent="0" algn="l" defTabSz="609421" rtl="0" eaLnBrk="1" latinLnBrk="0" hangingPunct="1">
        <a:lnSpc>
          <a:spcPts val="3333"/>
        </a:lnSpc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251" indent="-304712" algn="l" defTabSz="6094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675" indent="-304712" algn="l" defTabSz="6094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099" indent="-304712" algn="l" defTabSz="6094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1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7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69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93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16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39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64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386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Box 7"/>
          <p:cNvSpPr txBox="1">
            <a:spLocks noChangeArrowheads="1"/>
          </p:cNvSpPr>
          <p:nvPr/>
        </p:nvSpPr>
        <p:spPr bwMode="gray">
          <a:xfrm>
            <a:off x="438151" y="6383867"/>
            <a:ext cx="431800" cy="198967"/>
          </a:xfrm>
          <a:prstGeom prst="rect">
            <a:avLst/>
          </a:prstGeom>
          <a:noFill/>
          <a:ln>
            <a:noFill/>
          </a:ln>
        </p:spPr>
        <p:txBody>
          <a:bodyPr wrap="none" lIns="0" tIns="60943" rIns="121885" bIns="60943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218847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1BA765E7-47A3-4488-975E-56B5886488EB}" type="slidenum">
              <a:rPr lang="en-US" altLang="it-IT" sz="900" smtClean="0">
                <a:solidFill>
                  <a:srgbClr val="B9B8BB"/>
                </a:solidFill>
                <a:latin typeface="HP Simplified"/>
                <a:ea typeface="HP Simplified"/>
                <a:cs typeface="HP Simplified"/>
              </a:rPr>
              <a:pPr defTabSz="1218847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altLang="it-IT" sz="900">
              <a:solidFill>
                <a:srgbClr val="B9B8BB"/>
              </a:solidFill>
              <a:latin typeface="HP Simplified"/>
              <a:ea typeface="HP Simplified"/>
              <a:cs typeface="HP Simplified"/>
            </a:endParaRPr>
          </a:p>
        </p:txBody>
      </p:sp>
      <p:pic>
        <p:nvPicPr>
          <p:cNvPr id="1030" name="Picture 11" descr="HP_Blue_RGB_150_SM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0" y="6225123"/>
            <a:ext cx="491067" cy="48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9" descr="http://www.practice-fp7-security.eu/uploads/40_aeb600461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167" y="6028268"/>
            <a:ext cx="162771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" y="0"/>
            <a:ext cx="12190227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85" y="6469593"/>
            <a:ext cx="1361016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2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4" r:id="rId15"/>
    <p:sldLayoutId id="2147483875" r:id="rId16"/>
  </p:sldLayoutIdLst>
  <p:hf hdr="0" ftr="0" dt="0"/>
  <p:txStyles>
    <p:titleStyle>
      <a:lvl1pPr algn="l" defTabSz="609421" rtl="0" eaLnBrk="0" fontAlgn="base" hangingPunct="0">
        <a:spcBef>
          <a:spcPct val="0"/>
        </a:spcBef>
        <a:spcAft>
          <a:spcPct val="0"/>
        </a:spcAft>
        <a:defRPr lang="en-GB" sz="2600" b="1" kern="1200" dirty="0">
          <a:solidFill>
            <a:schemeClr val="bg1"/>
          </a:solidFill>
          <a:latin typeface="HP Simplified" pitchFamily="34" charset="0"/>
          <a:ea typeface="HP Simplified"/>
          <a:cs typeface="HP Simplified" pitchFamily="34" charset="0"/>
        </a:defRPr>
      </a:lvl1pPr>
      <a:lvl2pPr algn="l" defTabSz="609421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2pPr>
      <a:lvl3pPr algn="l" defTabSz="609421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3pPr>
      <a:lvl4pPr algn="l" defTabSz="609421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4pPr>
      <a:lvl5pPr algn="l" defTabSz="609421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5pPr>
      <a:lvl6pPr marL="609421" algn="l" defTabSz="609421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6pPr>
      <a:lvl7pPr marL="1218847" algn="l" defTabSz="609421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7pPr>
      <a:lvl8pPr marL="1828269" algn="l" defTabSz="609421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8pPr>
      <a:lvl9pPr marL="2437693" algn="l" defTabSz="609421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HP Simplified"/>
          <a:ea typeface="HP Simplified"/>
          <a:cs typeface="HP Simplified"/>
        </a:defRPr>
      </a:lvl9pPr>
    </p:titleStyle>
    <p:bodyStyle>
      <a:lvl1pPr algn="l" defTabSz="609421" rtl="0" eaLnBrk="0" fontAlgn="base" hangingPunct="0">
        <a:spcBef>
          <a:spcPct val="0"/>
        </a:spcBef>
        <a:spcAft>
          <a:spcPts val="533"/>
        </a:spcAft>
        <a:buSzPct val="100000"/>
        <a:buFont typeface="Arial" pitchFamily="34" charset="0"/>
        <a:defRPr b="1" kern="1200">
          <a:solidFill>
            <a:srgbClr val="0096D6"/>
          </a:solidFill>
          <a:latin typeface="HP Simplified" pitchFamily="34" charset="0"/>
          <a:ea typeface="HP Simplified"/>
          <a:cs typeface="HP Simplified" pitchFamily="34" charset="0"/>
        </a:defRPr>
      </a:lvl1pPr>
      <a:lvl2pPr algn="l" defTabSz="573452" rtl="0" eaLnBrk="0" fontAlgn="base" hangingPunct="0">
        <a:spcBef>
          <a:spcPct val="0"/>
        </a:spcBef>
        <a:spcAft>
          <a:spcPts val="533"/>
        </a:spcAft>
        <a:buSzPct val="100000"/>
        <a:buFont typeface="Lucida Grande"/>
        <a:defRPr sz="22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2pPr>
      <a:lvl3pPr marL="226420" indent="-226420" algn="l" defTabSz="609421" rtl="0" eaLnBrk="0" fontAlgn="base" hangingPunct="0">
        <a:spcBef>
          <a:spcPct val="0"/>
        </a:spcBef>
        <a:spcAft>
          <a:spcPts val="533"/>
        </a:spcAft>
        <a:buFont typeface="HP Simplified"/>
        <a:buChar char="•"/>
        <a:defRPr sz="17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3pPr>
      <a:lvl4pPr marL="454953" indent="-241230" algn="l" defTabSz="609421" rtl="0" eaLnBrk="0" fontAlgn="base" hangingPunct="0">
        <a:spcBef>
          <a:spcPct val="0"/>
        </a:spcBef>
        <a:spcAft>
          <a:spcPts val="533"/>
        </a:spcAft>
        <a:buSzPct val="80000"/>
        <a:buFont typeface="HP Simplified"/>
        <a:buChar char="–"/>
        <a:defRPr lang="en-US" sz="1700" kern="1200" dirty="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4pPr>
      <a:lvl5pPr marL="626352" indent="-201027" algn="l" defTabSz="609421" rtl="0" eaLnBrk="0" fontAlgn="base" hangingPunct="0">
        <a:spcBef>
          <a:spcPct val="0"/>
        </a:spcBef>
        <a:spcAft>
          <a:spcPts val="533"/>
        </a:spcAft>
        <a:buFont typeface="HP Simplified"/>
        <a:buChar char="•"/>
        <a:defRPr sz="1700" kern="1200">
          <a:solidFill>
            <a:srgbClr val="000000"/>
          </a:solidFill>
          <a:latin typeface="HP Simplified" pitchFamily="34" charset="0"/>
          <a:ea typeface="HP Simplified"/>
          <a:cs typeface="HP Simplified" pitchFamily="34" charset="0"/>
        </a:defRPr>
      </a:lvl5pPr>
      <a:lvl6pPr marL="3047116" indent="0" algn="l" defTabSz="609421" rtl="0" eaLnBrk="1" latinLnBrk="0" hangingPunct="1">
        <a:lnSpc>
          <a:spcPts val="3333"/>
        </a:lnSpc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251" indent="-304712" algn="l" defTabSz="6094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675" indent="-304712" algn="l" defTabSz="6094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099" indent="-304712" algn="l" defTabSz="60942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1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7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69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93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16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39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64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386" algn="l" defTabSz="6094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94FA7E20"/><Relationship Id="rId3" Type="http://schemas.openxmlformats.org/officeDocument/2006/relationships/slideLayout" Target="../slideLayouts/slideLayout70.xml"/><Relationship Id="rId7" Type="http://schemas.openxmlformats.org/officeDocument/2006/relationships/image" Target="../media/image17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6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668195" y="858445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iapositiva think-cell" r:id="rId5" imgW="270" imgH="270" progId="TCLayout.ActiveDocument.1">
                  <p:embed/>
                </p:oleObj>
              </mc:Choice>
              <mc:Fallback>
                <p:oleObj name="Diapositiva think-cell" r:id="rId5" imgW="270" imgH="270" progId="TCLayout.ActiveDocument.1">
                  <p:embed/>
                  <p:pic>
                    <p:nvPicPr>
                      <p:cNvPr id="2" name="Oggetto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68195" y="858445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5689334" y="2921012"/>
            <a:ext cx="4708169" cy="131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380" tIns="33692" rIns="67380" bIns="33692" anchor="ctr"/>
          <a:lstStyle/>
          <a:p>
            <a:pPr algn="r" defTabSz="722710" eaLnBrk="0" hangingPunct="0">
              <a:spcBef>
                <a:spcPct val="25000"/>
              </a:spcBef>
              <a:defRPr/>
            </a:pPr>
            <a:endParaRPr lang="it-IT" sz="2400" b="1" dirty="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1358639" y="4151994"/>
            <a:ext cx="7551955" cy="12698"/>
          </a:xfrm>
          <a:prstGeom prst="line">
            <a:avLst/>
          </a:prstGeom>
          <a:ln w="28575">
            <a:solidFill>
              <a:srgbClr val="005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82" name="Picture 34" descr="Sistema Nazionale di Valutazione (SNV) – indicazioni operative in merito ai  documenti strategici delle istituzioni scolastiche (Rapporto di  autovalutazione, Piano di miglioramento, Piano triennale dell&amp;#39;offerta  formativa) – Ufficio Scolastico Regionale ..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1" r="75401" b="19673"/>
          <a:stretch/>
        </p:blipFill>
        <p:spPr bwMode="auto">
          <a:xfrm>
            <a:off x="9111608" y="2315640"/>
            <a:ext cx="2335138" cy="234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DACB39B-C7D4-41EF-BC2F-853F3D887154}"/>
              </a:ext>
            </a:extLst>
          </p:cNvPr>
          <p:cNvSpPr txBox="1"/>
          <p:nvPr/>
        </p:nvSpPr>
        <p:spPr>
          <a:xfrm>
            <a:off x="7304989" y="4926479"/>
            <a:ext cx="38884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400" b="1" i="1" dirty="0">
                <a:solidFill>
                  <a:srgbClr val="0070C0"/>
                </a:solidFill>
                <a:latin typeface="Arial" panose="020B0604020202020204" pitchFamily="34" charset="0"/>
                <a:ea typeface="HP Simplified"/>
                <a:cs typeface="Arial" panose="020B0604020202020204" pitchFamily="34" charset="0"/>
              </a:rPr>
              <a:t>Damiano Previtali</a:t>
            </a:r>
          </a:p>
          <a:p>
            <a:pPr algn="r"/>
            <a:endParaRPr lang="it-IT" sz="1200" dirty="0">
              <a:solidFill>
                <a:srgbClr val="0070C0"/>
              </a:solidFill>
              <a:latin typeface="Arial" panose="020B0604020202020204" pitchFamily="34" charset="0"/>
              <a:ea typeface="HP Simplified"/>
              <a:cs typeface="Arial" panose="020B0604020202020204" pitchFamily="34" charset="0"/>
            </a:endParaRPr>
          </a:p>
          <a:p>
            <a:pPr algn="r"/>
            <a:r>
              <a:rPr lang="it-IT" sz="1200" dirty="0">
                <a:solidFill>
                  <a:srgbClr val="0070C0"/>
                </a:solidFill>
                <a:latin typeface="Arial" panose="020B0604020202020204" pitchFamily="34" charset="0"/>
                <a:ea typeface="HP Simplified"/>
                <a:cs typeface="Arial" panose="020B0604020202020204" pitchFamily="34" charset="0"/>
              </a:rPr>
              <a:t>Dirigente</a:t>
            </a:r>
          </a:p>
          <a:p>
            <a:pPr algn="r"/>
            <a:r>
              <a:rPr lang="it-IT" sz="1200" dirty="0">
                <a:solidFill>
                  <a:srgbClr val="0070C0"/>
                </a:solidFill>
                <a:latin typeface="Arial" panose="020B0604020202020204" pitchFamily="34" charset="0"/>
                <a:ea typeface="HP Simplified"/>
                <a:cs typeface="Arial" panose="020B0604020202020204" pitchFamily="34" charset="0"/>
              </a:rPr>
              <a:t>Sistema nazionale di valutazione</a:t>
            </a:r>
          </a:p>
          <a:p>
            <a:pPr algn="r"/>
            <a:r>
              <a:rPr lang="it-IT" sz="1200" dirty="0">
                <a:solidFill>
                  <a:srgbClr val="0070C0"/>
                </a:solidFill>
                <a:latin typeface="Arial" panose="020B0604020202020204" pitchFamily="34" charset="0"/>
                <a:ea typeface="HP Simplified"/>
                <a:cs typeface="Arial" panose="020B0604020202020204" pitchFamily="34" charset="0"/>
              </a:rPr>
              <a:t>Ministero dell’istruzione e del merito</a:t>
            </a:r>
          </a:p>
          <a:p>
            <a:pPr algn="r"/>
            <a:endParaRPr lang="it-IT" sz="1200" dirty="0">
              <a:solidFill>
                <a:srgbClr val="0070C0"/>
              </a:solidFill>
              <a:latin typeface="Arial" panose="020B0604020202020204" pitchFamily="34" charset="0"/>
              <a:ea typeface="HP Simplified"/>
              <a:cs typeface="Arial" panose="020B0604020202020204" pitchFamily="34" charset="0"/>
            </a:endParaRPr>
          </a:p>
          <a:p>
            <a:pPr algn="r"/>
            <a:r>
              <a:rPr lang="it-IT" sz="1400" b="1" dirty="0">
                <a:solidFill>
                  <a:srgbClr val="0070C0"/>
                </a:solidFill>
                <a:latin typeface="Arial" panose="020B0604020202020204" pitchFamily="34" charset="0"/>
                <a:ea typeface="HP Simplified"/>
                <a:cs typeface="Arial" panose="020B0604020202020204" pitchFamily="34" charset="0"/>
              </a:rPr>
              <a:t>USR per la Toscana, 11 gennaio 2023 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0B95D656-85CE-4AC7-AB00-596EBDE10A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78" y="548680"/>
            <a:ext cx="3231311" cy="5306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olo 3">
            <a:extLst>
              <a:ext uri="{FF2B5EF4-FFF2-40B4-BE49-F238E27FC236}">
                <a16:creationId xmlns:a16="http://schemas.microsoft.com/office/drawing/2014/main" id="{6F378F5A-D7D2-9974-13C5-B7ACE5038E06}"/>
              </a:ext>
            </a:extLst>
          </p:cNvPr>
          <p:cNvSpPr txBox="1">
            <a:spLocks/>
          </p:cNvSpPr>
          <p:nvPr/>
        </p:nvSpPr>
        <p:spPr>
          <a:xfrm>
            <a:off x="1157625" y="2949087"/>
            <a:ext cx="7752969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09421" rtl="0" eaLnBrk="0" fontAlgn="base" hangingPunct="0">
              <a:spcBef>
                <a:spcPct val="0"/>
              </a:spcBef>
              <a:spcAft>
                <a:spcPct val="0"/>
              </a:spcAft>
              <a:defRPr lang="en-GB" sz="2600" b="1" kern="1200" dirty="0">
                <a:solidFill>
                  <a:schemeClr val="bg1"/>
                </a:solidFill>
                <a:latin typeface="HP Simplified" pitchFamily="34" charset="0"/>
                <a:ea typeface="HP Simplified"/>
                <a:cs typeface="HP Simplified" pitchFamily="34" charset="0"/>
              </a:defRPr>
            </a:lvl1pPr>
            <a:lvl2pPr algn="l" defTabSz="609421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2pPr>
            <a:lvl3pPr algn="l" defTabSz="609421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3pPr>
            <a:lvl4pPr algn="l" defTabSz="609421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4pPr>
            <a:lvl5pPr algn="l" defTabSz="609421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5pPr>
            <a:lvl6pPr marL="609421" algn="l" defTabSz="609421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6pPr>
            <a:lvl7pPr marL="1218847" algn="l" defTabSz="609421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7pPr>
            <a:lvl8pPr marL="1828269" algn="l" defTabSz="609421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8pPr>
            <a:lvl9pPr marL="2437693" algn="l" defTabSz="609421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9pPr>
          </a:lstStyle>
          <a:p>
            <a:pPr algn="r"/>
            <a:r>
              <a:rPr lang="it-IT" sz="3600" dirty="0">
                <a:solidFill>
                  <a:srgbClr val="0070C0"/>
                </a:solidFill>
              </a:rPr>
              <a:t>Come migliorare i risultati attesi? </a:t>
            </a:r>
          </a:p>
          <a:p>
            <a:pPr algn="r"/>
            <a:r>
              <a:rPr lang="it-IT" sz="3600" b="0" dirty="0">
                <a:solidFill>
                  <a:srgbClr val="0070C0"/>
                </a:solidFill>
              </a:rPr>
              <a:t>(PNRR compreso)</a:t>
            </a:r>
            <a:r>
              <a:rPr lang="it-IT" sz="3600" b="0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3744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39D40EE7-F0CF-4FF7-9F8B-615C670E2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4" y="110376"/>
            <a:ext cx="8712968" cy="719138"/>
          </a:xfrm>
        </p:spPr>
        <p:txBody>
          <a:bodyPr>
            <a:normAutofit/>
          </a:bodyPr>
          <a:lstStyle/>
          <a:p>
            <a:r>
              <a:rPr lang="it-IT" sz="3200" dirty="0"/>
              <a:t>Cosa possiamo fare per migliorare?</a:t>
            </a:r>
          </a:p>
        </p:txBody>
      </p:sp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C36611F4-9461-4051-8C93-C775C8D8D385}"/>
              </a:ext>
            </a:extLst>
          </p:cNvPr>
          <p:cNvCxnSpPr/>
          <p:nvPr/>
        </p:nvCxnSpPr>
        <p:spPr>
          <a:xfrm flipV="1">
            <a:off x="587375" y="894080"/>
            <a:ext cx="11017250" cy="0"/>
          </a:xfrm>
          <a:prstGeom prst="line">
            <a:avLst/>
          </a:prstGeom>
          <a:ln w="19050">
            <a:solidFill>
              <a:srgbClr val="006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>
            <a:extLst>
              <a:ext uri="{FF2B5EF4-FFF2-40B4-BE49-F238E27FC236}">
                <a16:creationId xmlns:a16="http://schemas.microsoft.com/office/drawing/2014/main" id="{6DE71060-84BE-4F8D-AE20-4E14D745EF8A}"/>
              </a:ext>
            </a:extLst>
          </p:cNvPr>
          <p:cNvCxnSpPr/>
          <p:nvPr/>
        </p:nvCxnSpPr>
        <p:spPr>
          <a:xfrm flipV="1">
            <a:off x="587375" y="6036056"/>
            <a:ext cx="11017250" cy="0"/>
          </a:xfrm>
          <a:prstGeom prst="line">
            <a:avLst/>
          </a:prstGeom>
          <a:ln w="19050">
            <a:solidFill>
              <a:srgbClr val="0989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>
            <a:extLst>
              <a:ext uri="{FF2B5EF4-FFF2-40B4-BE49-F238E27FC236}">
                <a16:creationId xmlns:a16="http://schemas.microsoft.com/office/drawing/2014/main" id="{B799827B-7C19-EA07-B9E3-B7913D85E2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978" y="1628799"/>
            <a:ext cx="4015045" cy="433511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58F8953-DF3E-3CE1-6B1E-A20F62DDC3F0}"/>
              </a:ext>
            </a:extLst>
          </p:cNvPr>
          <p:cNvSpPr txBox="1"/>
          <p:nvPr/>
        </p:nvSpPr>
        <p:spPr>
          <a:xfrm>
            <a:off x="587375" y="1052736"/>
            <a:ext cx="11197257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PNRR - Linee di investimento per la Componente 1 della Missione 4</a:t>
            </a:r>
            <a:r>
              <a:rPr lang="it-IT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it-IT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€ 19.436 mln</a:t>
            </a:r>
            <a:endParaRPr lang="it-IT" sz="2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it-IT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6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it-IT" sz="1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iduzione dei divari territoriali </a:t>
            </a:r>
          </a:p>
          <a:p>
            <a:pPr algn="just"/>
            <a:r>
              <a:rPr lang="it-IT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it-IT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M4C1</a:t>
            </a:r>
            <a:r>
              <a:rPr lang="it-IT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-I) </a:t>
            </a:r>
            <a:r>
              <a:rPr lang="it-IT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1.500 mln </a:t>
            </a:r>
            <a:r>
              <a:rPr lang="it-IT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(inoltre 750 mln PON e 240 mln da L. bilancio 2021) </a:t>
            </a:r>
          </a:p>
          <a:p>
            <a:pPr algn="just"/>
            <a:endParaRPr lang="it-IT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Scuola 4.0 - scuole innovative, nuove aule didattiche e laboratori </a:t>
            </a:r>
            <a:endParaRPr lang="it-IT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it-IT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M4C1</a:t>
            </a:r>
            <a:r>
              <a:rPr lang="it-IT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-I 3.2-4,19) </a:t>
            </a:r>
            <a:r>
              <a:rPr lang="it-IT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2.100 mln</a:t>
            </a:r>
          </a:p>
          <a:p>
            <a:pPr algn="just"/>
            <a:endParaRPr lang="it-IT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Didattica digitale integrata e formazione del personale scolastico </a:t>
            </a:r>
            <a:endParaRPr lang="it-IT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it-IT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M4C1</a:t>
            </a:r>
            <a:r>
              <a:rPr lang="it-IT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-I 2.1-13) </a:t>
            </a:r>
            <a:r>
              <a:rPr lang="it-IT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800 mln</a:t>
            </a:r>
            <a:endParaRPr lang="it-IT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it-IT" sz="1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Nuove competenze e nuovi linguaggi </a:t>
            </a:r>
            <a:endParaRPr lang="it-IT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it-IT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M4C1</a:t>
            </a:r>
            <a:r>
              <a:rPr lang="it-IT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-I 3.1-16-17) </a:t>
            </a:r>
            <a:r>
              <a:rPr lang="it-IT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1.100 mln</a:t>
            </a:r>
            <a:r>
              <a:rPr lang="it-IT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Ingenti investimenti economici non bastano a migliorare</a:t>
            </a:r>
            <a:r>
              <a:rPr lang="it-I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it-IT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 vi è correlazione fra spesa e miglioramento, anzi i consistenti stanziamenti economici nei contesti problematici diventano una parte dei problemi da risolvere. </a:t>
            </a:r>
          </a:p>
          <a:p>
            <a:pPr algn="just"/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1">
            <a:extLst>
              <a:ext uri="{FF2B5EF4-FFF2-40B4-BE49-F238E27FC236}">
                <a16:creationId xmlns:a16="http://schemas.microsoft.com/office/drawing/2014/main" id="{639A752D-CE57-C5B9-3035-7B3ADD225D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9367">
            <a:off x="6984096" y="1543616"/>
            <a:ext cx="1265710" cy="156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9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46A47C-2072-1D46-3807-116556744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65" y="238299"/>
            <a:ext cx="11377264" cy="49899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200" dirty="0">
                <a:solidFill>
                  <a:srgbClr val="009A44"/>
                </a:solidFill>
                <a:latin typeface="Arial" pitchFamily="34" charset="0"/>
                <a:cs typeface="Arial" pitchFamily="34" charset="0"/>
              </a:rPr>
              <a:t>Analisi diacronica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17DC2473-38EA-4659-213B-318CF1D68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582" y="960582"/>
            <a:ext cx="9411033" cy="5723251"/>
          </a:xfrm>
          <a:prstGeom prst="rect">
            <a:avLst/>
          </a:prstGeom>
        </p:spPr>
      </p:pic>
      <p:pic>
        <p:nvPicPr>
          <p:cNvPr id="6" name="Picture 31">
            <a:extLst>
              <a:ext uri="{FF2B5EF4-FFF2-40B4-BE49-F238E27FC236}">
                <a16:creationId xmlns:a16="http://schemas.microsoft.com/office/drawing/2014/main" id="{29649153-4B33-95CB-9112-5D4AB32D4BF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47955">
            <a:off x="1082140" y="5533655"/>
            <a:ext cx="1265710" cy="1560871"/>
          </a:xfrm>
          <a:prstGeom prst="rect">
            <a:avLst/>
          </a:prstGeom>
        </p:spPr>
      </p:pic>
      <p:pic>
        <p:nvPicPr>
          <p:cNvPr id="7" name="Picture 31">
            <a:extLst>
              <a:ext uri="{FF2B5EF4-FFF2-40B4-BE49-F238E27FC236}">
                <a16:creationId xmlns:a16="http://schemas.microsoft.com/office/drawing/2014/main" id="{2DD032D8-8BE7-AB06-A8C4-2A6D3FB0ED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8798">
            <a:off x="1832656" y="983123"/>
            <a:ext cx="1265710" cy="1560871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226FEFC-AC84-DC9C-6400-2AFFF3C27056}"/>
              </a:ext>
            </a:extLst>
          </p:cNvPr>
          <p:cNvSpPr txBox="1"/>
          <p:nvPr/>
        </p:nvSpPr>
        <p:spPr>
          <a:xfrm>
            <a:off x="88458" y="4510733"/>
            <a:ext cx="19085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Dati INVALSI</a:t>
            </a:r>
            <a:r>
              <a:rPr lang="it-IT" sz="1400" dirty="0"/>
              <a:t> Risultati nelle prove standardizzate di italiano e matematica in sequenza storica dal 2013 al 2019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3C1FA6C-7D15-5A66-6DA1-43191EAA0591}"/>
              </a:ext>
            </a:extLst>
          </p:cNvPr>
          <p:cNvSpPr txBox="1"/>
          <p:nvPr/>
        </p:nvSpPr>
        <p:spPr>
          <a:xfrm>
            <a:off x="36783" y="1942302"/>
            <a:ext cx="214112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/>
              <a:t>G02</a:t>
            </a:r>
            <a:r>
              <a:rPr lang="it-IT" sz="1400" b="1" dirty="0"/>
              <a:t> </a:t>
            </a:r>
            <a:r>
              <a:rPr lang="it-IT" sz="1400" dirty="0"/>
              <a:t>= classe II primaria</a:t>
            </a:r>
          </a:p>
          <a:p>
            <a:endParaRPr lang="it-IT" sz="1400" dirty="0"/>
          </a:p>
          <a:p>
            <a:r>
              <a:rPr lang="it-IT" sz="1400" b="1" dirty="0" err="1"/>
              <a:t>G05</a:t>
            </a:r>
            <a:r>
              <a:rPr lang="it-IT" sz="1400" dirty="0"/>
              <a:t> = classe V primaria</a:t>
            </a:r>
          </a:p>
          <a:p>
            <a:endParaRPr lang="it-IT" sz="1400" dirty="0"/>
          </a:p>
          <a:p>
            <a:r>
              <a:rPr lang="it-IT" sz="1400" b="1" dirty="0" err="1"/>
              <a:t>G08</a:t>
            </a:r>
            <a:r>
              <a:rPr lang="it-IT" sz="1400" dirty="0"/>
              <a:t> = classe III secondaria I grado</a:t>
            </a:r>
          </a:p>
          <a:p>
            <a:endParaRPr lang="it-IT" sz="1400" dirty="0"/>
          </a:p>
          <a:p>
            <a:r>
              <a:rPr lang="it-IT" sz="1400" b="1" dirty="0" err="1"/>
              <a:t>G10</a:t>
            </a:r>
            <a:r>
              <a:rPr lang="it-IT" sz="1400" dirty="0"/>
              <a:t> = classe II secondaria II grado</a:t>
            </a:r>
          </a:p>
          <a:p>
            <a:endParaRPr lang="it-IT" sz="1200" dirty="0"/>
          </a:p>
          <a:p>
            <a:endParaRPr lang="it-IT" sz="1200" dirty="0"/>
          </a:p>
        </p:txBody>
      </p:sp>
      <p:cxnSp>
        <p:nvCxnSpPr>
          <p:cNvPr id="11" name="Straight Connector 9">
            <a:extLst>
              <a:ext uri="{FF2B5EF4-FFF2-40B4-BE49-F238E27FC236}">
                <a16:creationId xmlns:a16="http://schemas.microsoft.com/office/drawing/2014/main" id="{A7D60B47-84C2-4BBB-9BFA-54146FA47B61}"/>
              </a:ext>
            </a:extLst>
          </p:cNvPr>
          <p:cNvCxnSpPr>
            <a:cxnSpLocks/>
          </p:cNvCxnSpPr>
          <p:nvPr/>
        </p:nvCxnSpPr>
        <p:spPr>
          <a:xfrm>
            <a:off x="407368" y="828943"/>
            <a:ext cx="11426269" cy="19991"/>
          </a:xfrm>
          <a:prstGeom prst="line">
            <a:avLst/>
          </a:prstGeom>
          <a:ln w="19050">
            <a:solidFill>
              <a:srgbClr val="006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34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554D6954-8A07-4F87-BFA7-EBAE35205D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82993"/>
              </p:ext>
            </p:extLst>
          </p:nvPr>
        </p:nvGraphicFramePr>
        <p:xfrm>
          <a:off x="2099555" y="1134262"/>
          <a:ext cx="7992889" cy="3606424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915088">
                  <a:extLst>
                    <a:ext uri="{9D8B030D-6E8A-4147-A177-3AD203B41FA5}">
                      <a16:colId xmlns:a16="http://schemas.microsoft.com/office/drawing/2014/main" val="4115444776"/>
                    </a:ext>
                  </a:extLst>
                </a:gridCol>
                <a:gridCol w="2887039">
                  <a:extLst>
                    <a:ext uri="{9D8B030D-6E8A-4147-A177-3AD203B41FA5}">
                      <a16:colId xmlns:a16="http://schemas.microsoft.com/office/drawing/2014/main" val="1186059087"/>
                    </a:ext>
                  </a:extLst>
                </a:gridCol>
                <a:gridCol w="3190762">
                  <a:extLst>
                    <a:ext uri="{9D8B030D-6E8A-4147-A177-3AD203B41FA5}">
                      <a16:colId xmlns:a16="http://schemas.microsoft.com/office/drawing/2014/main" val="1393097611"/>
                    </a:ext>
                  </a:extLst>
                </a:gridCol>
              </a:tblGrid>
              <a:tr h="612664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</a:rPr>
                        <a:t>ESCS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</a:rPr>
                        <a:t>Scuole </a:t>
                      </a:r>
                    </a:p>
                    <a:p>
                      <a:pPr algn="ctr"/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</a:rPr>
                        <a:t>in forte difficoltà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</a:rPr>
                        <a:t>Tutte </a:t>
                      </a:r>
                    </a:p>
                    <a:p>
                      <a:pPr algn="ctr"/>
                      <a:r>
                        <a:rPr lang="it-IT" sz="1600" dirty="0">
                          <a:solidFill>
                            <a:schemeClr val="bg1"/>
                          </a:solidFill>
                          <a:effectLst/>
                        </a:rPr>
                        <a:t>le altre scuole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837217"/>
                  </a:ext>
                </a:extLst>
              </a:tr>
              <a:tr h="748440">
                <a:tc>
                  <a:txBody>
                    <a:bodyPr/>
                    <a:lstStyle/>
                    <a:p>
                      <a:pPr algn="ctr"/>
                      <a:endParaRPr lang="it-IT" sz="16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it-IT" sz="1600" b="1" dirty="0">
                          <a:solidFill>
                            <a:srgbClr val="FF0000"/>
                          </a:solidFill>
                          <a:effectLst/>
                        </a:rPr>
                        <a:t>Basso</a:t>
                      </a:r>
                    </a:p>
                    <a:p>
                      <a:pPr algn="ctr"/>
                      <a:endParaRPr lang="it-IT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rgbClr val="FF0000"/>
                          </a:solidFill>
                          <a:effectLst/>
                        </a:rPr>
                        <a:t>100,0</a:t>
                      </a:r>
                      <a:endParaRPr lang="it-IT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>
                          <a:solidFill>
                            <a:srgbClr val="002060"/>
                          </a:solidFill>
                          <a:effectLst/>
                        </a:rPr>
                        <a:t>25,5</a:t>
                      </a:r>
                      <a:endParaRPr lang="it-IT" sz="16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15835339"/>
                  </a:ext>
                </a:extLst>
              </a:tr>
              <a:tr h="748440"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effectLst/>
                      </a:endParaRPr>
                    </a:p>
                    <a:p>
                      <a:pPr algn="ctr"/>
                      <a:r>
                        <a:rPr lang="it-IT" sz="1600" dirty="0">
                          <a:effectLst/>
                        </a:rPr>
                        <a:t>Medio-Basso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</a:rPr>
                        <a:t>0,0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</a:rPr>
                        <a:t>26,4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85425"/>
                  </a:ext>
                </a:extLst>
              </a:tr>
              <a:tr h="748440"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effectLst/>
                      </a:endParaRPr>
                    </a:p>
                    <a:p>
                      <a:pPr algn="ctr"/>
                      <a:r>
                        <a:rPr lang="it-IT" sz="1600" dirty="0">
                          <a:effectLst/>
                        </a:rPr>
                        <a:t>Medio-Alto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</a:rPr>
                        <a:t>0,0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</a:rPr>
                        <a:t>21,1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29381843"/>
                  </a:ext>
                </a:extLst>
              </a:tr>
              <a:tr h="748440"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effectLst/>
                      </a:endParaRPr>
                    </a:p>
                    <a:p>
                      <a:pPr algn="ctr"/>
                      <a:r>
                        <a:rPr lang="it-IT" sz="1600" dirty="0">
                          <a:effectLst/>
                        </a:rPr>
                        <a:t>Alto</a:t>
                      </a:r>
                    </a:p>
                    <a:p>
                      <a:pPr algn="ctr"/>
                      <a:endParaRPr lang="it-IT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>
                          <a:effectLst/>
                        </a:rPr>
                        <a:t>0,0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</a:rPr>
                        <a:t>24,9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15026408"/>
                  </a:ext>
                </a:extLst>
              </a:tr>
            </a:tbl>
          </a:graphicData>
        </a:graphic>
      </p:graphicFrame>
      <p:pic>
        <p:nvPicPr>
          <p:cNvPr id="7" name="Picture 31">
            <a:extLst>
              <a:ext uri="{FF2B5EF4-FFF2-40B4-BE49-F238E27FC236}">
                <a16:creationId xmlns:a16="http://schemas.microsoft.com/office/drawing/2014/main" id="{45EE7833-464B-4D75-87D7-AAE0430655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8312" y="1339020"/>
            <a:ext cx="1396414" cy="1786254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E3387A0B-B009-4FDF-A967-AAA8DCB05D04}"/>
              </a:ext>
            </a:extLst>
          </p:cNvPr>
          <p:cNvSpPr/>
          <p:nvPr/>
        </p:nvSpPr>
        <p:spPr>
          <a:xfrm>
            <a:off x="551384" y="4766991"/>
            <a:ext cx="11449272" cy="10382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Costituzione, art. 3: 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È compito della Repubblica </a:t>
            </a: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rimuovere gli ostacoli di ordine economico e sociale, 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che, limitando di fatto la libertà e l'eguaglianza dei cittadini, impediscono il pieno sviluppo della persona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…»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EA8A5D95-CF5F-AFA2-FF9C-C2163E1DC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65" y="238299"/>
            <a:ext cx="11377264" cy="49899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200" dirty="0"/>
              <a:t>Analisi di contesto</a:t>
            </a:r>
            <a:endParaRPr lang="it-IT" sz="3200" dirty="0">
              <a:solidFill>
                <a:srgbClr val="009A4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00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3">
            <a:extLst>
              <a:ext uri="{FF2B5EF4-FFF2-40B4-BE49-F238E27FC236}">
                <a16:creationId xmlns:a16="http://schemas.microsoft.com/office/drawing/2014/main" id="{184E2C5D-67D5-4B15-88E0-EF2A8DA9030E}"/>
              </a:ext>
            </a:extLst>
          </p:cNvPr>
          <p:cNvSpPr txBox="1">
            <a:spLocks/>
          </p:cNvSpPr>
          <p:nvPr/>
        </p:nvSpPr>
        <p:spPr bwMode="black">
          <a:xfrm>
            <a:off x="587388" y="212727"/>
            <a:ext cx="11017224" cy="40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altLang="it-IT" sz="2800" b="1" dirty="0">
                <a:solidFill>
                  <a:srgbClr val="009A44"/>
                </a:solidFill>
              </a:rPr>
              <a:t>Dall’aula alla comunità educante: un ecosistema educativo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FE42555-82E5-4285-9390-2952A84A7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228" y="908720"/>
            <a:ext cx="7815749" cy="5163760"/>
          </a:xfrm>
          <a:prstGeom prst="rect">
            <a:avLst/>
          </a:prstGeom>
        </p:spPr>
      </p:pic>
      <p:pic>
        <p:nvPicPr>
          <p:cNvPr id="3" name="Picture 31">
            <a:extLst>
              <a:ext uri="{FF2B5EF4-FFF2-40B4-BE49-F238E27FC236}">
                <a16:creationId xmlns:a16="http://schemas.microsoft.com/office/drawing/2014/main" id="{4E819A30-5BD6-6FEE-8F88-7543C0F3ECE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37123">
            <a:off x="8236549" y="592949"/>
            <a:ext cx="1396414" cy="178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2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black">
          <a:xfrm>
            <a:off x="1524000" y="19665"/>
            <a:ext cx="7542331" cy="57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511717"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z="2500" b="1" dirty="0">
              <a:solidFill>
                <a:srgbClr val="0A7736"/>
              </a:solidFill>
              <a:latin typeface="Georgia" panose="02040502050405020303" pitchFamily="18" charset="0"/>
              <a:ea typeface="HP Simplified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338777E-062F-43C5-B68E-1F9096BE50BB}"/>
              </a:ext>
            </a:extLst>
          </p:cNvPr>
          <p:cNvSpPr/>
          <p:nvPr/>
        </p:nvSpPr>
        <p:spPr>
          <a:xfrm>
            <a:off x="2090556" y="2460789"/>
            <a:ext cx="6291445" cy="372408"/>
          </a:xfrm>
          <a:prstGeom prst="rect">
            <a:avLst/>
          </a:prstGeom>
        </p:spPr>
        <p:txBody>
          <a:bodyPr wrap="square" lIns="64005" tIns="32003" rIns="64005" bIns="32003">
            <a:spAutoFit/>
          </a:bodyPr>
          <a:lstStyle/>
          <a:p>
            <a:pPr defTabSz="1023440"/>
            <a:endParaRPr lang="it-IT" sz="20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1B7F83BA-CAE6-45FE-BCA8-33CC317E8778}"/>
              </a:ext>
            </a:extLst>
          </p:cNvPr>
          <p:cNvCxnSpPr/>
          <p:nvPr/>
        </p:nvCxnSpPr>
        <p:spPr>
          <a:xfrm flipV="1">
            <a:off x="587375" y="894080"/>
            <a:ext cx="11017250" cy="0"/>
          </a:xfrm>
          <a:prstGeom prst="line">
            <a:avLst/>
          </a:prstGeom>
          <a:ln w="19050">
            <a:solidFill>
              <a:srgbClr val="006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3DF041B9-4B51-4F49-9406-03C71E856370}"/>
              </a:ext>
            </a:extLst>
          </p:cNvPr>
          <p:cNvCxnSpPr/>
          <p:nvPr/>
        </p:nvCxnSpPr>
        <p:spPr>
          <a:xfrm flipV="1">
            <a:off x="587375" y="6036056"/>
            <a:ext cx="11017250" cy="0"/>
          </a:xfrm>
          <a:prstGeom prst="line">
            <a:avLst/>
          </a:prstGeom>
          <a:ln w="19050">
            <a:solidFill>
              <a:srgbClr val="0989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0AFBBE8-8DA3-475B-BC42-0AD53E4ECB6D}"/>
              </a:ext>
            </a:extLst>
          </p:cNvPr>
          <p:cNvSpPr txBox="1"/>
          <p:nvPr/>
        </p:nvSpPr>
        <p:spPr>
          <a:xfrm>
            <a:off x="2638599" y="154031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en-US" sz="3200" b="1" dirty="0"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prima </a:t>
            </a:r>
            <a:r>
              <a:rPr lang="it-IT" sz="3200" b="1" dirty="0"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risposta - inefficace</a:t>
            </a:r>
            <a:endParaRPr lang="it-IT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2F17B16-3359-ECE0-B7A1-DAF844C088E3}"/>
              </a:ext>
            </a:extLst>
          </p:cNvPr>
          <p:cNvSpPr txBox="1"/>
          <p:nvPr/>
        </p:nvSpPr>
        <p:spPr>
          <a:xfrm>
            <a:off x="3972324" y="5082646"/>
            <a:ext cx="7803312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Italia l’analfabetismo funzionale tra i 16 e i 65 anni è del 27,9% </a:t>
            </a:r>
          </a:p>
          <a:p>
            <a:pPr algn="ctr" fontAlgn="base"/>
            <a:r>
              <a:rPr lang="it-IT" sz="2000" b="1" dirty="0">
                <a:solidFill>
                  <a:srgbClr val="009A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Circa 3 Italiani su 10 sono analfabeti di ritorno</a:t>
            </a:r>
          </a:p>
          <a:p>
            <a:pPr algn="ctr" fontAlgn="base"/>
            <a:r>
              <a:rPr lang="it-IT" sz="1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PIAAC</a:t>
            </a:r>
            <a:r>
              <a:rPr lang="it-IT" sz="16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 </a:t>
            </a:r>
            <a:r>
              <a:rPr lang="en-GB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Programme for the International Assessment of Adult Competencies (2016)</a:t>
            </a:r>
          </a:p>
          <a:p>
            <a:pPr algn="ctr" fontAlgn="base"/>
            <a:r>
              <a:rPr lang="it-IT" sz="2000" dirty="0">
                <a:solidFill>
                  <a:srgbClr val="009A4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4953122-69DD-5D46-E344-51B1B2DED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325" y="1039605"/>
            <a:ext cx="7803312" cy="3818296"/>
          </a:xfrm>
          <a:prstGeom prst="rect">
            <a:avLst/>
          </a:prstGeom>
        </p:spPr>
      </p:pic>
      <p:sp>
        <p:nvSpPr>
          <p:cNvPr id="7" name="Callout: linea piegata senza bordo 6">
            <a:extLst>
              <a:ext uri="{FF2B5EF4-FFF2-40B4-BE49-F238E27FC236}">
                <a16:creationId xmlns:a16="http://schemas.microsoft.com/office/drawing/2014/main" id="{AA5EB6D3-1217-C350-A67F-27D24D38CB44}"/>
              </a:ext>
            </a:extLst>
          </p:cNvPr>
          <p:cNvSpPr/>
          <p:nvPr/>
        </p:nvSpPr>
        <p:spPr>
          <a:xfrm>
            <a:off x="8544272" y="3568512"/>
            <a:ext cx="1593486" cy="564169"/>
          </a:xfrm>
          <a:prstGeom prst="callout2">
            <a:avLst>
              <a:gd name="adj1" fmla="val 56184"/>
              <a:gd name="adj2" fmla="val 6135"/>
              <a:gd name="adj3" fmla="val 55502"/>
              <a:gd name="adj4" fmla="val -50085"/>
              <a:gd name="adj5" fmla="val -287177"/>
              <a:gd name="adj6" fmla="val -65368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Punteggio non corretto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A660961-88A5-7F15-BA18-7066D135438F}"/>
              </a:ext>
            </a:extLst>
          </p:cNvPr>
          <p:cNvSpPr txBox="1"/>
          <p:nvPr/>
        </p:nvSpPr>
        <p:spPr>
          <a:xfrm>
            <a:off x="587376" y="1179546"/>
            <a:ext cx="322727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D.M. 170/2022 -</a:t>
            </a:r>
            <a:r>
              <a:rPr lang="it-I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«Istruzioni operative» </a:t>
            </a: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30/12/2022</a:t>
            </a:r>
          </a:p>
          <a:p>
            <a:pPr algn="just"/>
            <a:endParaRPr lang="it-IT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Target </a:t>
            </a:r>
            <a:endParaRPr lang="it-IT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valore numerico risulta </a:t>
            </a:r>
            <a:r>
              <a:rPr lang="it-I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già precompilato da sistema </a:t>
            </a: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il target definito in proporzione al numero di alunni frequentanti, alla percentuale di fragilità e al finanziamento ricevuto. </a:t>
            </a:r>
          </a:p>
          <a:p>
            <a:pPr algn="just"/>
            <a:endParaRPr lang="it-IT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Numero di studenti che hanno frequentato le attività (target ITA)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A188887-C396-498C-05FD-3ACF4907E290}"/>
              </a:ext>
            </a:extLst>
          </p:cNvPr>
          <p:cNvSpPr/>
          <p:nvPr/>
        </p:nvSpPr>
        <p:spPr>
          <a:xfrm rot="5400000">
            <a:off x="6006730" y="2706855"/>
            <a:ext cx="2986852" cy="504056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905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1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black">
          <a:xfrm>
            <a:off x="1524000" y="19665"/>
            <a:ext cx="7542331" cy="57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511717"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z="2500" b="1" dirty="0">
              <a:solidFill>
                <a:srgbClr val="0A7736"/>
              </a:solidFill>
              <a:latin typeface="Georgia" panose="02040502050405020303" pitchFamily="18" charset="0"/>
              <a:ea typeface="HP Simplified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338777E-062F-43C5-B68E-1F9096BE50BB}"/>
              </a:ext>
            </a:extLst>
          </p:cNvPr>
          <p:cNvSpPr/>
          <p:nvPr/>
        </p:nvSpPr>
        <p:spPr>
          <a:xfrm>
            <a:off x="2090556" y="2460789"/>
            <a:ext cx="6291445" cy="372408"/>
          </a:xfrm>
          <a:prstGeom prst="rect">
            <a:avLst/>
          </a:prstGeom>
        </p:spPr>
        <p:txBody>
          <a:bodyPr wrap="square" lIns="64005" tIns="32003" rIns="64005" bIns="32003">
            <a:spAutoFit/>
          </a:bodyPr>
          <a:lstStyle/>
          <a:p>
            <a:pPr defTabSz="1023440"/>
            <a:endParaRPr lang="it-IT" sz="20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1B7F83BA-CAE6-45FE-BCA8-33CC317E8778}"/>
              </a:ext>
            </a:extLst>
          </p:cNvPr>
          <p:cNvCxnSpPr/>
          <p:nvPr/>
        </p:nvCxnSpPr>
        <p:spPr>
          <a:xfrm flipV="1">
            <a:off x="587375" y="894080"/>
            <a:ext cx="11017250" cy="0"/>
          </a:xfrm>
          <a:prstGeom prst="line">
            <a:avLst/>
          </a:prstGeom>
          <a:ln w="19050">
            <a:solidFill>
              <a:srgbClr val="006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3DF041B9-4B51-4F49-9406-03C71E856370}"/>
              </a:ext>
            </a:extLst>
          </p:cNvPr>
          <p:cNvCxnSpPr/>
          <p:nvPr/>
        </p:nvCxnSpPr>
        <p:spPr>
          <a:xfrm flipV="1">
            <a:off x="587375" y="6036056"/>
            <a:ext cx="11017250" cy="0"/>
          </a:xfrm>
          <a:prstGeom prst="line">
            <a:avLst/>
          </a:prstGeom>
          <a:ln w="19050">
            <a:solidFill>
              <a:srgbClr val="0989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0AFBBE8-8DA3-475B-BC42-0AD53E4ECB6D}"/>
              </a:ext>
            </a:extLst>
          </p:cNvPr>
          <p:cNvSpPr txBox="1"/>
          <p:nvPr/>
        </p:nvSpPr>
        <p:spPr>
          <a:xfrm>
            <a:off x="587375" y="154031"/>
            <a:ext cx="11017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en-US" sz="3200" b="1" dirty="0"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it-IT" sz="3200" b="1" dirty="0">
                <a:solidFill>
                  <a:srgbClr val="0086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 risposta - efficace</a:t>
            </a:r>
            <a:endParaRPr lang="it-IT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D64C73A2-42A3-B296-F433-D830A397CD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1451743"/>
              </p:ext>
            </p:extLst>
          </p:nvPr>
        </p:nvGraphicFramePr>
        <p:xfrm>
          <a:off x="1302328" y="996358"/>
          <a:ext cx="9587344" cy="4433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itolo 1">
            <a:extLst>
              <a:ext uri="{FF2B5EF4-FFF2-40B4-BE49-F238E27FC236}">
                <a16:creationId xmlns:a16="http://schemas.microsoft.com/office/drawing/2014/main" id="{7439F1BD-900D-2B35-45E9-DED2C5946F1B}"/>
              </a:ext>
            </a:extLst>
          </p:cNvPr>
          <p:cNvSpPr txBox="1">
            <a:spLocks/>
          </p:cNvSpPr>
          <p:nvPr/>
        </p:nvSpPr>
        <p:spPr>
          <a:xfrm>
            <a:off x="695400" y="5429993"/>
            <a:ext cx="11017250" cy="493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dirty="0">
                <a:solidFill>
                  <a:srgbClr val="0070C0"/>
                </a:solidFill>
                <a:latin typeface="+mn-lt"/>
              </a:rPr>
              <a:t>Rielaborazione</a:t>
            </a:r>
            <a:r>
              <a:rPr lang="it-IT" sz="1400" dirty="0">
                <a:latin typeface="+mn-lt"/>
              </a:rPr>
              <a:t> da fonte: D. </a:t>
            </a:r>
            <a:r>
              <a:rPr lang="it-IT" sz="1400" dirty="0" err="1">
                <a:latin typeface="+mn-lt"/>
              </a:rPr>
              <a:t>Maziana</a:t>
            </a:r>
            <a:r>
              <a:rPr lang="it-IT" sz="1400" dirty="0">
                <a:latin typeface="+mn-lt"/>
              </a:rPr>
              <a:t>, S. </a:t>
            </a:r>
            <a:r>
              <a:rPr lang="it-IT" sz="1400" dirty="0" err="1">
                <a:latin typeface="+mn-lt"/>
              </a:rPr>
              <a:t>Poy</a:t>
            </a:r>
            <a:r>
              <a:rPr lang="it-IT" sz="1400" dirty="0">
                <a:latin typeface="+mn-lt"/>
              </a:rPr>
              <a:t>, A. Rosina, E. Sironi. </a:t>
            </a:r>
            <a:r>
              <a:rPr lang="it-IT" sz="1400" dirty="0">
                <a:solidFill>
                  <a:srgbClr val="0070C0"/>
                </a:solidFill>
                <a:latin typeface="+mn-lt"/>
              </a:rPr>
              <a:t>https://www.iprase.tn.it/documents/20178/1593139/12+Alternanza+e+soft+skills  </a:t>
            </a:r>
          </a:p>
        </p:txBody>
      </p:sp>
    </p:spTree>
    <p:extLst>
      <p:ext uri="{BB962C8B-B14F-4D97-AF65-F5344CB8AC3E}">
        <p14:creationId xmlns:p14="http://schemas.microsoft.com/office/powerpoint/2010/main" val="1076160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3">
            <a:extLst>
              <a:ext uri="{FF2B5EF4-FFF2-40B4-BE49-F238E27FC236}">
                <a16:creationId xmlns:a16="http://schemas.microsoft.com/office/drawing/2014/main" id="{184E2C5D-67D5-4B15-88E0-EF2A8DA9030E}"/>
              </a:ext>
            </a:extLst>
          </p:cNvPr>
          <p:cNvSpPr txBox="1">
            <a:spLocks/>
          </p:cNvSpPr>
          <p:nvPr/>
        </p:nvSpPr>
        <p:spPr bwMode="black">
          <a:xfrm>
            <a:off x="623392" y="260648"/>
            <a:ext cx="1101722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sz="2800" b="1" dirty="0">
                <a:solidFill>
                  <a:srgbClr val="009A44"/>
                </a:solidFill>
              </a:rPr>
              <a:t>Rapporto tra competenze trasversali ed esiti scolastici</a:t>
            </a:r>
          </a:p>
        </p:txBody>
      </p:sp>
      <p:pic>
        <p:nvPicPr>
          <p:cNvPr id="2" name="Google Shape;167;gff77f779d5_0_49">
            <a:extLst>
              <a:ext uri="{FF2B5EF4-FFF2-40B4-BE49-F238E27FC236}">
                <a16:creationId xmlns:a16="http://schemas.microsoft.com/office/drawing/2014/main" id="{FCB29230-DDBF-E2CE-B5E7-C6D16EA5A3A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7488" y="1054750"/>
            <a:ext cx="9649072" cy="453650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598506C-6DDD-2930-9FE3-589593063C45}"/>
              </a:ext>
            </a:extLst>
          </p:cNvPr>
          <p:cNvSpPr txBox="1"/>
          <p:nvPr/>
        </p:nvSpPr>
        <p:spPr>
          <a:xfrm>
            <a:off x="3791744" y="5620598"/>
            <a:ext cx="6264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0213">
              <a:spcAft>
                <a:spcPts val="400"/>
              </a:spcAft>
              <a:buSzPct val="100000"/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Fonte: Dipartimento Istruzione e Cultura, PAT, 2022</a:t>
            </a:r>
          </a:p>
        </p:txBody>
      </p:sp>
      <p:sp>
        <p:nvSpPr>
          <p:cNvPr id="3" name="Google Shape;139;gff77f779d5_0_25">
            <a:extLst>
              <a:ext uri="{FF2B5EF4-FFF2-40B4-BE49-F238E27FC236}">
                <a16:creationId xmlns:a16="http://schemas.microsoft.com/office/drawing/2014/main" id="{3966BAE2-D5A5-2CA8-C2B1-AF2F1335A2AD}"/>
              </a:ext>
            </a:extLst>
          </p:cNvPr>
          <p:cNvSpPr/>
          <p:nvPr/>
        </p:nvSpPr>
        <p:spPr>
          <a:xfrm>
            <a:off x="1487488" y="886954"/>
            <a:ext cx="1296144" cy="75958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 dirty="0"/>
          </a:p>
        </p:txBody>
      </p:sp>
    </p:spTree>
    <p:extLst>
      <p:ext uri="{BB962C8B-B14F-4D97-AF65-F5344CB8AC3E}">
        <p14:creationId xmlns:p14="http://schemas.microsoft.com/office/powerpoint/2010/main" val="2105931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4DADF716-75C4-45E3-92EA-9F4DDD87CC03}"/>
              </a:ext>
            </a:extLst>
          </p:cNvPr>
          <p:cNvCxnSpPr/>
          <p:nvPr/>
        </p:nvCxnSpPr>
        <p:spPr>
          <a:xfrm flipV="1">
            <a:off x="587375" y="6036056"/>
            <a:ext cx="11017250" cy="0"/>
          </a:xfrm>
          <a:prstGeom prst="line">
            <a:avLst/>
          </a:prstGeom>
          <a:ln w="19050">
            <a:solidFill>
              <a:srgbClr val="0989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0EC98D66-3CF7-4E37-A0FB-F8A07F4EB528}"/>
              </a:ext>
            </a:extLst>
          </p:cNvPr>
          <p:cNvCxnSpPr/>
          <p:nvPr/>
        </p:nvCxnSpPr>
        <p:spPr>
          <a:xfrm flipV="1">
            <a:off x="587375" y="894080"/>
            <a:ext cx="11017250" cy="0"/>
          </a:xfrm>
          <a:prstGeom prst="line">
            <a:avLst/>
          </a:prstGeom>
          <a:ln w="19050">
            <a:solidFill>
              <a:srgbClr val="006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>
            <a:extLst>
              <a:ext uri="{FF2B5EF4-FFF2-40B4-BE49-F238E27FC236}">
                <a16:creationId xmlns:a16="http://schemas.microsoft.com/office/drawing/2014/main" id="{C4136B4D-8560-F94C-8352-0D290DA54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75" y="1047961"/>
            <a:ext cx="6483096" cy="4762077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5220F488-E597-9735-CCAB-875C265A9669}"/>
              </a:ext>
            </a:extLst>
          </p:cNvPr>
          <p:cNvSpPr txBox="1">
            <a:spLocks/>
          </p:cNvSpPr>
          <p:nvPr/>
        </p:nvSpPr>
        <p:spPr bwMode="black">
          <a:xfrm>
            <a:off x="587376" y="184587"/>
            <a:ext cx="11017250" cy="57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0902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b="1" dirty="0">
                <a:solidFill>
                  <a:srgbClr val="009A44"/>
                </a:solidFill>
              </a:rPr>
              <a:t>Next generation </a:t>
            </a:r>
            <a:r>
              <a:rPr lang="it-IT" sz="2800" b="1" dirty="0" err="1">
                <a:solidFill>
                  <a:srgbClr val="009A44"/>
                </a:solidFill>
              </a:rPr>
              <a:t>classrooms</a:t>
            </a:r>
            <a:r>
              <a:rPr lang="en-US" altLang="it-IT" sz="2800" b="1" dirty="0">
                <a:solidFill>
                  <a:srgbClr val="009A44"/>
                </a:solidFill>
              </a:rPr>
              <a:t>  </a:t>
            </a:r>
          </a:p>
        </p:txBody>
      </p:sp>
      <p:pic>
        <p:nvPicPr>
          <p:cNvPr id="8" name="Picture 31">
            <a:extLst>
              <a:ext uri="{FF2B5EF4-FFF2-40B4-BE49-F238E27FC236}">
                <a16:creationId xmlns:a16="http://schemas.microsoft.com/office/drawing/2014/main" id="{A63A8003-93F5-C9E9-51A8-6ED9B8CB4EE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38156">
            <a:off x="6859066" y="1466230"/>
            <a:ext cx="1417350" cy="174500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3855287-F1D8-E7A6-C56B-6ACC5FB84165}"/>
              </a:ext>
            </a:extLst>
          </p:cNvPr>
          <p:cNvSpPr txBox="1"/>
          <p:nvPr/>
        </p:nvSpPr>
        <p:spPr>
          <a:xfrm>
            <a:off x="7772400" y="1719072"/>
            <a:ext cx="4096512" cy="3383280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2800" b="1" i="1" dirty="0"/>
              <a:t>Connessioni con:</a:t>
            </a:r>
          </a:p>
          <a:p>
            <a:pPr>
              <a:spcAft>
                <a:spcPts val="600"/>
              </a:spcAft>
            </a:pPr>
            <a:endParaRPr lang="it-IT" sz="2800" b="1" i="1" dirty="0"/>
          </a:p>
          <a:p>
            <a:pPr>
              <a:spcAft>
                <a:spcPts val="600"/>
              </a:spcAft>
            </a:pPr>
            <a:r>
              <a:rPr lang="it-IT" sz="2800" i="1" dirty="0">
                <a:solidFill>
                  <a:srgbClr val="0070C0"/>
                </a:solidFill>
              </a:rPr>
              <a:t>“Intervento straordinario finalizzato alla riduzione dei divari territoriali e alla lotta alla dispersione» scolastica”, </a:t>
            </a:r>
            <a:r>
              <a:rPr lang="it-IT" sz="2800" dirty="0">
                <a:solidFill>
                  <a:srgbClr val="0070C0"/>
                </a:solidFill>
              </a:rPr>
              <a:t>Missione 4 – Componente 1 – PNRR</a:t>
            </a:r>
            <a:endParaRPr lang="it-IT" sz="2800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it-IT" sz="2800" dirty="0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57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4DADF716-75C4-45E3-92EA-9F4DDD87CC03}"/>
              </a:ext>
            </a:extLst>
          </p:cNvPr>
          <p:cNvCxnSpPr/>
          <p:nvPr/>
        </p:nvCxnSpPr>
        <p:spPr>
          <a:xfrm flipV="1">
            <a:off x="587375" y="6036056"/>
            <a:ext cx="11017250" cy="0"/>
          </a:xfrm>
          <a:prstGeom prst="line">
            <a:avLst/>
          </a:prstGeom>
          <a:ln w="19050">
            <a:solidFill>
              <a:srgbClr val="0989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0EC98D66-3CF7-4E37-A0FB-F8A07F4EB528}"/>
              </a:ext>
            </a:extLst>
          </p:cNvPr>
          <p:cNvCxnSpPr/>
          <p:nvPr/>
        </p:nvCxnSpPr>
        <p:spPr>
          <a:xfrm flipV="1">
            <a:off x="587375" y="894080"/>
            <a:ext cx="11017250" cy="0"/>
          </a:xfrm>
          <a:prstGeom prst="line">
            <a:avLst/>
          </a:prstGeom>
          <a:ln w="19050">
            <a:solidFill>
              <a:srgbClr val="006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>
            <a:extLst>
              <a:ext uri="{FF2B5EF4-FFF2-40B4-BE49-F238E27FC236}">
                <a16:creationId xmlns:a16="http://schemas.microsoft.com/office/drawing/2014/main" id="{0B3CC59C-CD8F-9CD5-3974-CBE6B6DEE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152" y="1086610"/>
            <a:ext cx="9560368" cy="4756917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642568B8-3525-AEC6-D828-3F3D4BB5E5D5}"/>
              </a:ext>
            </a:extLst>
          </p:cNvPr>
          <p:cNvSpPr txBox="1">
            <a:spLocks/>
          </p:cNvSpPr>
          <p:nvPr/>
        </p:nvSpPr>
        <p:spPr bwMode="black">
          <a:xfrm>
            <a:off x="587376" y="184587"/>
            <a:ext cx="11017250" cy="57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0902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2800" b="1" dirty="0">
                <a:solidFill>
                  <a:srgbClr val="009A44"/>
                </a:solidFill>
              </a:rPr>
              <a:t>Piano scuola 4.0 – </a:t>
            </a:r>
            <a:r>
              <a:rPr lang="it-IT" altLang="it-IT" sz="2800" b="1" dirty="0" err="1">
                <a:solidFill>
                  <a:srgbClr val="009A44"/>
                </a:solidFill>
              </a:rPr>
              <a:t>MIM</a:t>
            </a:r>
            <a:r>
              <a:rPr lang="it-IT" altLang="it-IT" sz="2800" b="1" dirty="0">
                <a:solidFill>
                  <a:srgbClr val="009A44"/>
                </a:solidFill>
              </a:rPr>
              <a:t> 2022</a:t>
            </a:r>
            <a:r>
              <a:rPr lang="en-US" altLang="it-IT" sz="2800" b="1" dirty="0">
                <a:solidFill>
                  <a:srgbClr val="009A44"/>
                </a:solidFill>
              </a:rPr>
              <a:t>  </a:t>
            </a:r>
          </a:p>
        </p:txBody>
      </p:sp>
      <p:pic>
        <p:nvPicPr>
          <p:cNvPr id="4" name="Picture 31">
            <a:extLst>
              <a:ext uri="{FF2B5EF4-FFF2-40B4-BE49-F238E27FC236}">
                <a16:creationId xmlns:a16="http://schemas.microsoft.com/office/drawing/2014/main" id="{6BCDF83A-EE4D-9570-7CC0-6509C34F946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38156">
            <a:off x="9827779" y="1314711"/>
            <a:ext cx="1417350" cy="174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4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1ECA6C9-B2C1-49D1-8C2C-D7299F83FFDC}"/>
              </a:ext>
            </a:extLst>
          </p:cNvPr>
          <p:cNvGrpSpPr/>
          <p:nvPr/>
        </p:nvGrpSpPr>
        <p:grpSpPr>
          <a:xfrm>
            <a:off x="587376" y="832066"/>
            <a:ext cx="4888822" cy="2195494"/>
            <a:chOff x="2177085" y="0"/>
            <a:chExt cx="2111718" cy="4896544"/>
          </a:xfrm>
          <a:solidFill>
            <a:srgbClr val="BCEBB5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1E38085-6804-43C6-84EC-B7B492F31AAF}"/>
                </a:ext>
              </a:extLst>
            </p:cNvPr>
            <p:cNvSpPr/>
            <p:nvPr/>
          </p:nvSpPr>
          <p:spPr>
            <a:xfrm>
              <a:off x="2177085" y="0"/>
              <a:ext cx="2111718" cy="489654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785FE35A-EE39-4CB5-9409-1ADDECD9FFEF}"/>
                </a:ext>
              </a:extLst>
            </p:cNvPr>
            <p:cNvSpPr txBox="1"/>
            <p:nvPr/>
          </p:nvSpPr>
          <p:spPr>
            <a:xfrm>
              <a:off x="2177085" y="1958617"/>
              <a:ext cx="2111718" cy="195861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2280" tIns="462280" rIns="462280" bIns="462280" numCol="1" spcCol="1270" anchor="ctr" anchorCtr="0">
              <a:noAutofit/>
            </a:bodyPr>
            <a:lstStyle/>
            <a:p>
              <a:pPr algn="ctr" defTabSz="288733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200" dirty="0">
                <a:solidFill>
                  <a:prstClr val="white"/>
                </a:solidFill>
                <a:latin typeface="+mj-lt"/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7FF1FB37-C3D5-49E0-9EF4-93B4D23B8695}"/>
              </a:ext>
            </a:extLst>
          </p:cNvPr>
          <p:cNvSpPr>
            <a:spLocks noChangeAspect="1"/>
          </p:cNvSpPr>
          <p:nvPr/>
        </p:nvSpPr>
        <p:spPr>
          <a:xfrm>
            <a:off x="697541" y="860744"/>
            <a:ext cx="703309" cy="703309"/>
          </a:xfrm>
          <a:prstGeom prst="ellipse">
            <a:avLst/>
          </a:prstGeom>
          <a:solidFill>
            <a:srgbClr val="F6FAF7"/>
          </a:solidFill>
          <a:ln>
            <a:solidFill>
              <a:srgbClr val="BCEBB5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49746E6-A5E7-4415-AF2C-A0CC1AB07D58}"/>
              </a:ext>
            </a:extLst>
          </p:cNvPr>
          <p:cNvGrpSpPr/>
          <p:nvPr/>
        </p:nvGrpSpPr>
        <p:grpSpPr>
          <a:xfrm>
            <a:off x="5790343" y="789275"/>
            <a:ext cx="4959852" cy="2314114"/>
            <a:chOff x="2177085" y="0"/>
            <a:chExt cx="2111718" cy="4896544"/>
          </a:xfrm>
          <a:solidFill>
            <a:srgbClr val="FFC7C6"/>
          </a:solidFill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793E80E-0918-44F2-975C-D43041B8E69D}"/>
                </a:ext>
              </a:extLst>
            </p:cNvPr>
            <p:cNvSpPr/>
            <p:nvPr/>
          </p:nvSpPr>
          <p:spPr>
            <a:xfrm>
              <a:off x="2177085" y="0"/>
              <a:ext cx="2111718" cy="489654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B6E47391-D463-499C-9AF2-F50018C3CE40}"/>
                </a:ext>
              </a:extLst>
            </p:cNvPr>
            <p:cNvSpPr txBox="1"/>
            <p:nvPr/>
          </p:nvSpPr>
          <p:spPr>
            <a:xfrm>
              <a:off x="2177085" y="1958617"/>
              <a:ext cx="2111718" cy="195861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2280" tIns="462280" rIns="462280" bIns="462280" numCol="1" spcCol="1270" anchor="ctr" anchorCtr="0">
              <a:noAutofit/>
            </a:bodyPr>
            <a:lstStyle/>
            <a:p>
              <a:pPr algn="ctr" defTabSz="288733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200" dirty="0">
                <a:solidFill>
                  <a:prstClr val="white"/>
                </a:solidFill>
                <a:latin typeface="+mj-lt"/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0ED1BFC7-4B07-42AD-BD89-D7C80A630DB5}"/>
              </a:ext>
            </a:extLst>
          </p:cNvPr>
          <p:cNvSpPr>
            <a:spLocks noChangeAspect="1"/>
          </p:cNvSpPr>
          <p:nvPr/>
        </p:nvSpPr>
        <p:spPr>
          <a:xfrm>
            <a:off x="5868534" y="781003"/>
            <a:ext cx="703309" cy="703309"/>
          </a:xfrm>
          <a:prstGeom prst="ellipse">
            <a:avLst/>
          </a:prstGeom>
          <a:solidFill>
            <a:srgbClr val="F6FAF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08923C1-ECC3-465F-BB95-63467335CDB5}"/>
              </a:ext>
            </a:extLst>
          </p:cNvPr>
          <p:cNvSpPr/>
          <p:nvPr/>
        </p:nvSpPr>
        <p:spPr>
          <a:xfrm>
            <a:off x="543521" y="3200343"/>
            <a:ext cx="5098802" cy="3485269"/>
          </a:xfrm>
          <a:prstGeom prst="roundRect">
            <a:avLst>
              <a:gd name="adj" fmla="val 10000"/>
            </a:avLst>
          </a:prstGeom>
          <a:solidFill>
            <a:srgbClr val="FFE6A8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DF5FFBB-20CA-43C8-A78C-4A1E8C68B6F5}"/>
              </a:ext>
            </a:extLst>
          </p:cNvPr>
          <p:cNvSpPr>
            <a:spLocks noChangeAspect="1"/>
          </p:cNvSpPr>
          <p:nvPr/>
        </p:nvSpPr>
        <p:spPr>
          <a:xfrm>
            <a:off x="744060" y="3211286"/>
            <a:ext cx="703309" cy="703309"/>
          </a:xfrm>
          <a:prstGeom prst="ellipse">
            <a:avLst/>
          </a:prstGeom>
          <a:solidFill>
            <a:srgbClr val="F6FAF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37A5610-CEA8-4FD1-96A9-DFCE9A2F9DD6}"/>
              </a:ext>
            </a:extLst>
          </p:cNvPr>
          <p:cNvGrpSpPr/>
          <p:nvPr/>
        </p:nvGrpSpPr>
        <p:grpSpPr>
          <a:xfrm>
            <a:off x="5831443" y="3253506"/>
            <a:ext cx="5098801" cy="3432106"/>
            <a:chOff x="2177085" y="0"/>
            <a:chExt cx="2111718" cy="4896544"/>
          </a:xfrm>
          <a:solidFill>
            <a:srgbClr val="DED3FF"/>
          </a:solidFill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94A9E75-04FE-46D8-8E24-92C457D55FE4}"/>
                </a:ext>
              </a:extLst>
            </p:cNvPr>
            <p:cNvSpPr/>
            <p:nvPr/>
          </p:nvSpPr>
          <p:spPr>
            <a:xfrm>
              <a:off x="2177085" y="0"/>
              <a:ext cx="2111718" cy="489654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: Rounded Corners 4">
              <a:extLst>
                <a:ext uri="{FF2B5EF4-FFF2-40B4-BE49-F238E27FC236}">
                  <a16:creationId xmlns:a16="http://schemas.microsoft.com/office/drawing/2014/main" id="{4250BEDA-C03B-4AE6-A436-1B05A729ED68}"/>
                </a:ext>
              </a:extLst>
            </p:cNvPr>
            <p:cNvSpPr txBox="1"/>
            <p:nvPr/>
          </p:nvSpPr>
          <p:spPr>
            <a:xfrm>
              <a:off x="2177085" y="1958617"/>
              <a:ext cx="2111718" cy="195861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2280" tIns="462280" rIns="462280" bIns="462280" numCol="1" spcCol="1270" anchor="ctr" anchorCtr="0">
              <a:noAutofit/>
            </a:bodyPr>
            <a:lstStyle/>
            <a:p>
              <a:pPr algn="ctr" defTabSz="288733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200" dirty="0">
                <a:solidFill>
                  <a:prstClr val="white"/>
                </a:solidFill>
                <a:latin typeface="+mj-lt"/>
              </a:endParaRP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1A0EDFDD-D0C3-486F-AF46-5F2FE580A24C}"/>
              </a:ext>
            </a:extLst>
          </p:cNvPr>
          <p:cNvSpPr>
            <a:spLocks noChangeAspect="1"/>
          </p:cNvSpPr>
          <p:nvPr/>
        </p:nvSpPr>
        <p:spPr>
          <a:xfrm>
            <a:off x="5977483" y="3267478"/>
            <a:ext cx="703309" cy="703309"/>
          </a:xfrm>
          <a:prstGeom prst="ellipse">
            <a:avLst/>
          </a:prstGeom>
          <a:solidFill>
            <a:srgbClr val="F6FAF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A84B1B-05F0-402B-A8A0-CC1462A3DE24}"/>
              </a:ext>
            </a:extLst>
          </p:cNvPr>
          <p:cNvSpPr/>
          <p:nvPr/>
        </p:nvSpPr>
        <p:spPr>
          <a:xfrm>
            <a:off x="6142215" y="1212398"/>
            <a:ext cx="4723255" cy="1869422"/>
          </a:xfrm>
          <a:prstGeom prst="rect">
            <a:avLst/>
          </a:prstGeom>
        </p:spPr>
        <p:txBody>
          <a:bodyPr wrap="square" lIns="121856" tIns="60928" rIns="121856" bIns="60928">
            <a:spAutoFit/>
          </a:bodyPr>
          <a:lstStyle/>
          <a:p>
            <a:pPr marL="342686" indent="-342686" defTabSz="1218096">
              <a:lnSpc>
                <a:spcPts val="1500"/>
              </a:lnSpc>
              <a:spcAft>
                <a:spcPts val="600"/>
              </a:spcAft>
              <a:buFont typeface="+mj-lt"/>
              <a:buAutoNum type="arabicPeriod"/>
            </a:pPr>
            <a:r>
              <a:rPr lang="it-IT" sz="1867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Aspetti generali</a:t>
            </a:r>
          </a:p>
          <a:p>
            <a:pPr marL="342686" indent="-342686" defTabSz="1218096">
              <a:lnSpc>
                <a:spcPts val="1500"/>
              </a:lnSpc>
              <a:spcAft>
                <a:spcPts val="600"/>
              </a:spcAft>
              <a:buFont typeface="+mj-lt"/>
              <a:buAutoNum type="arabicPeriod"/>
            </a:pPr>
            <a:r>
              <a:rPr lang="it-IT" sz="1867" dirty="0">
                <a:solidFill>
                  <a:srgbClr val="FF0000"/>
                </a:solidFill>
                <a:latin typeface="+mj-lt"/>
              </a:rPr>
              <a:t>Priorità desunte dal RAV</a:t>
            </a:r>
          </a:p>
          <a:p>
            <a:pPr marL="342686" indent="-342686" defTabSz="1218096">
              <a:lnSpc>
                <a:spcPts val="1500"/>
              </a:lnSpc>
              <a:spcAft>
                <a:spcPts val="600"/>
              </a:spcAft>
              <a:buFont typeface="+mj-lt"/>
              <a:buAutoNum type="arabicPeriod"/>
            </a:pPr>
            <a:r>
              <a:rPr lang="it-IT" sz="1867" dirty="0">
                <a:solidFill>
                  <a:srgbClr val="FF0000"/>
                </a:solidFill>
                <a:latin typeface="+mj-lt"/>
              </a:rPr>
              <a:t>Obiettivi formativi prioritari (art. 1, comma 7 L. 107/15)</a:t>
            </a:r>
          </a:p>
          <a:p>
            <a:pPr marL="342686" indent="-342686" defTabSz="1218096">
              <a:lnSpc>
                <a:spcPts val="1500"/>
              </a:lnSpc>
              <a:spcAft>
                <a:spcPts val="600"/>
              </a:spcAft>
              <a:buFont typeface="+mj-lt"/>
              <a:buAutoNum type="arabicPeriod"/>
            </a:pPr>
            <a:r>
              <a:rPr lang="it-IT" sz="1867" dirty="0">
                <a:solidFill>
                  <a:srgbClr val="FF0000"/>
                </a:solidFill>
                <a:latin typeface="+mj-lt"/>
              </a:rPr>
              <a:t>Piano di miglioramento</a:t>
            </a:r>
          </a:p>
          <a:p>
            <a:pPr marL="342686" indent="-342686" defTabSz="1218096">
              <a:lnSpc>
                <a:spcPts val="1500"/>
              </a:lnSpc>
              <a:spcAft>
                <a:spcPts val="600"/>
              </a:spcAft>
              <a:buFont typeface="+mj-lt"/>
              <a:buAutoNum type="arabicPeriod"/>
            </a:pPr>
            <a:r>
              <a:rPr lang="it-IT" sz="1867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Principali elementi di</a:t>
            </a:r>
            <a:r>
              <a:rPr lang="x-none" sz="1867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it-IT" sz="1867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innovazione</a:t>
            </a:r>
          </a:p>
          <a:p>
            <a:pPr marL="342686" indent="-342686" defTabSz="1218096">
              <a:lnSpc>
                <a:spcPts val="1500"/>
              </a:lnSpc>
              <a:spcAft>
                <a:spcPts val="600"/>
              </a:spcAft>
              <a:buFont typeface="+mj-lt"/>
              <a:buAutoNum type="arabicPeriod"/>
            </a:pPr>
            <a:r>
              <a:rPr lang="it-IT" sz="1867" u="sng" dirty="0">
                <a:solidFill>
                  <a:srgbClr val="FF0000"/>
                </a:solidFill>
                <a:latin typeface="+mj-lt"/>
              </a:rPr>
              <a:t>Iniziative previste in relazione a… PNRR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9FD5291-732D-4F0F-AD29-3C481A4484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60" y="895262"/>
            <a:ext cx="614885" cy="6148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83A8981-C914-469D-B522-7FE5F03EBF8E}"/>
              </a:ext>
            </a:extLst>
          </p:cNvPr>
          <p:cNvSpPr/>
          <p:nvPr/>
        </p:nvSpPr>
        <p:spPr>
          <a:xfrm>
            <a:off x="543521" y="1571579"/>
            <a:ext cx="4879233" cy="1523173"/>
          </a:xfrm>
          <a:prstGeom prst="rect">
            <a:avLst/>
          </a:prstGeom>
        </p:spPr>
        <p:txBody>
          <a:bodyPr wrap="square" lIns="121856" tIns="60928" rIns="121856" bIns="60928">
            <a:spAutoFit/>
          </a:bodyPr>
          <a:lstStyle/>
          <a:p>
            <a:pPr marL="342686" indent="-342686" defTabSz="1218096">
              <a:lnSpc>
                <a:spcPts val="1500"/>
              </a:lnSpc>
              <a:spcAft>
                <a:spcPts val="600"/>
              </a:spcAft>
              <a:buFont typeface="+mj-lt"/>
              <a:buAutoNum type="arabicPeriod"/>
            </a:pPr>
            <a:r>
              <a:rPr lang="it-IT" sz="1867" dirty="0">
                <a:solidFill>
                  <a:srgbClr val="43682A"/>
                </a:solidFill>
                <a:latin typeface="+mj-lt"/>
              </a:rPr>
              <a:t>Analisi del contesto e dei bisogni del territorio</a:t>
            </a:r>
          </a:p>
          <a:p>
            <a:pPr marL="342686" indent="-342686" defTabSz="1218096">
              <a:lnSpc>
                <a:spcPts val="1500"/>
              </a:lnSpc>
              <a:spcAft>
                <a:spcPts val="600"/>
              </a:spcAft>
              <a:buFont typeface="+mj-lt"/>
              <a:buAutoNum type="arabicPeriod"/>
            </a:pPr>
            <a:r>
              <a:rPr lang="it-IT" sz="1867" dirty="0">
                <a:solidFill>
                  <a:srgbClr val="43682A"/>
                </a:solidFill>
                <a:latin typeface="+mj-lt"/>
              </a:rPr>
              <a:t>Caratteristiche principali della scuola</a:t>
            </a:r>
          </a:p>
          <a:p>
            <a:pPr marL="342686" indent="-342686" defTabSz="1218096">
              <a:lnSpc>
                <a:spcPts val="1500"/>
              </a:lnSpc>
              <a:spcAft>
                <a:spcPts val="600"/>
              </a:spcAft>
              <a:buFont typeface="+mj-lt"/>
              <a:buAutoNum type="arabicPeriod"/>
            </a:pPr>
            <a:r>
              <a:rPr lang="it-IT" sz="1867" dirty="0">
                <a:solidFill>
                  <a:srgbClr val="43682A"/>
                </a:solidFill>
                <a:latin typeface="+mj-lt"/>
              </a:rPr>
              <a:t>Ricognizione attrezzature e infrastrutture materiali</a:t>
            </a:r>
          </a:p>
          <a:p>
            <a:pPr marL="342686" indent="-342686" defTabSz="1218096">
              <a:lnSpc>
                <a:spcPts val="1500"/>
              </a:lnSpc>
              <a:spcAft>
                <a:spcPts val="600"/>
              </a:spcAft>
              <a:buFont typeface="+mj-lt"/>
              <a:buAutoNum type="arabicPeriod"/>
            </a:pPr>
            <a:r>
              <a:rPr lang="it-IT" sz="1867" dirty="0">
                <a:solidFill>
                  <a:srgbClr val="43682A"/>
                </a:solidFill>
                <a:latin typeface="+mj-lt"/>
              </a:rPr>
              <a:t>Risorse professionali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A7ECD54-5C76-4096-9172-DB0532E41457}"/>
              </a:ext>
            </a:extLst>
          </p:cNvPr>
          <p:cNvSpPr/>
          <p:nvPr/>
        </p:nvSpPr>
        <p:spPr>
          <a:xfrm>
            <a:off x="633546" y="3619132"/>
            <a:ext cx="5098802" cy="3123867"/>
          </a:xfrm>
          <a:prstGeom prst="rect">
            <a:avLst/>
          </a:prstGeom>
        </p:spPr>
        <p:txBody>
          <a:bodyPr wrap="square" lIns="121856" tIns="60928" rIns="121856" bIns="60928">
            <a:spAutoFit/>
          </a:bodyPr>
          <a:lstStyle/>
          <a:p>
            <a:pPr marL="342686" indent="-342686" defTabSz="1218096">
              <a:buFont typeface="+mj-lt"/>
              <a:buAutoNum type="arabicPeriod"/>
            </a:pPr>
            <a:r>
              <a:rPr lang="it-IT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Aspetti generali</a:t>
            </a:r>
          </a:p>
          <a:p>
            <a:pPr marL="342686" indent="-342686" defTabSz="1218096">
              <a:buFont typeface="+mj-lt"/>
              <a:buAutoNum type="arabicPeriod"/>
            </a:pPr>
            <a:r>
              <a:rPr lang="it-IT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Traguardi attesi in uscita</a:t>
            </a:r>
          </a:p>
          <a:p>
            <a:pPr marL="342686" indent="-342686" defTabSz="1218096">
              <a:buFont typeface="+mj-lt"/>
              <a:buAutoNum type="arabicPeriod"/>
            </a:pPr>
            <a:r>
              <a:rPr lang="it-IT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Insegnamenti e quadri orario</a:t>
            </a:r>
          </a:p>
          <a:p>
            <a:pPr marL="342686" indent="-342686" defTabSz="1218096">
              <a:buFont typeface="+mj-lt"/>
              <a:buAutoNum type="arabicPeriod"/>
            </a:pPr>
            <a:r>
              <a:rPr lang="it-IT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Curricolo di Istituto</a:t>
            </a:r>
          </a:p>
          <a:p>
            <a:pPr marL="342686" indent="-342686" defTabSz="1218096">
              <a:buFont typeface="+mj-lt"/>
              <a:buAutoNum type="arabicPeriod"/>
            </a:pPr>
            <a:r>
              <a:rPr lang="it-IT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Percorsi per le competenze traversali e per l’orientamento</a:t>
            </a:r>
          </a:p>
          <a:p>
            <a:pPr marL="342686" indent="-342686" defTabSz="1218096">
              <a:buFont typeface="+mj-lt"/>
              <a:buAutoNum type="arabicPeriod"/>
            </a:pPr>
            <a:r>
              <a:rPr lang="it-IT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Iniziative di ampliamento dell’offerta formativa</a:t>
            </a:r>
          </a:p>
          <a:p>
            <a:pPr marL="342686" indent="-342686" defTabSz="1218096">
              <a:buFont typeface="+mj-lt"/>
              <a:buAutoNum type="arabicPeriod"/>
            </a:pPr>
            <a:r>
              <a:rPr lang="it-IT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Attività previste per favorire la Transizione ecologica e culturale</a:t>
            </a:r>
          </a:p>
          <a:p>
            <a:pPr marL="342686" indent="-342686" defTabSz="1218096">
              <a:buFont typeface="+mj-lt"/>
              <a:buAutoNum type="arabicPeriod"/>
            </a:pPr>
            <a:r>
              <a:rPr lang="it-IT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Attività previste in relazione al PNSD</a:t>
            </a:r>
          </a:p>
          <a:p>
            <a:pPr marL="342686" indent="-342686" defTabSz="1218096">
              <a:buFont typeface="+mj-lt"/>
              <a:buAutoNum type="arabicPeriod"/>
            </a:pPr>
            <a:r>
              <a:rPr lang="it-IT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Valutazione degli apprendimenti</a:t>
            </a:r>
          </a:p>
          <a:p>
            <a:pPr marL="342686" indent="-342686" defTabSz="1218096">
              <a:buFont typeface="+mj-lt"/>
              <a:buAutoNum type="arabicPeriod"/>
            </a:pPr>
            <a:r>
              <a:rPr lang="it-IT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Azioni della Scuola per l'inclusione scolastica</a:t>
            </a:r>
          </a:p>
          <a:p>
            <a:pPr marL="342686" indent="-342686" defTabSz="1218096">
              <a:buFont typeface="+mj-lt"/>
              <a:buAutoNum type="arabicPeriod"/>
            </a:pPr>
            <a:r>
              <a:rPr lang="it-IT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Piano per la didattica digitale integrata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7BF29F-FC3C-4CE3-8570-1A68D22511EB}"/>
              </a:ext>
            </a:extLst>
          </p:cNvPr>
          <p:cNvSpPr/>
          <p:nvPr/>
        </p:nvSpPr>
        <p:spPr>
          <a:xfrm>
            <a:off x="1441805" y="952263"/>
            <a:ext cx="3789149" cy="410369"/>
          </a:xfrm>
          <a:prstGeom prst="rect">
            <a:avLst/>
          </a:prstGeom>
        </p:spPr>
        <p:txBody>
          <a:bodyPr wrap="square" lIns="121856" tIns="60928" rIns="121856" bIns="60928">
            <a:spAutoFit/>
          </a:bodyPr>
          <a:lstStyle/>
          <a:p>
            <a:pPr defTabSz="1218096"/>
            <a:r>
              <a:rPr lang="it-IT" sz="1867" b="1" cap="all" dirty="0">
                <a:solidFill>
                  <a:srgbClr val="555555"/>
                </a:solidFill>
                <a:latin typeface="+mj-lt"/>
              </a:rPr>
              <a:t>LA SCUOLA E IL SUO CONTESTO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ACF3074-0F0E-4EA4-83D8-BB024D0607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535" y="779875"/>
            <a:ext cx="615600" cy="615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AC4A5E4-78FC-4EB0-847A-FEB311E322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45" y="3194798"/>
            <a:ext cx="615600" cy="6156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88C0DBA-00B6-4EE1-A0FB-2CCFEAD618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467" y="3389637"/>
            <a:ext cx="540000" cy="5400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720CCC8-9BA9-43B4-BE75-B61B6B166BF7}"/>
              </a:ext>
            </a:extLst>
          </p:cNvPr>
          <p:cNvSpPr/>
          <p:nvPr/>
        </p:nvSpPr>
        <p:spPr>
          <a:xfrm>
            <a:off x="6594844" y="863523"/>
            <a:ext cx="3273167" cy="410369"/>
          </a:xfrm>
          <a:prstGeom prst="rect">
            <a:avLst/>
          </a:prstGeom>
        </p:spPr>
        <p:txBody>
          <a:bodyPr wrap="square" lIns="121856" tIns="60928" rIns="121856" bIns="60928">
            <a:spAutoFit/>
          </a:bodyPr>
          <a:lstStyle/>
          <a:p>
            <a:pPr defTabSz="1218096"/>
            <a:r>
              <a:rPr lang="x-none" sz="1867" b="1" cap="all" dirty="0">
                <a:solidFill>
                  <a:srgbClr val="C00000"/>
                </a:solidFill>
                <a:latin typeface="+mj-lt"/>
              </a:rPr>
              <a:t>L</a:t>
            </a:r>
            <a:r>
              <a:rPr lang="en-US" sz="1867" b="1" cap="all" dirty="0">
                <a:solidFill>
                  <a:srgbClr val="C00000"/>
                </a:solidFill>
                <a:latin typeface="+mj-lt"/>
              </a:rPr>
              <a:t>E</a:t>
            </a:r>
            <a:r>
              <a:rPr lang="x-none" sz="1867" b="1" cap="all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867" b="1" cap="all" dirty="0">
                <a:solidFill>
                  <a:srgbClr val="C00000"/>
                </a:solidFill>
                <a:latin typeface="+mj-lt"/>
              </a:rPr>
              <a:t>S</a:t>
            </a:r>
            <a:r>
              <a:rPr lang="x-none" sz="1867" b="1" cap="all" dirty="0">
                <a:solidFill>
                  <a:srgbClr val="C00000"/>
                </a:solidFill>
                <a:latin typeface="+mj-lt"/>
              </a:rPr>
              <a:t>C</a:t>
            </a:r>
            <a:r>
              <a:rPr lang="en-US" sz="1867" b="1" cap="all" dirty="0">
                <a:solidFill>
                  <a:srgbClr val="C00000"/>
                </a:solidFill>
                <a:latin typeface="+mj-lt"/>
              </a:rPr>
              <a:t>E</a:t>
            </a:r>
            <a:r>
              <a:rPr lang="x-none" sz="1867" b="1" cap="all" dirty="0">
                <a:solidFill>
                  <a:srgbClr val="C00000"/>
                </a:solidFill>
                <a:latin typeface="+mj-lt"/>
              </a:rPr>
              <a:t>L</a:t>
            </a:r>
            <a:r>
              <a:rPr lang="en-US" sz="1867" b="1" cap="all" dirty="0">
                <a:solidFill>
                  <a:srgbClr val="C00000"/>
                </a:solidFill>
                <a:latin typeface="+mj-lt"/>
              </a:rPr>
              <a:t>T</a:t>
            </a:r>
            <a:r>
              <a:rPr lang="x-none" sz="1867" b="1" cap="all" dirty="0">
                <a:solidFill>
                  <a:srgbClr val="C00000"/>
                </a:solidFill>
                <a:latin typeface="+mj-lt"/>
              </a:rPr>
              <a:t>E </a:t>
            </a:r>
            <a:r>
              <a:rPr lang="en-US" sz="1867" b="1" cap="all" dirty="0">
                <a:solidFill>
                  <a:srgbClr val="C00000"/>
                </a:solidFill>
                <a:latin typeface="+mj-lt"/>
              </a:rPr>
              <a:t>S</a:t>
            </a:r>
            <a:r>
              <a:rPr lang="x-none" sz="1867" b="1" cap="all" dirty="0">
                <a:solidFill>
                  <a:srgbClr val="C00000"/>
                </a:solidFill>
                <a:latin typeface="+mj-lt"/>
              </a:rPr>
              <a:t>T</a:t>
            </a:r>
            <a:r>
              <a:rPr lang="en-US" sz="1867" b="1" cap="all" dirty="0">
                <a:solidFill>
                  <a:srgbClr val="C00000"/>
                </a:solidFill>
                <a:latin typeface="+mj-lt"/>
              </a:rPr>
              <a:t>R</a:t>
            </a:r>
            <a:r>
              <a:rPr lang="x-none" sz="1867" b="1" cap="all" dirty="0">
                <a:solidFill>
                  <a:srgbClr val="C00000"/>
                </a:solidFill>
                <a:latin typeface="+mj-lt"/>
              </a:rPr>
              <a:t>A</a:t>
            </a:r>
            <a:r>
              <a:rPr lang="en-US" sz="1867" b="1" cap="all" dirty="0">
                <a:solidFill>
                  <a:srgbClr val="C00000"/>
                </a:solidFill>
                <a:latin typeface="+mj-lt"/>
              </a:rPr>
              <a:t>T</a:t>
            </a:r>
            <a:r>
              <a:rPr lang="x-none" sz="1867" b="1" cap="all" dirty="0">
                <a:solidFill>
                  <a:srgbClr val="C00000"/>
                </a:solidFill>
                <a:latin typeface="+mj-lt"/>
              </a:rPr>
              <a:t>E</a:t>
            </a:r>
            <a:r>
              <a:rPr lang="en-US" sz="1867" b="1" cap="all" dirty="0">
                <a:solidFill>
                  <a:srgbClr val="C00000"/>
                </a:solidFill>
                <a:latin typeface="+mj-lt"/>
              </a:rPr>
              <a:t>G</a:t>
            </a:r>
            <a:r>
              <a:rPr lang="x-none" sz="1867" b="1" cap="all" dirty="0">
                <a:solidFill>
                  <a:srgbClr val="C00000"/>
                </a:solidFill>
                <a:latin typeface="+mj-lt"/>
              </a:rPr>
              <a:t>I</a:t>
            </a:r>
            <a:r>
              <a:rPr lang="en-US" sz="1867" b="1" cap="all" dirty="0">
                <a:solidFill>
                  <a:srgbClr val="C00000"/>
                </a:solidFill>
                <a:latin typeface="+mj-lt"/>
              </a:rPr>
              <a:t>C</a:t>
            </a:r>
            <a:r>
              <a:rPr lang="x-none" sz="1867" b="1" cap="all" dirty="0">
                <a:solidFill>
                  <a:srgbClr val="C00000"/>
                </a:solidFill>
                <a:latin typeface="+mj-lt"/>
              </a:rPr>
              <a:t>H</a:t>
            </a:r>
            <a:r>
              <a:rPr lang="en-US" sz="1867" b="1" cap="all" dirty="0">
                <a:solidFill>
                  <a:srgbClr val="C00000"/>
                </a:solidFill>
                <a:latin typeface="+mj-lt"/>
              </a:rPr>
              <a:t>E</a:t>
            </a:r>
            <a:endParaRPr lang="it-IT" sz="1867" b="1" cap="all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67D60FD-695C-467E-826E-3590795F41C4}"/>
              </a:ext>
            </a:extLst>
          </p:cNvPr>
          <p:cNvSpPr/>
          <p:nvPr/>
        </p:nvSpPr>
        <p:spPr>
          <a:xfrm>
            <a:off x="1576189" y="3312754"/>
            <a:ext cx="3273167" cy="410369"/>
          </a:xfrm>
          <a:prstGeom prst="rect">
            <a:avLst/>
          </a:prstGeom>
        </p:spPr>
        <p:txBody>
          <a:bodyPr wrap="square" lIns="121856" tIns="60928" rIns="121856" bIns="60928">
            <a:spAutoFit/>
          </a:bodyPr>
          <a:lstStyle/>
          <a:p>
            <a:pPr defTabSz="1218096"/>
            <a:r>
              <a:rPr lang="it-IT" sz="1867" b="1" cap="all" dirty="0">
                <a:solidFill>
                  <a:srgbClr val="87898B">
                    <a:lumMod val="75000"/>
                  </a:srgbClr>
                </a:solidFill>
                <a:latin typeface="+mj-lt"/>
              </a:rPr>
              <a:t>L'OFFERTA FORMATIVA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C048553-D860-4950-BE54-310986C9DBC6}"/>
              </a:ext>
            </a:extLst>
          </p:cNvPr>
          <p:cNvSpPr/>
          <p:nvPr/>
        </p:nvSpPr>
        <p:spPr>
          <a:xfrm>
            <a:off x="7033814" y="3348250"/>
            <a:ext cx="3273167" cy="410369"/>
          </a:xfrm>
          <a:prstGeom prst="rect">
            <a:avLst/>
          </a:prstGeom>
        </p:spPr>
        <p:txBody>
          <a:bodyPr wrap="square" lIns="121856" tIns="60928" rIns="121856" bIns="60928">
            <a:spAutoFit/>
          </a:bodyPr>
          <a:lstStyle/>
          <a:p>
            <a:pPr defTabSz="1218096"/>
            <a:r>
              <a:rPr lang="en-US" sz="1867" b="1" cap="all" dirty="0">
                <a:solidFill>
                  <a:srgbClr val="7030A0"/>
                </a:solidFill>
                <a:latin typeface="+mj-lt"/>
              </a:rPr>
              <a:t>L</a:t>
            </a:r>
            <a:r>
              <a:rPr lang="x-none" sz="1867" b="1" cap="all" dirty="0">
                <a:solidFill>
                  <a:srgbClr val="7030A0"/>
                </a:solidFill>
                <a:latin typeface="+mj-lt"/>
              </a:rPr>
              <a:t>’O</a:t>
            </a:r>
            <a:r>
              <a:rPr lang="en-US" sz="1867" b="1" cap="all" dirty="0">
                <a:solidFill>
                  <a:srgbClr val="7030A0"/>
                </a:solidFill>
                <a:latin typeface="+mj-lt"/>
              </a:rPr>
              <a:t>R</a:t>
            </a:r>
            <a:r>
              <a:rPr lang="x-none" sz="1867" b="1" cap="all" dirty="0">
                <a:solidFill>
                  <a:srgbClr val="7030A0"/>
                </a:solidFill>
                <a:latin typeface="+mj-lt"/>
              </a:rPr>
              <a:t>G</a:t>
            </a:r>
            <a:r>
              <a:rPr lang="en-US" sz="1867" b="1" cap="all" dirty="0">
                <a:solidFill>
                  <a:srgbClr val="7030A0"/>
                </a:solidFill>
                <a:latin typeface="+mj-lt"/>
              </a:rPr>
              <a:t>A</a:t>
            </a:r>
            <a:r>
              <a:rPr lang="x-none" sz="1867" b="1" cap="all" dirty="0">
                <a:solidFill>
                  <a:srgbClr val="7030A0"/>
                </a:solidFill>
                <a:latin typeface="+mj-lt"/>
              </a:rPr>
              <a:t>N</a:t>
            </a:r>
            <a:r>
              <a:rPr lang="en-US" sz="1867" b="1" cap="all" dirty="0">
                <a:solidFill>
                  <a:srgbClr val="7030A0"/>
                </a:solidFill>
                <a:latin typeface="+mj-lt"/>
              </a:rPr>
              <a:t>I</a:t>
            </a:r>
            <a:r>
              <a:rPr lang="x-none" sz="1867" b="1" cap="all" dirty="0">
                <a:solidFill>
                  <a:srgbClr val="7030A0"/>
                </a:solidFill>
                <a:latin typeface="+mj-lt"/>
              </a:rPr>
              <a:t>Z</a:t>
            </a:r>
            <a:r>
              <a:rPr lang="en-US" sz="1867" b="1" cap="all" dirty="0">
                <a:solidFill>
                  <a:srgbClr val="7030A0"/>
                </a:solidFill>
                <a:latin typeface="+mj-lt"/>
              </a:rPr>
              <a:t>Z</a:t>
            </a:r>
            <a:r>
              <a:rPr lang="x-none" sz="1867" b="1" cap="all" dirty="0">
                <a:solidFill>
                  <a:srgbClr val="7030A0"/>
                </a:solidFill>
                <a:latin typeface="+mj-lt"/>
              </a:rPr>
              <a:t>A</a:t>
            </a:r>
            <a:r>
              <a:rPr lang="en-US" sz="1867" b="1" cap="all" dirty="0">
                <a:solidFill>
                  <a:srgbClr val="7030A0"/>
                </a:solidFill>
                <a:latin typeface="+mj-lt"/>
              </a:rPr>
              <a:t>Z</a:t>
            </a:r>
            <a:r>
              <a:rPr lang="x-none" sz="1867" b="1" cap="all" dirty="0">
                <a:solidFill>
                  <a:srgbClr val="7030A0"/>
                </a:solidFill>
                <a:latin typeface="+mj-lt"/>
              </a:rPr>
              <a:t>I</a:t>
            </a:r>
            <a:r>
              <a:rPr lang="en-US" sz="1867" b="1" cap="all" dirty="0">
                <a:solidFill>
                  <a:srgbClr val="7030A0"/>
                </a:solidFill>
                <a:latin typeface="+mj-lt"/>
              </a:rPr>
              <a:t>O</a:t>
            </a:r>
            <a:r>
              <a:rPr lang="x-none" sz="1867" b="1" cap="all" dirty="0">
                <a:solidFill>
                  <a:srgbClr val="7030A0"/>
                </a:solidFill>
                <a:latin typeface="+mj-lt"/>
              </a:rPr>
              <a:t>N</a:t>
            </a:r>
            <a:r>
              <a:rPr lang="en-US" sz="1867" b="1" cap="all" dirty="0">
                <a:solidFill>
                  <a:srgbClr val="7030A0"/>
                </a:solidFill>
                <a:latin typeface="+mj-lt"/>
              </a:rPr>
              <a:t>E</a:t>
            </a:r>
            <a:endParaRPr lang="it-IT" sz="1867" b="1" cap="all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A872829-CA75-49F7-90D3-C0991BBC2E15}"/>
              </a:ext>
            </a:extLst>
          </p:cNvPr>
          <p:cNvSpPr/>
          <p:nvPr/>
        </p:nvSpPr>
        <p:spPr>
          <a:xfrm>
            <a:off x="5977483" y="4296094"/>
            <a:ext cx="4772712" cy="1869422"/>
          </a:xfrm>
          <a:prstGeom prst="rect">
            <a:avLst/>
          </a:prstGeom>
        </p:spPr>
        <p:txBody>
          <a:bodyPr wrap="square" lIns="121856" tIns="60928" rIns="121856" bIns="60928">
            <a:spAutoFit/>
          </a:bodyPr>
          <a:lstStyle/>
          <a:p>
            <a:pPr marL="342686" indent="-342686" defTabSz="1218096">
              <a:lnSpc>
                <a:spcPts val="1500"/>
              </a:lnSpc>
              <a:spcAft>
                <a:spcPts val="600"/>
              </a:spcAft>
              <a:buFont typeface="+mj-lt"/>
              <a:buAutoNum type="arabicPeriod"/>
            </a:pPr>
            <a:r>
              <a:rPr lang="it-IT" sz="1867" dirty="0">
                <a:solidFill>
                  <a:srgbClr val="7030A0"/>
                </a:solidFill>
                <a:latin typeface="+mj-lt"/>
              </a:rPr>
              <a:t>Aspetti generali</a:t>
            </a:r>
          </a:p>
          <a:p>
            <a:pPr marL="342686" indent="-342686" defTabSz="1218096">
              <a:lnSpc>
                <a:spcPts val="1500"/>
              </a:lnSpc>
              <a:spcAft>
                <a:spcPts val="600"/>
              </a:spcAft>
              <a:buFont typeface="+mj-lt"/>
              <a:buAutoNum type="arabicPeriod"/>
            </a:pPr>
            <a:r>
              <a:rPr lang="it-IT" sz="1867" dirty="0">
                <a:solidFill>
                  <a:srgbClr val="7030A0"/>
                </a:solidFill>
                <a:latin typeface="+mj-lt"/>
              </a:rPr>
              <a:t>Modello organizzativo</a:t>
            </a:r>
          </a:p>
          <a:p>
            <a:pPr marL="342686" indent="-342686" defTabSz="1218096">
              <a:lnSpc>
                <a:spcPts val="1500"/>
              </a:lnSpc>
              <a:spcAft>
                <a:spcPts val="600"/>
              </a:spcAft>
              <a:buFont typeface="+mj-lt"/>
              <a:buAutoNum type="arabicPeriod"/>
            </a:pPr>
            <a:r>
              <a:rPr lang="it-IT" sz="1867" dirty="0">
                <a:solidFill>
                  <a:srgbClr val="7030A0"/>
                </a:solidFill>
                <a:latin typeface="+mj-lt"/>
              </a:rPr>
              <a:t>Organizzazione Uffici e modalità di rapporto con l'utenza</a:t>
            </a:r>
          </a:p>
          <a:p>
            <a:pPr marL="342686" indent="-342686" defTabSz="1218096">
              <a:lnSpc>
                <a:spcPts val="1500"/>
              </a:lnSpc>
              <a:spcAft>
                <a:spcPts val="600"/>
              </a:spcAft>
              <a:buFont typeface="+mj-lt"/>
              <a:buAutoNum type="arabicPeriod"/>
            </a:pPr>
            <a:r>
              <a:rPr lang="it-IT" sz="1867" dirty="0">
                <a:solidFill>
                  <a:srgbClr val="7030A0"/>
                </a:solidFill>
                <a:latin typeface="+mj-lt"/>
              </a:rPr>
              <a:t>Reti e Convenzioni attivate</a:t>
            </a:r>
          </a:p>
          <a:p>
            <a:pPr marL="342686" indent="-342686" defTabSz="1218096">
              <a:lnSpc>
                <a:spcPts val="1500"/>
              </a:lnSpc>
              <a:spcAft>
                <a:spcPts val="600"/>
              </a:spcAft>
              <a:buFont typeface="+mj-lt"/>
              <a:buAutoNum type="arabicPeriod"/>
            </a:pPr>
            <a:r>
              <a:rPr lang="it-IT" sz="1867" dirty="0">
                <a:solidFill>
                  <a:srgbClr val="7030A0"/>
                </a:solidFill>
                <a:latin typeface="+mj-lt"/>
              </a:rPr>
              <a:t>Piano di formazione del personale docente</a:t>
            </a:r>
          </a:p>
          <a:p>
            <a:pPr marL="342686" indent="-342686" defTabSz="1218096">
              <a:lnSpc>
                <a:spcPts val="1500"/>
              </a:lnSpc>
              <a:spcAft>
                <a:spcPts val="600"/>
              </a:spcAft>
              <a:buFont typeface="+mj-lt"/>
              <a:buAutoNum type="arabicPeriod"/>
            </a:pPr>
            <a:r>
              <a:rPr lang="it-IT" sz="1867" dirty="0">
                <a:solidFill>
                  <a:srgbClr val="7030A0"/>
                </a:solidFill>
                <a:latin typeface="+mj-lt"/>
              </a:rPr>
              <a:t>Piano di formazione del personale ATA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DE9689-0DBA-44DA-BBC3-2FEC6FC72051}"/>
              </a:ext>
            </a:extLst>
          </p:cNvPr>
          <p:cNvSpPr txBox="1">
            <a:spLocks/>
          </p:cNvSpPr>
          <p:nvPr/>
        </p:nvSpPr>
        <p:spPr bwMode="black">
          <a:xfrm>
            <a:off x="669860" y="252637"/>
            <a:ext cx="10971079" cy="38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1218096" eaLnBrk="1" hangingPunct="1"/>
            <a:r>
              <a:rPr lang="it-IT" altLang="it-IT" sz="2800" b="1" dirty="0">
                <a:solidFill>
                  <a:srgbClr val="009A44"/>
                </a:solidFill>
              </a:rPr>
              <a:t>Dalla dissipazione all’organizzazione: progetti strutturali</a:t>
            </a:r>
            <a:r>
              <a:rPr lang="" altLang="it-IT" sz="2800" b="1" dirty="0">
                <a:solidFill>
                  <a:srgbClr val="009A44"/>
                </a:solidFill>
              </a:rPr>
              <a:t> </a:t>
            </a:r>
            <a:endParaRPr lang="it-IT" altLang="it-IT" sz="2800" b="1" dirty="0">
              <a:solidFill>
                <a:srgbClr val="009A44"/>
              </a:solidFill>
            </a:endParaRPr>
          </a:p>
        </p:txBody>
      </p:sp>
      <p:pic>
        <p:nvPicPr>
          <p:cNvPr id="29" name="Picture 31">
            <a:extLst>
              <a:ext uri="{FF2B5EF4-FFF2-40B4-BE49-F238E27FC236}">
                <a16:creationId xmlns:a16="http://schemas.microsoft.com/office/drawing/2014/main" id="{6904463C-3185-420B-A8A9-321CF00E54E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02548">
            <a:off x="9897677" y="397498"/>
            <a:ext cx="1662397" cy="205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19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758E44-AB93-4000-8068-2B2DD5FD9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72844"/>
            <a:ext cx="11089232" cy="720080"/>
          </a:xfrm>
        </p:spPr>
        <p:txBody>
          <a:bodyPr>
            <a:normAutofit fontScale="90000"/>
          </a:bodyPr>
          <a:lstStyle/>
          <a:p>
            <a:pPr marL="0" marR="0" lvl="0" indent="0" defTabSz="60942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lang="it-IT" sz="3200" dirty="0"/>
              <a:t>Risultati attesi</a:t>
            </a:r>
            <a:br>
              <a:rPr lang="it-IT" sz="2000" dirty="0"/>
            </a:br>
            <a:r>
              <a:rPr lang="it-IT" sz="2000" dirty="0"/>
              <a:t>(PNRR Decreto 170/2022) </a:t>
            </a:r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513BBBA0-6B84-4C79-892E-B8CC21F28334}"/>
              </a:ext>
            </a:extLst>
          </p:cNvPr>
          <p:cNvSpPr txBox="1">
            <a:spLocks/>
          </p:cNvSpPr>
          <p:nvPr/>
        </p:nvSpPr>
        <p:spPr>
          <a:xfrm>
            <a:off x="706438" y="1196752"/>
            <a:ext cx="10995147" cy="4691063"/>
          </a:xfrm>
          <a:prstGeom prst="rect">
            <a:avLst/>
          </a:prstGeom>
        </p:spPr>
        <p:txBody>
          <a:bodyPr/>
          <a:lstStyle>
            <a:lvl1pPr algn="l" defTabSz="609421" rtl="0" eaLnBrk="0" fontAlgn="base" hangingPunct="0">
              <a:spcBef>
                <a:spcPct val="0"/>
              </a:spcBef>
              <a:spcAft>
                <a:spcPts val="533"/>
              </a:spcAft>
              <a:buSzPct val="100000"/>
              <a:buFont typeface="Arial" pitchFamily="34" charset="0"/>
              <a:defRPr b="1" kern="1200">
                <a:solidFill>
                  <a:srgbClr val="0096D6"/>
                </a:solidFill>
                <a:latin typeface="HP Simplified" pitchFamily="34" charset="0"/>
                <a:ea typeface="HP Simplified"/>
                <a:cs typeface="HP Simplified" pitchFamily="34" charset="0"/>
              </a:defRPr>
            </a:lvl1pPr>
            <a:lvl2pPr algn="l" defTabSz="573452" rtl="0" eaLnBrk="0" fontAlgn="base" hangingPunct="0">
              <a:spcBef>
                <a:spcPct val="0"/>
              </a:spcBef>
              <a:spcAft>
                <a:spcPts val="533"/>
              </a:spcAft>
              <a:buSzPct val="100000"/>
              <a:buFont typeface="Lucida Grande"/>
              <a:defRPr sz="2200" kern="1200">
                <a:solidFill>
                  <a:srgbClr val="000000"/>
                </a:solidFill>
                <a:latin typeface="HP Simplified" pitchFamily="34" charset="0"/>
                <a:ea typeface="HP Simplified"/>
                <a:cs typeface="HP Simplified" pitchFamily="34" charset="0"/>
              </a:defRPr>
            </a:lvl2pPr>
            <a:lvl3pPr marL="226420" indent="-226420" algn="l" defTabSz="609421" rtl="0" eaLnBrk="0" fontAlgn="base" hangingPunct="0">
              <a:spcBef>
                <a:spcPct val="0"/>
              </a:spcBef>
              <a:spcAft>
                <a:spcPts val="533"/>
              </a:spcAft>
              <a:buFont typeface="HP Simplified"/>
              <a:buChar char="•"/>
              <a:defRPr sz="1700" kern="1200">
                <a:solidFill>
                  <a:srgbClr val="000000"/>
                </a:solidFill>
                <a:latin typeface="HP Simplified" pitchFamily="34" charset="0"/>
                <a:ea typeface="HP Simplified"/>
                <a:cs typeface="HP Simplified" pitchFamily="34" charset="0"/>
              </a:defRPr>
            </a:lvl3pPr>
            <a:lvl4pPr marL="454953" indent="-241230" algn="l" defTabSz="609421" rtl="0" eaLnBrk="0" fontAlgn="base" hangingPunct="0">
              <a:spcBef>
                <a:spcPct val="0"/>
              </a:spcBef>
              <a:spcAft>
                <a:spcPts val="533"/>
              </a:spcAft>
              <a:buSzPct val="80000"/>
              <a:buFont typeface="HP Simplified"/>
              <a:buChar char="–"/>
              <a:defRPr lang="en-US" sz="1700" kern="1200" dirty="0">
                <a:solidFill>
                  <a:srgbClr val="000000"/>
                </a:solidFill>
                <a:latin typeface="HP Simplified" pitchFamily="34" charset="0"/>
                <a:ea typeface="HP Simplified"/>
                <a:cs typeface="HP Simplified" pitchFamily="34" charset="0"/>
              </a:defRPr>
            </a:lvl4pPr>
            <a:lvl5pPr marL="626352" indent="-201027" algn="l" defTabSz="609421" rtl="0" eaLnBrk="0" fontAlgn="base" hangingPunct="0">
              <a:spcBef>
                <a:spcPct val="0"/>
              </a:spcBef>
              <a:spcAft>
                <a:spcPts val="533"/>
              </a:spcAft>
              <a:buFont typeface="HP Simplified"/>
              <a:buChar char="•"/>
              <a:defRPr sz="1700" kern="1200">
                <a:solidFill>
                  <a:srgbClr val="000000"/>
                </a:solidFill>
                <a:latin typeface="HP Simplified" pitchFamily="34" charset="0"/>
                <a:ea typeface="HP Simplified"/>
                <a:cs typeface="HP Simplified" pitchFamily="34" charset="0"/>
              </a:defRPr>
            </a:lvl5pPr>
            <a:lvl6pPr marL="3047116" indent="0" algn="l" defTabSz="609421" rtl="0" eaLnBrk="1" latinLnBrk="0" hangingPunct="1">
              <a:lnSpc>
                <a:spcPts val="3333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251" indent="-304712" algn="l" defTabSz="609421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675" indent="-304712" algn="l" defTabSz="609421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099" indent="-304712" algn="l" defTabSz="609421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5C71432-8AA0-E3E3-93DB-98CBA7140F81}"/>
              </a:ext>
            </a:extLst>
          </p:cNvPr>
          <p:cNvSpPr txBox="1"/>
          <p:nvPr/>
        </p:nvSpPr>
        <p:spPr>
          <a:xfrm>
            <a:off x="516870" y="1320730"/>
            <a:ext cx="10995147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 il miglioramento delle competenze </a:t>
            </a: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particolare attenzione riveste attualmente la </a:t>
            </a:r>
            <a:r>
              <a:rPr lang="it-I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linea di investimento 1.4. nell’ambito della Missione 4 – Componente 1:</a:t>
            </a: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“Intervento straordinario finalizzato alla riduzione dei divari territoriali nel I e II ciclo”. </a:t>
            </a:r>
          </a:p>
          <a:p>
            <a:pPr algn="just"/>
            <a:endParaRPr lang="it-IT" b="1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Decreto ministeriale 24/06/2022 n. 170</a:t>
            </a: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«I principali obiettivi degli interventi attuati dalle istituzioni scolastiche sono </a:t>
            </a:r>
            <a:r>
              <a:rPr lang="it-IT" sz="28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potenziamento delle competenze di base </a:t>
            </a:r>
            <a:r>
              <a:rPr lang="it-IT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partire dal primo ciclo, con particolare attenzione alle alunne e agli alunni, alle studentesse e agli studenti, che presentino fragilità negli apprendimenti, secondo un approccio di tipo preventivo dell’insuccesso scolastico, </a:t>
            </a:r>
            <a:r>
              <a:rPr lang="it-IT" sz="28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contrasto alla dispersione scolastica</a:t>
            </a:r>
            <a:r>
              <a:rPr lang="it-IT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…»</a:t>
            </a:r>
            <a:r>
              <a:rPr lang="it-IT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307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black">
          <a:xfrm>
            <a:off x="1524000" y="19665"/>
            <a:ext cx="7542331" cy="57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511717"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z="2500" b="1" dirty="0">
              <a:solidFill>
                <a:srgbClr val="0A7736"/>
              </a:solidFill>
              <a:latin typeface="Georgia" panose="02040502050405020303" pitchFamily="18" charset="0"/>
              <a:ea typeface="HP Simplified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338777E-062F-43C5-B68E-1F9096BE50BB}"/>
              </a:ext>
            </a:extLst>
          </p:cNvPr>
          <p:cNvSpPr/>
          <p:nvPr/>
        </p:nvSpPr>
        <p:spPr>
          <a:xfrm>
            <a:off x="2090556" y="2460789"/>
            <a:ext cx="6291445" cy="372408"/>
          </a:xfrm>
          <a:prstGeom prst="rect">
            <a:avLst/>
          </a:prstGeom>
        </p:spPr>
        <p:txBody>
          <a:bodyPr wrap="square" lIns="64005" tIns="32003" rIns="64005" bIns="32003">
            <a:spAutoFit/>
          </a:bodyPr>
          <a:lstStyle/>
          <a:p>
            <a:pPr defTabSz="1023440"/>
            <a:endParaRPr lang="it-IT" sz="20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 bwMode="black">
          <a:xfrm>
            <a:off x="571520" y="207336"/>
            <a:ext cx="10618096" cy="57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it-IT" sz="2400" b="1" dirty="0">
                <a:solidFill>
                  <a:srgbClr val="0A7736"/>
                </a:solidFill>
              </a:rPr>
              <a:t>Nuova sottosezione </a:t>
            </a:r>
            <a:br>
              <a:rPr lang="it-IT" sz="2400" b="1" dirty="0">
                <a:solidFill>
                  <a:srgbClr val="0A7736"/>
                </a:solidFill>
              </a:rPr>
            </a:br>
            <a:r>
              <a:rPr lang="it-IT" sz="2400" b="1" dirty="0">
                <a:solidFill>
                  <a:srgbClr val="0A7736"/>
                </a:solidFill>
              </a:rPr>
              <a:t>«Iniziative previste in relazione alla Missione 1.4-Istruzione del PNRR»</a:t>
            </a:r>
          </a:p>
        </p:txBody>
      </p:sp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1B7F83BA-CAE6-45FE-BCA8-33CC317E8778}"/>
              </a:ext>
            </a:extLst>
          </p:cNvPr>
          <p:cNvCxnSpPr/>
          <p:nvPr/>
        </p:nvCxnSpPr>
        <p:spPr>
          <a:xfrm flipV="1">
            <a:off x="587375" y="894080"/>
            <a:ext cx="11017250" cy="0"/>
          </a:xfrm>
          <a:prstGeom prst="line">
            <a:avLst/>
          </a:prstGeom>
          <a:ln w="19050">
            <a:solidFill>
              <a:srgbClr val="006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3DF041B9-4B51-4F49-9406-03C71E856370}"/>
              </a:ext>
            </a:extLst>
          </p:cNvPr>
          <p:cNvCxnSpPr/>
          <p:nvPr/>
        </p:nvCxnSpPr>
        <p:spPr>
          <a:xfrm flipV="1">
            <a:off x="587375" y="6036056"/>
            <a:ext cx="11017250" cy="0"/>
          </a:xfrm>
          <a:prstGeom prst="line">
            <a:avLst/>
          </a:prstGeom>
          <a:ln w="19050">
            <a:solidFill>
              <a:srgbClr val="0989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">
            <a:extLst>
              <a:ext uri="{FF2B5EF4-FFF2-40B4-BE49-F238E27FC236}">
                <a16:creationId xmlns:a16="http://schemas.microsoft.com/office/drawing/2014/main" id="{3C9E07BA-A94F-4E21-9C12-92B0BF4E0CAA}"/>
              </a:ext>
            </a:extLst>
          </p:cNvPr>
          <p:cNvSpPr txBox="1"/>
          <p:nvPr/>
        </p:nvSpPr>
        <p:spPr>
          <a:xfrm>
            <a:off x="485793" y="1108471"/>
            <a:ext cx="11024491" cy="14234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it-IT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Nella nuova sottosezione la scuola ha la possibilità di descrivere e dare evidenza delle attività curriculari ed extracurriculari in attuazione delle azioni del PNRR. </a:t>
            </a: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it-IT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 previsto un collegamento tra le piattaforme per la gestione degli interventi previsti dal PNRR e le piattaforme del  PTOF e del Curriculum dello studente</a:t>
            </a:r>
            <a:endParaRPr lang="it-IT" sz="16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sz="1600" dirty="0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78BC37E7-8420-4C93-B467-0C9FAC02FEA7}"/>
              </a:ext>
            </a:extLst>
          </p:cNvPr>
          <p:cNvGrpSpPr/>
          <p:nvPr/>
        </p:nvGrpSpPr>
        <p:grpSpPr>
          <a:xfrm>
            <a:off x="552450" y="2590005"/>
            <a:ext cx="10985056" cy="2900079"/>
            <a:chOff x="662940" y="3108005"/>
            <a:chExt cx="13167360" cy="3480095"/>
          </a:xfrm>
        </p:grpSpPr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B88073AC-9E29-476D-B54A-6BC3E6433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3108005"/>
              <a:ext cx="13144500" cy="3347262"/>
            </a:xfrm>
            <a:prstGeom prst="rect">
              <a:avLst/>
            </a:prstGeom>
          </p:spPr>
        </p:pic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B9FF43D3-122C-4F5E-9BF8-39328E594841}"/>
                </a:ext>
              </a:extLst>
            </p:cNvPr>
            <p:cNvSpPr txBox="1"/>
            <p:nvPr/>
          </p:nvSpPr>
          <p:spPr>
            <a:xfrm>
              <a:off x="3986174" y="4986764"/>
              <a:ext cx="9670530" cy="24922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333"/>
                </a:spcAft>
              </a:pPr>
              <a:r>
                <a:rPr lang="it-IT" sz="833" b="1" dirty="0"/>
                <a:t>NOTA: Un’iniziativa è completata se per ogni titolo indicato è indicato la tipologia e la linea d’investimento, un titolo, una descrizione.</a:t>
              </a:r>
            </a:p>
          </p:txBody>
        </p:sp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A681875C-DA7A-4608-AAB4-B3602DDC6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5800" y="4114799"/>
              <a:ext cx="3040380" cy="1627245"/>
            </a:xfrm>
            <a:prstGeom prst="rect">
              <a:avLst/>
            </a:prstGeom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0957D809-7AFF-41EA-9838-CB2933185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2940" y="5672829"/>
              <a:ext cx="3086100" cy="915271"/>
            </a:xfrm>
            <a:prstGeom prst="rect">
              <a:avLst/>
            </a:prstGeom>
          </p:spPr>
        </p:pic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19329CD8-7FD5-4FD1-82C7-D43FFEA6F387}"/>
                </a:ext>
              </a:extLst>
            </p:cNvPr>
            <p:cNvSpPr/>
            <p:nvPr/>
          </p:nvSpPr>
          <p:spPr>
            <a:xfrm>
              <a:off x="685799" y="5434052"/>
              <a:ext cx="3040379" cy="238777"/>
            </a:xfrm>
            <a:prstGeom prst="rect">
              <a:avLst/>
            </a:prstGeom>
            <a:solidFill>
              <a:srgbClr val="F7F3F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000" tIns="0" rIns="45000" bIns="0" rtlCol="0" anchor="ctr"/>
            <a:lstStyle/>
            <a:p>
              <a:endParaRPr lang="it-IT" sz="667" dirty="0">
                <a:solidFill>
                  <a:schemeClr val="tx1"/>
                </a:solidFill>
                <a:latin typeface="Bahnschrift SemiBold" panose="020B0502040204020203" pitchFamily="34" charset="0"/>
              </a:endParaRPr>
            </a:p>
            <a:p>
              <a:r>
                <a:rPr lang="it-IT" sz="667" dirty="0">
                  <a:solidFill>
                    <a:schemeClr val="tx1"/>
                  </a:solidFill>
                  <a:latin typeface="Bahnschrift SemiBold" panose="020B0502040204020203" pitchFamily="34" charset="0"/>
                </a:rPr>
                <a:t>   Principali elementi di innovazione</a:t>
              </a:r>
            </a:p>
            <a:p>
              <a:endParaRPr lang="it-IT" sz="667" dirty="0">
                <a:solidFill>
                  <a:schemeClr val="tx1"/>
                </a:solidFill>
                <a:latin typeface="Bahnschrift SemiBold" panose="020B0502040204020203" pitchFamily="34" charset="0"/>
              </a:endParaRPr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FE899744-8134-4213-83B1-819600751EB6}"/>
                </a:ext>
              </a:extLst>
            </p:cNvPr>
            <p:cNvSpPr/>
            <p:nvPr/>
          </p:nvSpPr>
          <p:spPr>
            <a:xfrm>
              <a:off x="777239" y="5752318"/>
              <a:ext cx="2870087" cy="14915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000" tIns="0" rIns="45000" bIns="0" rtlCol="0" anchor="ctr"/>
            <a:lstStyle/>
            <a:p>
              <a:r>
                <a:rPr lang="it-IT" sz="583" dirty="0">
                  <a:solidFill>
                    <a:schemeClr val="tx1"/>
                  </a:solidFill>
                  <a:latin typeface="Bahnschrift SemiBold" panose="020B0502040204020203" pitchFamily="34" charset="0"/>
                </a:rPr>
                <a:t>Iniziative previste in relazione alla «Missione 1.4-Istruzione» del PNRR</a:t>
              </a:r>
            </a:p>
          </p:txBody>
        </p:sp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CF9D615A-92DD-4869-AA8F-D8874B0903EF}"/>
                </a:ext>
              </a:extLst>
            </p:cNvPr>
            <p:cNvSpPr/>
            <p:nvPr/>
          </p:nvSpPr>
          <p:spPr>
            <a:xfrm>
              <a:off x="4462882" y="3503070"/>
              <a:ext cx="3328568" cy="192071"/>
            </a:xfrm>
            <a:prstGeom prst="rect">
              <a:avLst/>
            </a:prstGeom>
            <a:solidFill>
              <a:srgbClr val="EDEAED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000" tIns="0" rIns="45000" bIns="0" rtlCol="0" anchor="ctr"/>
            <a:lstStyle/>
            <a:p>
              <a:r>
                <a:rPr lang="it-IT" sz="667" b="1" dirty="0">
                  <a:solidFill>
                    <a:schemeClr val="bg1">
                      <a:lumMod val="50000"/>
                    </a:schemeClr>
                  </a:solidFill>
                  <a:latin typeface="Bahnschrift SemiBold" panose="020B0502040204020203" pitchFamily="34" charset="0"/>
                </a:rPr>
                <a:t>Iniziative previste in relazione alla «Missione 1.4-Istruzione» del PNRR</a:t>
              </a:r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92480A7F-E6E1-47D6-8CAD-C33B68849D68}"/>
                </a:ext>
              </a:extLst>
            </p:cNvPr>
            <p:cNvSpPr/>
            <p:nvPr/>
          </p:nvSpPr>
          <p:spPr>
            <a:xfrm>
              <a:off x="3906351" y="3758538"/>
              <a:ext cx="9847747" cy="522502"/>
            </a:xfrm>
            <a:prstGeom prst="rect">
              <a:avLst/>
            </a:prstGeom>
            <a:solidFill>
              <a:srgbClr val="FFCBC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000" tIns="0" rIns="45000" bIns="0" rtlCol="0" anchor="ctr"/>
            <a:lstStyle/>
            <a:p>
              <a:r>
                <a:rPr lang="it-IT" sz="1000" b="1" dirty="0">
                  <a:solidFill>
                    <a:schemeClr val="tx1"/>
                  </a:solidFill>
                  <a:latin typeface="Bahnschrift SemiBold" panose="020B0502040204020203" pitchFamily="34" charset="0"/>
                </a:rPr>
                <a:t>  Iniziative previste in relazione alla «Missione 1.4-Istruzione» del PNRR</a:t>
              </a:r>
            </a:p>
          </p:txBody>
        </p:sp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547166C0-8FAE-4ADD-A7F9-0FA5D0DD759E}"/>
                </a:ext>
              </a:extLst>
            </p:cNvPr>
            <p:cNvSpPr/>
            <p:nvPr/>
          </p:nvSpPr>
          <p:spPr>
            <a:xfrm>
              <a:off x="3986174" y="4324969"/>
              <a:ext cx="2631796" cy="275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875" b="1" dirty="0">
                  <a:solidFill>
                    <a:srgbClr val="227AD4"/>
                  </a:solidFill>
                </a:rPr>
                <a:t>Elenco iniziative</a:t>
              </a:r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0E836DBE-49E9-49F2-88DE-85729D1BC54B}"/>
                </a:ext>
              </a:extLst>
            </p:cNvPr>
            <p:cNvSpPr txBox="1"/>
            <p:nvPr/>
          </p:nvSpPr>
          <p:spPr>
            <a:xfrm>
              <a:off x="11383107" y="4281040"/>
              <a:ext cx="2259529" cy="24922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333"/>
                </a:spcAft>
              </a:pPr>
              <a:endParaRPr lang="it-IT" sz="833" b="1" dirty="0"/>
            </a:p>
          </p:txBody>
        </p:sp>
      </p:grpSp>
      <p:sp>
        <p:nvSpPr>
          <p:cNvPr id="24" name="Oval 5">
            <a:extLst>
              <a:ext uri="{FF2B5EF4-FFF2-40B4-BE49-F238E27FC236}">
                <a16:creationId xmlns:a16="http://schemas.microsoft.com/office/drawing/2014/main" id="{1AB77EAE-84BF-4C98-97B0-B1C4DC992CEB}"/>
              </a:ext>
            </a:extLst>
          </p:cNvPr>
          <p:cNvSpPr/>
          <p:nvPr/>
        </p:nvSpPr>
        <p:spPr>
          <a:xfrm>
            <a:off x="460607" y="4661196"/>
            <a:ext cx="2771900" cy="4682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856" tIns="60928" rIns="121856" bIns="60928" rtlCol="0" anchor="ctr"/>
          <a:lstStyle/>
          <a:p>
            <a:pPr algn="ctr"/>
            <a:endParaRPr lang="it-IT" sz="3467"/>
          </a:p>
        </p:txBody>
      </p:sp>
    </p:spTree>
    <p:extLst>
      <p:ext uri="{BB962C8B-B14F-4D97-AF65-F5344CB8AC3E}">
        <p14:creationId xmlns:p14="http://schemas.microsoft.com/office/powerpoint/2010/main" val="4190137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4DADF716-75C4-45E3-92EA-9F4DDD87CC03}"/>
              </a:ext>
            </a:extLst>
          </p:cNvPr>
          <p:cNvCxnSpPr/>
          <p:nvPr/>
        </p:nvCxnSpPr>
        <p:spPr>
          <a:xfrm flipV="1">
            <a:off x="587375" y="6036056"/>
            <a:ext cx="11017250" cy="0"/>
          </a:xfrm>
          <a:prstGeom prst="line">
            <a:avLst/>
          </a:prstGeom>
          <a:ln w="19050">
            <a:solidFill>
              <a:srgbClr val="0989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0EC98D66-3CF7-4E37-A0FB-F8A07F4EB528}"/>
              </a:ext>
            </a:extLst>
          </p:cNvPr>
          <p:cNvCxnSpPr/>
          <p:nvPr/>
        </p:nvCxnSpPr>
        <p:spPr>
          <a:xfrm flipV="1">
            <a:off x="587375" y="894080"/>
            <a:ext cx="11017250" cy="0"/>
          </a:xfrm>
          <a:prstGeom prst="line">
            <a:avLst/>
          </a:prstGeom>
          <a:ln w="19050">
            <a:solidFill>
              <a:srgbClr val="006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3">
            <a:extLst>
              <a:ext uri="{FF2B5EF4-FFF2-40B4-BE49-F238E27FC236}">
                <a16:creationId xmlns:a16="http://schemas.microsoft.com/office/drawing/2014/main" id="{642568B8-3525-AEC6-D828-3F3D4BB5E5D5}"/>
              </a:ext>
            </a:extLst>
          </p:cNvPr>
          <p:cNvSpPr txBox="1">
            <a:spLocks/>
          </p:cNvSpPr>
          <p:nvPr/>
        </p:nvSpPr>
        <p:spPr bwMode="black">
          <a:xfrm>
            <a:off x="587376" y="184587"/>
            <a:ext cx="11017250" cy="57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0902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3600" b="1" dirty="0">
                <a:solidFill>
                  <a:srgbClr val="009A44"/>
                </a:solidFill>
              </a:rPr>
              <a:t>Le competenze dei docenti</a:t>
            </a:r>
            <a:r>
              <a:rPr lang="en-US" altLang="it-IT" sz="3600" b="1" dirty="0">
                <a:solidFill>
                  <a:srgbClr val="009A44"/>
                </a:solidFill>
              </a:rPr>
              <a:t>  </a:t>
            </a:r>
          </a:p>
        </p:txBody>
      </p:sp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CD5FD139-9BF7-FF76-25B8-BABD6DD7795B}"/>
              </a:ext>
            </a:extLst>
          </p:cNvPr>
          <p:cNvSpPr txBox="1">
            <a:spLocks/>
          </p:cNvSpPr>
          <p:nvPr/>
        </p:nvSpPr>
        <p:spPr>
          <a:xfrm>
            <a:off x="911424" y="1986832"/>
            <a:ext cx="6537961" cy="2819464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37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66" algn="l" defTabSz="9137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70" algn="l" defTabSz="9137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8" algn="l" defTabSz="9137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39" algn="l" defTabSz="9137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4" algn="l" defTabSz="9137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70" algn="l" defTabSz="9137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39" algn="l" defTabSz="9137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«La </a:t>
            </a:r>
            <a:r>
              <a:rPr lang="it-IT" sz="36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funzione (?)</a:t>
            </a:r>
            <a:r>
              <a:rPr lang="it-IT" sz="3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docente … </a:t>
            </a:r>
          </a:p>
          <a:p>
            <a:pPr algn="just"/>
            <a:r>
              <a:rPr lang="it-IT" sz="3600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 la trasmissione (?)</a:t>
            </a:r>
            <a:r>
              <a:rPr lang="it-IT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it-IT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della cultura»</a:t>
            </a:r>
          </a:p>
          <a:p>
            <a:pPr algn="just"/>
            <a:endParaRPr lang="it-IT" sz="36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(DPR</a:t>
            </a: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31 maggio 1974,  n. 417, art. 4)</a:t>
            </a:r>
          </a:p>
          <a:p>
            <a:pPr algn="just"/>
            <a:endParaRPr lang="it-IT" sz="36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it-IT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Users\damiano\Desktop\Cattura.PNG">
            <a:extLst>
              <a:ext uri="{FF2B5EF4-FFF2-40B4-BE49-F238E27FC236}">
                <a16:creationId xmlns:a16="http://schemas.microsoft.com/office/drawing/2014/main" id="{78200DE5-56E8-0C90-C870-B8A2DC65C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385" y="1268762"/>
            <a:ext cx="3576241" cy="43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347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4DADF716-75C4-45E3-92EA-9F4DDD87CC03}"/>
              </a:ext>
            </a:extLst>
          </p:cNvPr>
          <p:cNvCxnSpPr/>
          <p:nvPr/>
        </p:nvCxnSpPr>
        <p:spPr>
          <a:xfrm flipV="1">
            <a:off x="587375" y="6036056"/>
            <a:ext cx="11017250" cy="0"/>
          </a:xfrm>
          <a:prstGeom prst="line">
            <a:avLst/>
          </a:prstGeom>
          <a:ln w="19050">
            <a:solidFill>
              <a:srgbClr val="0989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0EC98D66-3CF7-4E37-A0FB-F8A07F4EB528}"/>
              </a:ext>
            </a:extLst>
          </p:cNvPr>
          <p:cNvCxnSpPr/>
          <p:nvPr/>
        </p:nvCxnSpPr>
        <p:spPr>
          <a:xfrm flipV="1">
            <a:off x="587375" y="894080"/>
            <a:ext cx="11017250" cy="0"/>
          </a:xfrm>
          <a:prstGeom prst="line">
            <a:avLst/>
          </a:prstGeom>
          <a:ln w="19050">
            <a:solidFill>
              <a:srgbClr val="006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2D6ECAE7-770E-8C9E-3C56-4873EF1CCE39}"/>
              </a:ext>
            </a:extLst>
          </p:cNvPr>
          <p:cNvSpPr txBox="1">
            <a:spLocks/>
          </p:cNvSpPr>
          <p:nvPr/>
        </p:nvSpPr>
        <p:spPr>
          <a:xfrm>
            <a:off x="459386" y="-73112"/>
            <a:ext cx="11017249" cy="165618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it-IT" sz="2400" b="1" dirty="0">
              <a:solidFill>
                <a:srgbClr val="002060"/>
              </a:solidFill>
              <a:ea typeface="+mn-ea"/>
              <a:cs typeface="+mn-cs"/>
            </a:endParaRPr>
          </a:p>
          <a:p>
            <a:r>
              <a:rPr lang="it-IT" sz="2400" b="1" dirty="0">
                <a:solidFill>
                  <a:srgbClr val="0A7736"/>
                </a:solidFill>
                <a:latin typeface="Arial" pitchFamily="34" charset="0"/>
                <a:cs typeface="Arial" pitchFamily="34" charset="0"/>
              </a:rPr>
              <a:t>Lo sviluppo professionale dei docenti - Ministero dell’Istruzione 2018</a:t>
            </a:r>
          </a:p>
        </p:txBody>
      </p:sp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BC8DF0B1-3D25-5CFF-3871-67C8F3BB6422}"/>
              </a:ext>
            </a:extLst>
          </p:cNvPr>
          <p:cNvGraphicFramePr>
            <a:graphicFrameLocks noGrp="1"/>
          </p:cNvGraphicFramePr>
          <p:nvPr/>
        </p:nvGraphicFramePr>
        <p:xfrm>
          <a:off x="587375" y="1148588"/>
          <a:ext cx="1101724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393">
                  <a:extLst>
                    <a:ext uri="{9D8B030D-6E8A-4147-A177-3AD203B41FA5}">
                      <a16:colId xmlns:a16="http://schemas.microsoft.com/office/drawing/2014/main" val="2194362695"/>
                    </a:ext>
                  </a:extLst>
                </a:gridCol>
                <a:gridCol w="8888856">
                  <a:extLst>
                    <a:ext uri="{9D8B030D-6E8A-4147-A177-3AD203B41FA5}">
                      <a16:colId xmlns:a16="http://schemas.microsoft.com/office/drawing/2014/main" val="37018177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it-IT" sz="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3032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solidFill>
                            <a:srgbClr val="002060"/>
                          </a:solidFill>
                          <a:cs typeface="Arial" charset="0"/>
                        </a:rPr>
                        <a:t>Disciplina</a:t>
                      </a:r>
                    </a:p>
                    <a:p>
                      <a:endParaRPr lang="it-IT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it-IT" sz="2000" dirty="0">
                          <a:solidFill>
                            <a:srgbClr val="0070C0"/>
                          </a:solidFill>
                          <a:cs typeface="Arial" charset="0"/>
                        </a:rPr>
                        <a:t>1 Conoscenze culturali e disciplinari dei saperi che sono “oggetto” di insegnamento </a:t>
                      </a:r>
                    </a:p>
                    <a:p>
                      <a:pPr algn="just">
                        <a:defRPr/>
                      </a:pPr>
                      <a:r>
                        <a:rPr lang="it-IT" sz="2000" dirty="0">
                          <a:solidFill>
                            <a:srgbClr val="0070C0"/>
                          </a:solidFill>
                          <a:cs typeface="Arial" charset="0"/>
                        </a:rPr>
                        <a:t>2 </a:t>
                      </a:r>
                      <a:r>
                        <a:rPr lang="it-IT" sz="2000" b="1" dirty="0">
                          <a:solidFill>
                            <a:srgbClr val="0070C0"/>
                          </a:solidFill>
                          <a:cs typeface="Arial" charset="0"/>
                        </a:rPr>
                        <a:t>Conoscenze epistemologiche-disciplinari </a:t>
                      </a:r>
                      <a:r>
                        <a:rPr lang="it-IT" sz="2000" dirty="0">
                          <a:solidFill>
                            <a:srgbClr val="0070C0"/>
                          </a:solidFill>
                          <a:cs typeface="Arial" charset="0"/>
                        </a:rPr>
                        <a:t>e </a:t>
                      </a:r>
                      <a:r>
                        <a:rPr lang="it-IT" sz="2000" b="1" dirty="0">
                          <a:solidFill>
                            <a:srgbClr val="0070C0"/>
                          </a:solidFill>
                          <a:cs typeface="Arial" charset="0"/>
                        </a:rPr>
                        <a:t>metodologico-disciplinari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352836"/>
                  </a:ext>
                </a:extLst>
              </a:tr>
            </a:tbl>
          </a:graphicData>
        </a:graphic>
      </p:graphicFrame>
      <p:pic>
        <p:nvPicPr>
          <p:cNvPr id="4" name="Picture 31">
            <a:extLst>
              <a:ext uri="{FF2B5EF4-FFF2-40B4-BE49-F238E27FC236}">
                <a16:creationId xmlns:a16="http://schemas.microsoft.com/office/drawing/2014/main" id="{BD7E7E26-058D-8493-8DB3-583683B79EA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02548">
            <a:off x="10285471" y="1477610"/>
            <a:ext cx="1239956" cy="152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51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4DADF716-75C4-45E3-92EA-9F4DDD87CC03}"/>
              </a:ext>
            </a:extLst>
          </p:cNvPr>
          <p:cNvCxnSpPr/>
          <p:nvPr/>
        </p:nvCxnSpPr>
        <p:spPr>
          <a:xfrm flipV="1">
            <a:off x="587375" y="6036056"/>
            <a:ext cx="11017250" cy="0"/>
          </a:xfrm>
          <a:prstGeom prst="line">
            <a:avLst/>
          </a:prstGeom>
          <a:ln w="19050">
            <a:solidFill>
              <a:srgbClr val="0989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0EC98D66-3CF7-4E37-A0FB-F8A07F4EB528}"/>
              </a:ext>
            </a:extLst>
          </p:cNvPr>
          <p:cNvCxnSpPr/>
          <p:nvPr/>
        </p:nvCxnSpPr>
        <p:spPr>
          <a:xfrm flipV="1">
            <a:off x="587375" y="894080"/>
            <a:ext cx="11017250" cy="0"/>
          </a:xfrm>
          <a:prstGeom prst="line">
            <a:avLst/>
          </a:prstGeom>
          <a:ln w="19050">
            <a:solidFill>
              <a:srgbClr val="006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2D6ECAE7-770E-8C9E-3C56-4873EF1CCE39}"/>
              </a:ext>
            </a:extLst>
          </p:cNvPr>
          <p:cNvSpPr txBox="1">
            <a:spLocks/>
          </p:cNvSpPr>
          <p:nvPr/>
        </p:nvSpPr>
        <p:spPr>
          <a:xfrm>
            <a:off x="459386" y="-73112"/>
            <a:ext cx="11017249" cy="165618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it-IT" sz="2400" b="1" dirty="0">
              <a:solidFill>
                <a:srgbClr val="002060"/>
              </a:solidFill>
              <a:ea typeface="+mn-ea"/>
              <a:cs typeface="+mn-cs"/>
            </a:endParaRPr>
          </a:p>
          <a:p>
            <a:r>
              <a:rPr lang="it-IT" sz="2400" b="1" dirty="0">
                <a:solidFill>
                  <a:srgbClr val="0A7736"/>
                </a:solidFill>
                <a:latin typeface="Arial" pitchFamily="34" charset="0"/>
                <a:cs typeface="Arial" pitchFamily="34" charset="0"/>
              </a:rPr>
              <a:t>Lo sviluppo professionale dei docenti - Ministero dell’Istruzione 2018</a:t>
            </a:r>
          </a:p>
        </p:txBody>
      </p:sp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BC8DF0B1-3D25-5CFF-3871-67C8F3BB64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43459"/>
              </p:ext>
            </p:extLst>
          </p:nvPr>
        </p:nvGraphicFramePr>
        <p:xfrm>
          <a:off x="587375" y="1148588"/>
          <a:ext cx="1101724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393">
                  <a:extLst>
                    <a:ext uri="{9D8B030D-6E8A-4147-A177-3AD203B41FA5}">
                      <a16:colId xmlns:a16="http://schemas.microsoft.com/office/drawing/2014/main" val="2194362695"/>
                    </a:ext>
                  </a:extLst>
                </a:gridCol>
                <a:gridCol w="8888856">
                  <a:extLst>
                    <a:ext uri="{9D8B030D-6E8A-4147-A177-3AD203B41FA5}">
                      <a16:colId xmlns:a16="http://schemas.microsoft.com/office/drawing/2014/main" val="37018177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it-IT" sz="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3032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solidFill>
                            <a:srgbClr val="002060"/>
                          </a:solidFill>
                          <a:cs typeface="Arial" charset="0"/>
                        </a:rPr>
                        <a:t>Disciplina</a:t>
                      </a:r>
                    </a:p>
                    <a:p>
                      <a:endParaRPr lang="it-IT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it-IT" sz="2000" dirty="0">
                          <a:solidFill>
                            <a:srgbClr val="0070C0"/>
                          </a:solidFill>
                          <a:cs typeface="Arial" charset="0"/>
                        </a:rPr>
                        <a:t>1 Conoscenze culturali e disciplinari dei saperi che sono “oggetto” di insegnamento </a:t>
                      </a:r>
                    </a:p>
                    <a:p>
                      <a:pPr algn="just">
                        <a:defRPr/>
                      </a:pPr>
                      <a:r>
                        <a:rPr lang="it-IT" sz="2000" dirty="0">
                          <a:solidFill>
                            <a:srgbClr val="0070C0"/>
                          </a:solidFill>
                          <a:cs typeface="Arial" charset="0"/>
                        </a:rPr>
                        <a:t>2 </a:t>
                      </a:r>
                      <a:r>
                        <a:rPr lang="it-IT" sz="2000" b="1" dirty="0">
                          <a:solidFill>
                            <a:srgbClr val="0070C0"/>
                          </a:solidFill>
                          <a:cs typeface="Arial" charset="0"/>
                        </a:rPr>
                        <a:t>Conoscenze epistemologiche-disciplinari </a:t>
                      </a:r>
                      <a:r>
                        <a:rPr lang="it-IT" sz="2000" dirty="0">
                          <a:solidFill>
                            <a:srgbClr val="0070C0"/>
                          </a:solidFill>
                          <a:cs typeface="Arial" charset="0"/>
                        </a:rPr>
                        <a:t>e </a:t>
                      </a:r>
                      <a:r>
                        <a:rPr lang="it-IT" sz="2000" b="1" dirty="0">
                          <a:solidFill>
                            <a:srgbClr val="0070C0"/>
                          </a:solidFill>
                          <a:cs typeface="Arial" charset="0"/>
                        </a:rPr>
                        <a:t>metodologico-disciplinari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352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dirty="0"/>
                        <a:t>Didattica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eaLnBrk="1" hangingPunct="1"/>
                      <a:r>
                        <a:rPr lang="it-IT" sz="2000" b="0" dirty="0">
                          <a:solidFill>
                            <a:srgbClr val="0070C0"/>
                          </a:solidFill>
                        </a:rPr>
                        <a:t>3 Insegnamento pianificato e strutturato per l’apprendimento</a:t>
                      </a:r>
                    </a:p>
                    <a:p>
                      <a:pPr algn="just" eaLnBrk="1" hangingPunct="1"/>
                      <a:r>
                        <a:rPr lang="it-IT" sz="2000" b="0" dirty="0">
                          <a:solidFill>
                            <a:srgbClr val="0070C0"/>
                          </a:solidFill>
                        </a:rPr>
                        <a:t>4 </a:t>
                      </a:r>
                      <a:r>
                        <a:rPr lang="it-IT" sz="2000" b="1" dirty="0">
                          <a:solidFill>
                            <a:srgbClr val="0070C0"/>
                          </a:solidFill>
                        </a:rPr>
                        <a:t>Strategie didattiche per sostenere l’apprendimento di tutti gli studenti</a:t>
                      </a:r>
                    </a:p>
                    <a:p>
                      <a:pPr algn="just" eaLnBrk="1" hangingPunct="1"/>
                      <a:r>
                        <a:rPr lang="it-IT" sz="2000" b="0" dirty="0">
                          <a:solidFill>
                            <a:srgbClr val="0070C0"/>
                          </a:solidFill>
                        </a:rPr>
                        <a:t>5 Metodi e strategie di valutazione per promuovere l’apprendimento </a:t>
                      </a:r>
                    </a:p>
                    <a:p>
                      <a:pPr algn="just" eaLnBrk="1" hangingPunct="1"/>
                      <a:r>
                        <a:rPr lang="it-IT" sz="2000" b="0" dirty="0">
                          <a:solidFill>
                            <a:srgbClr val="0070C0"/>
                          </a:solidFill>
                        </a:rPr>
                        <a:t>6 Gestione delle relazioni e dei comportamenti in classe</a:t>
                      </a:r>
                      <a:endParaRPr lang="it-I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71319"/>
                  </a:ext>
                </a:extLst>
              </a:tr>
            </a:tbl>
          </a:graphicData>
        </a:graphic>
      </p:graphicFrame>
      <p:pic>
        <p:nvPicPr>
          <p:cNvPr id="4" name="Picture 31">
            <a:extLst>
              <a:ext uri="{FF2B5EF4-FFF2-40B4-BE49-F238E27FC236}">
                <a16:creationId xmlns:a16="http://schemas.microsoft.com/office/drawing/2014/main" id="{543D1409-5151-98EA-B712-CE3ABAA7B32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02548">
            <a:off x="10244017" y="1672575"/>
            <a:ext cx="1662397" cy="205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98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4DADF716-75C4-45E3-92EA-9F4DDD87CC03}"/>
              </a:ext>
            </a:extLst>
          </p:cNvPr>
          <p:cNvCxnSpPr/>
          <p:nvPr/>
        </p:nvCxnSpPr>
        <p:spPr>
          <a:xfrm flipV="1">
            <a:off x="587375" y="6036056"/>
            <a:ext cx="11017250" cy="0"/>
          </a:xfrm>
          <a:prstGeom prst="line">
            <a:avLst/>
          </a:prstGeom>
          <a:ln w="19050">
            <a:solidFill>
              <a:srgbClr val="0989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0EC98D66-3CF7-4E37-A0FB-F8A07F4EB528}"/>
              </a:ext>
            </a:extLst>
          </p:cNvPr>
          <p:cNvCxnSpPr/>
          <p:nvPr/>
        </p:nvCxnSpPr>
        <p:spPr>
          <a:xfrm flipV="1">
            <a:off x="587375" y="894080"/>
            <a:ext cx="11017250" cy="0"/>
          </a:xfrm>
          <a:prstGeom prst="line">
            <a:avLst/>
          </a:prstGeom>
          <a:ln w="19050">
            <a:solidFill>
              <a:srgbClr val="006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2D6ECAE7-770E-8C9E-3C56-4873EF1CCE39}"/>
              </a:ext>
            </a:extLst>
          </p:cNvPr>
          <p:cNvSpPr txBox="1">
            <a:spLocks/>
          </p:cNvSpPr>
          <p:nvPr/>
        </p:nvSpPr>
        <p:spPr>
          <a:xfrm>
            <a:off x="459386" y="-73112"/>
            <a:ext cx="11017249" cy="165618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it-IT" sz="2400" b="1" dirty="0">
              <a:solidFill>
                <a:srgbClr val="002060"/>
              </a:solidFill>
              <a:ea typeface="+mn-ea"/>
              <a:cs typeface="+mn-cs"/>
            </a:endParaRPr>
          </a:p>
          <a:p>
            <a:r>
              <a:rPr lang="it-IT" sz="2400" b="1" dirty="0">
                <a:solidFill>
                  <a:srgbClr val="0A7736"/>
                </a:solidFill>
                <a:latin typeface="Arial" pitchFamily="34" charset="0"/>
                <a:cs typeface="Arial" pitchFamily="34" charset="0"/>
              </a:rPr>
              <a:t>Lo sviluppo professionale dei docenti - Ministero dell’Istruzione 2018</a:t>
            </a:r>
          </a:p>
        </p:txBody>
      </p:sp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BC8DF0B1-3D25-5CFF-3871-67C8F3BB64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603387"/>
              </p:ext>
            </p:extLst>
          </p:nvPr>
        </p:nvGraphicFramePr>
        <p:xfrm>
          <a:off x="587375" y="1148588"/>
          <a:ext cx="11017249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393">
                  <a:extLst>
                    <a:ext uri="{9D8B030D-6E8A-4147-A177-3AD203B41FA5}">
                      <a16:colId xmlns:a16="http://schemas.microsoft.com/office/drawing/2014/main" val="2194362695"/>
                    </a:ext>
                  </a:extLst>
                </a:gridCol>
                <a:gridCol w="8888856">
                  <a:extLst>
                    <a:ext uri="{9D8B030D-6E8A-4147-A177-3AD203B41FA5}">
                      <a16:colId xmlns:a16="http://schemas.microsoft.com/office/drawing/2014/main" val="37018177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it-IT" sz="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3032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solidFill>
                            <a:srgbClr val="002060"/>
                          </a:solidFill>
                          <a:cs typeface="Arial" charset="0"/>
                        </a:rPr>
                        <a:t>Disciplina</a:t>
                      </a:r>
                    </a:p>
                    <a:p>
                      <a:endParaRPr lang="it-IT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it-IT" sz="2000" dirty="0">
                          <a:solidFill>
                            <a:srgbClr val="0070C0"/>
                          </a:solidFill>
                          <a:cs typeface="Arial" charset="0"/>
                        </a:rPr>
                        <a:t>1 Conoscenze culturali e disciplinari dei saperi che sono “oggetto” di insegnamento </a:t>
                      </a:r>
                    </a:p>
                    <a:p>
                      <a:pPr algn="just">
                        <a:defRPr/>
                      </a:pPr>
                      <a:r>
                        <a:rPr lang="it-IT" sz="2000" dirty="0">
                          <a:solidFill>
                            <a:srgbClr val="0070C0"/>
                          </a:solidFill>
                          <a:cs typeface="Arial" charset="0"/>
                        </a:rPr>
                        <a:t>2 </a:t>
                      </a:r>
                      <a:r>
                        <a:rPr lang="it-IT" sz="2000" b="1" dirty="0">
                          <a:solidFill>
                            <a:srgbClr val="0070C0"/>
                          </a:solidFill>
                          <a:cs typeface="Arial" charset="0"/>
                        </a:rPr>
                        <a:t>Conoscenze epistemologiche-disciplinari </a:t>
                      </a:r>
                      <a:r>
                        <a:rPr lang="it-IT" sz="2000" dirty="0">
                          <a:solidFill>
                            <a:srgbClr val="0070C0"/>
                          </a:solidFill>
                          <a:cs typeface="Arial" charset="0"/>
                        </a:rPr>
                        <a:t>e </a:t>
                      </a:r>
                      <a:r>
                        <a:rPr lang="it-IT" sz="2000" b="1" dirty="0">
                          <a:solidFill>
                            <a:srgbClr val="0070C0"/>
                          </a:solidFill>
                          <a:cs typeface="Arial" charset="0"/>
                        </a:rPr>
                        <a:t>metodologico-disciplinari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352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dirty="0"/>
                        <a:t>Didattica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eaLnBrk="1" hangingPunct="1"/>
                      <a:r>
                        <a:rPr lang="it-IT" sz="2000" b="0" dirty="0">
                          <a:solidFill>
                            <a:srgbClr val="0070C0"/>
                          </a:solidFill>
                        </a:rPr>
                        <a:t>3 Insegnamento pianificato e strutturato per l’apprendimento</a:t>
                      </a:r>
                    </a:p>
                    <a:p>
                      <a:pPr algn="just" eaLnBrk="1" hangingPunct="1"/>
                      <a:r>
                        <a:rPr lang="it-IT" sz="2000" b="0" dirty="0">
                          <a:solidFill>
                            <a:srgbClr val="0070C0"/>
                          </a:solidFill>
                        </a:rPr>
                        <a:t>4 Strategie didattiche per sostenere l’apprendimento di tutti gli studenti</a:t>
                      </a:r>
                    </a:p>
                    <a:p>
                      <a:pPr algn="just" eaLnBrk="1" hangingPunct="1"/>
                      <a:r>
                        <a:rPr lang="it-IT" sz="2000" b="0" dirty="0">
                          <a:solidFill>
                            <a:srgbClr val="0070C0"/>
                          </a:solidFill>
                        </a:rPr>
                        <a:t>5 Metodi e strategie di valutazione per promuovere l’apprendimento </a:t>
                      </a:r>
                    </a:p>
                    <a:p>
                      <a:pPr algn="just" eaLnBrk="1" hangingPunct="1"/>
                      <a:r>
                        <a:rPr lang="it-IT" sz="2000" b="0" dirty="0">
                          <a:solidFill>
                            <a:srgbClr val="0070C0"/>
                          </a:solidFill>
                        </a:rPr>
                        <a:t>6 Gestione delle relazioni e dei comportamenti in classe</a:t>
                      </a:r>
                      <a:endParaRPr lang="it-I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71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dirty="0"/>
                        <a:t>Organizzazione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eaLnBrk="1" hangingPunct="1"/>
                      <a:r>
                        <a:rPr lang="it-IT" sz="2000" b="0" dirty="0">
                          <a:solidFill>
                            <a:srgbClr val="0070C0"/>
                          </a:solidFill>
                        </a:rPr>
                        <a:t>7 Partecipazione ai processi di autovalutazione e miglioramento </a:t>
                      </a:r>
                    </a:p>
                    <a:p>
                      <a:pPr algn="just" eaLnBrk="1" hangingPunct="1"/>
                      <a:r>
                        <a:rPr lang="it-IT" sz="2000" b="0" dirty="0">
                          <a:solidFill>
                            <a:srgbClr val="0070C0"/>
                          </a:solidFill>
                        </a:rPr>
                        <a:t>8 </a:t>
                      </a:r>
                      <a:r>
                        <a:rPr lang="it-IT" sz="2000" b="1" dirty="0">
                          <a:solidFill>
                            <a:srgbClr val="0070C0"/>
                          </a:solidFill>
                        </a:rPr>
                        <a:t>Capacità di lavoro collaborativo tra docenti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213999"/>
                  </a:ext>
                </a:extLst>
              </a:tr>
            </a:tbl>
          </a:graphicData>
        </a:graphic>
      </p:graphicFrame>
      <p:pic>
        <p:nvPicPr>
          <p:cNvPr id="4" name="Picture 31">
            <a:extLst>
              <a:ext uri="{FF2B5EF4-FFF2-40B4-BE49-F238E27FC236}">
                <a16:creationId xmlns:a16="http://schemas.microsoft.com/office/drawing/2014/main" id="{0D921B42-45D0-731A-75DA-0216036FF3C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02548">
            <a:off x="7867753" y="3129026"/>
            <a:ext cx="1662397" cy="205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73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4DADF716-75C4-45E3-92EA-9F4DDD87CC03}"/>
              </a:ext>
            </a:extLst>
          </p:cNvPr>
          <p:cNvCxnSpPr/>
          <p:nvPr/>
        </p:nvCxnSpPr>
        <p:spPr>
          <a:xfrm flipV="1">
            <a:off x="587375" y="6036056"/>
            <a:ext cx="11017250" cy="0"/>
          </a:xfrm>
          <a:prstGeom prst="line">
            <a:avLst/>
          </a:prstGeom>
          <a:ln w="19050">
            <a:solidFill>
              <a:srgbClr val="0989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0EC98D66-3CF7-4E37-A0FB-F8A07F4EB528}"/>
              </a:ext>
            </a:extLst>
          </p:cNvPr>
          <p:cNvCxnSpPr/>
          <p:nvPr/>
        </p:nvCxnSpPr>
        <p:spPr>
          <a:xfrm flipV="1">
            <a:off x="587375" y="894080"/>
            <a:ext cx="11017250" cy="0"/>
          </a:xfrm>
          <a:prstGeom prst="line">
            <a:avLst/>
          </a:prstGeom>
          <a:ln w="19050">
            <a:solidFill>
              <a:srgbClr val="006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2D6ECAE7-770E-8C9E-3C56-4873EF1CCE39}"/>
              </a:ext>
            </a:extLst>
          </p:cNvPr>
          <p:cNvSpPr txBox="1">
            <a:spLocks/>
          </p:cNvSpPr>
          <p:nvPr/>
        </p:nvSpPr>
        <p:spPr>
          <a:xfrm>
            <a:off x="459386" y="-73112"/>
            <a:ext cx="11017249" cy="165618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it-IT" sz="2400" b="1" dirty="0">
              <a:solidFill>
                <a:srgbClr val="002060"/>
              </a:solidFill>
              <a:ea typeface="+mn-ea"/>
              <a:cs typeface="+mn-cs"/>
            </a:endParaRPr>
          </a:p>
          <a:p>
            <a:r>
              <a:rPr lang="it-IT" sz="2400" b="1" dirty="0">
                <a:solidFill>
                  <a:srgbClr val="0A7736"/>
                </a:solidFill>
                <a:latin typeface="Arial" pitchFamily="34" charset="0"/>
                <a:cs typeface="Arial" pitchFamily="34" charset="0"/>
              </a:rPr>
              <a:t>Lo sviluppo professionale dei docenti - Ministero dell’Istruzione 2018</a:t>
            </a:r>
          </a:p>
        </p:txBody>
      </p:sp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BC8DF0B1-3D25-5CFF-3871-67C8F3BB64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591229"/>
              </p:ext>
            </p:extLst>
          </p:nvPr>
        </p:nvGraphicFramePr>
        <p:xfrm>
          <a:off x="587375" y="1148588"/>
          <a:ext cx="11017249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393">
                  <a:extLst>
                    <a:ext uri="{9D8B030D-6E8A-4147-A177-3AD203B41FA5}">
                      <a16:colId xmlns:a16="http://schemas.microsoft.com/office/drawing/2014/main" val="2194362695"/>
                    </a:ext>
                  </a:extLst>
                </a:gridCol>
                <a:gridCol w="8888856">
                  <a:extLst>
                    <a:ext uri="{9D8B030D-6E8A-4147-A177-3AD203B41FA5}">
                      <a16:colId xmlns:a16="http://schemas.microsoft.com/office/drawing/2014/main" val="37018177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it-IT" sz="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3032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solidFill>
                            <a:srgbClr val="002060"/>
                          </a:solidFill>
                          <a:cs typeface="Arial" charset="0"/>
                        </a:rPr>
                        <a:t>Disciplina</a:t>
                      </a:r>
                    </a:p>
                    <a:p>
                      <a:endParaRPr lang="it-IT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it-IT" sz="2000" dirty="0">
                          <a:solidFill>
                            <a:srgbClr val="0070C0"/>
                          </a:solidFill>
                          <a:cs typeface="Arial" charset="0"/>
                        </a:rPr>
                        <a:t>1 Conoscenze culturali e disciplinari dei saperi che sono “oggetto” di insegnamento </a:t>
                      </a:r>
                    </a:p>
                    <a:p>
                      <a:pPr algn="just">
                        <a:defRPr/>
                      </a:pPr>
                      <a:r>
                        <a:rPr lang="it-IT" sz="2000" dirty="0">
                          <a:solidFill>
                            <a:srgbClr val="0070C0"/>
                          </a:solidFill>
                          <a:cs typeface="Arial" charset="0"/>
                        </a:rPr>
                        <a:t>2 </a:t>
                      </a:r>
                      <a:r>
                        <a:rPr lang="it-IT" sz="2000" b="1" dirty="0">
                          <a:solidFill>
                            <a:srgbClr val="0070C0"/>
                          </a:solidFill>
                          <a:cs typeface="Arial" charset="0"/>
                        </a:rPr>
                        <a:t>Conoscenze epistemologiche-disciplinari </a:t>
                      </a:r>
                      <a:r>
                        <a:rPr lang="it-IT" sz="2000" dirty="0">
                          <a:solidFill>
                            <a:srgbClr val="0070C0"/>
                          </a:solidFill>
                          <a:cs typeface="Arial" charset="0"/>
                        </a:rPr>
                        <a:t>e </a:t>
                      </a:r>
                      <a:r>
                        <a:rPr lang="it-IT" sz="2000" b="1" dirty="0">
                          <a:solidFill>
                            <a:srgbClr val="0070C0"/>
                          </a:solidFill>
                          <a:cs typeface="Arial" charset="0"/>
                        </a:rPr>
                        <a:t>metodologico-disciplinari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352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dirty="0"/>
                        <a:t>Didattica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eaLnBrk="1" hangingPunct="1"/>
                      <a:r>
                        <a:rPr lang="it-IT" sz="2000" b="0" dirty="0">
                          <a:solidFill>
                            <a:srgbClr val="0070C0"/>
                          </a:solidFill>
                        </a:rPr>
                        <a:t>3 Insegnamento pianificato e strutturato per l’apprendimento</a:t>
                      </a:r>
                    </a:p>
                    <a:p>
                      <a:pPr algn="just" eaLnBrk="1" hangingPunct="1"/>
                      <a:r>
                        <a:rPr lang="it-IT" sz="2000" b="0" dirty="0">
                          <a:solidFill>
                            <a:srgbClr val="0070C0"/>
                          </a:solidFill>
                        </a:rPr>
                        <a:t>4 Strategie didattiche per sostenere l’apprendimento di tutti gli studenti</a:t>
                      </a:r>
                    </a:p>
                    <a:p>
                      <a:pPr algn="just" eaLnBrk="1" hangingPunct="1"/>
                      <a:r>
                        <a:rPr lang="it-IT" sz="2000" b="0" dirty="0">
                          <a:solidFill>
                            <a:srgbClr val="0070C0"/>
                          </a:solidFill>
                        </a:rPr>
                        <a:t>5 Metodi e strategie di valutazione per promuovere l’apprendimento </a:t>
                      </a:r>
                    </a:p>
                    <a:p>
                      <a:pPr algn="just" eaLnBrk="1" hangingPunct="1"/>
                      <a:r>
                        <a:rPr lang="it-IT" sz="2000" b="0" dirty="0">
                          <a:solidFill>
                            <a:srgbClr val="0070C0"/>
                          </a:solidFill>
                        </a:rPr>
                        <a:t>6 Gestione delle relazioni e dei comportamenti in classe</a:t>
                      </a:r>
                      <a:endParaRPr lang="it-I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71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dirty="0"/>
                        <a:t>Organizzazione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eaLnBrk="1" hangingPunct="1"/>
                      <a:r>
                        <a:rPr lang="it-IT" sz="2000" b="0" dirty="0">
                          <a:solidFill>
                            <a:srgbClr val="0070C0"/>
                          </a:solidFill>
                        </a:rPr>
                        <a:t>7 Partecipazione ai processi di autovalutazione e miglioramento </a:t>
                      </a:r>
                    </a:p>
                    <a:p>
                      <a:pPr algn="just" eaLnBrk="1" hangingPunct="1"/>
                      <a:r>
                        <a:rPr lang="it-IT" sz="2000" b="0" dirty="0">
                          <a:solidFill>
                            <a:srgbClr val="0070C0"/>
                          </a:solidFill>
                        </a:rPr>
                        <a:t>8 Capacità di lavoro collaborativo tra docenti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213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dirty="0"/>
                        <a:t>Comunità educante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eaLnBrk="1" hangingPunct="1"/>
                      <a:r>
                        <a:rPr lang="it-IT" sz="2000" b="0" dirty="0">
                          <a:solidFill>
                            <a:srgbClr val="0070C0"/>
                          </a:solidFill>
                        </a:rPr>
                        <a:t>9 Padronanza del contesto professionale, con le sue regole e responsabilità </a:t>
                      </a:r>
                    </a:p>
                    <a:p>
                      <a:pPr algn="just" eaLnBrk="1" hangingPunct="1"/>
                      <a:r>
                        <a:rPr lang="it-IT" sz="2000" b="0" dirty="0">
                          <a:solidFill>
                            <a:srgbClr val="0070C0"/>
                          </a:solidFill>
                        </a:rPr>
                        <a:t>10 Capacità di saper vivere il rapporto con il territorio e la comunità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529778"/>
                  </a:ext>
                </a:extLst>
              </a:tr>
            </a:tbl>
          </a:graphicData>
        </a:graphic>
      </p:graphicFrame>
      <p:pic>
        <p:nvPicPr>
          <p:cNvPr id="4" name="Picture 31">
            <a:extLst>
              <a:ext uri="{FF2B5EF4-FFF2-40B4-BE49-F238E27FC236}">
                <a16:creationId xmlns:a16="http://schemas.microsoft.com/office/drawing/2014/main" id="{701EA8A6-93AE-3A83-A12D-893407945E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26467">
            <a:off x="1819081" y="4236002"/>
            <a:ext cx="1662397" cy="205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35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4DADF716-75C4-45E3-92EA-9F4DDD87CC03}"/>
              </a:ext>
            </a:extLst>
          </p:cNvPr>
          <p:cNvCxnSpPr/>
          <p:nvPr/>
        </p:nvCxnSpPr>
        <p:spPr>
          <a:xfrm flipV="1">
            <a:off x="587375" y="6036056"/>
            <a:ext cx="11017250" cy="0"/>
          </a:xfrm>
          <a:prstGeom prst="line">
            <a:avLst/>
          </a:prstGeom>
          <a:ln w="19050">
            <a:solidFill>
              <a:srgbClr val="0989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0EC98D66-3CF7-4E37-A0FB-F8A07F4EB528}"/>
              </a:ext>
            </a:extLst>
          </p:cNvPr>
          <p:cNvCxnSpPr/>
          <p:nvPr/>
        </p:nvCxnSpPr>
        <p:spPr>
          <a:xfrm flipV="1">
            <a:off x="587375" y="894080"/>
            <a:ext cx="11017250" cy="0"/>
          </a:xfrm>
          <a:prstGeom prst="line">
            <a:avLst/>
          </a:prstGeom>
          <a:ln w="19050">
            <a:solidFill>
              <a:srgbClr val="006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2D6ECAE7-770E-8C9E-3C56-4873EF1CCE39}"/>
              </a:ext>
            </a:extLst>
          </p:cNvPr>
          <p:cNvSpPr txBox="1">
            <a:spLocks/>
          </p:cNvSpPr>
          <p:nvPr/>
        </p:nvSpPr>
        <p:spPr>
          <a:xfrm>
            <a:off x="459386" y="-73112"/>
            <a:ext cx="11017249" cy="165618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it-IT" sz="2400" b="1" dirty="0">
              <a:solidFill>
                <a:srgbClr val="002060"/>
              </a:solidFill>
              <a:ea typeface="+mn-ea"/>
              <a:cs typeface="+mn-cs"/>
            </a:endParaRPr>
          </a:p>
          <a:p>
            <a:r>
              <a:rPr lang="it-IT" sz="2400" b="1" dirty="0">
                <a:solidFill>
                  <a:srgbClr val="0A7736"/>
                </a:solidFill>
                <a:latin typeface="Arial" pitchFamily="34" charset="0"/>
                <a:cs typeface="Arial" pitchFamily="34" charset="0"/>
              </a:rPr>
              <a:t>Lo sviluppo professionale dei docenti - Ministero dell’Istruzione 2018</a:t>
            </a:r>
          </a:p>
        </p:txBody>
      </p:sp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BC8DF0B1-3D25-5CFF-3871-67C8F3BB64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574545"/>
              </p:ext>
            </p:extLst>
          </p:nvPr>
        </p:nvGraphicFramePr>
        <p:xfrm>
          <a:off x="587375" y="1148588"/>
          <a:ext cx="11017249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393">
                  <a:extLst>
                    <a:ext uri="{9D8B030D-6E8A-4147-A177-3AD203B41FA5}">
                      <a16:colId xmlns:a16="http://schemas.microsoft.com/office/drawing/2014/main" val="2194362695"/>
                    </a:ext>
                  </a:extLst>
                </a:gridCol>
                <a:gridCol w="8888856">
                  <a:extLst>
                    <a:ext uri="{9D8B030D-6E8A-4147-A177-3AD203B41FA5}">
                      <a16:colId xmlns:a16="http://schemas.microsoft.com/office/drawing/2014/main" val="37018177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it-IT" sz="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3032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solidFill>
                            <a:srgbClr val="002060"/>
                          </a:solidFill>
                          <a:cs typeface="Arial" charset="0"/>
                        </a:rPr>
                        <a:t>Disciplina</a:t>
                      </a:r>
                    </a:p>
                    <a:p>
                      <a:endParaRPr lang="it-IT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it-IT" sz="2000" dirty="0">
                          <a:solidFill>
                            <a:srgbClr val="0070C0"/>
                          </a:solidFill>
                          <a:cs typeface="Arial" charset="0"/>
                        </a:rPr>
                        <a:t>1 Conoscenze culturali e disciplinari dei saperi che sono “oggetto” di insegnamento </a:t>
                      </a:r>
                    </a:p>
                    <a:p>
                      <a:pPr algn="just">
                        <a:defRPr/>
                      </a:pPr>
                      <a:r>
                        <a:rPr lang="it-IT" sz="2000" dirty="0">
                          <a:solidFill>
                            <a:srgbClr val="0070C0"/>
                          </a:solidFill>
                          <a:cs typeface="Arial" charset="0"/>
                        </a:rPr>
                        <a:t>2 </a:t>
                      </a:r>
                      <a:r>
                        <a:rPr lang="it-IT" sz="2000" b="0" dirty="0">
                          <a:solidFill>
                            <a:srgbClr val="0070C0"/>
                          </a:solidFill>
                          <a:cs typeface="Arial" charset="0"/>
                        </a:rPr>
                        <a:t>Conoscenze epistemologiche-disciplinari e metodologico-disciplinari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352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dirty="0"/>
                        <a:t>Didattica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eaLnBrk="1" hangingPunct="1"/>
                      <a:r>
                        <a:rPr lang="it-IT" sz="2000" b="0" dirty="0">
                          <a:solidFill>
                            <a:srgbClr val="0070C0"/>
                          </a:solidFill>
                        </a:rPr>
                        <a:t>3 Insegnamento pianificato e strutturato per l’apprendimento</a:t>
                      </a:r>
                    </a:p>
                    <a:p>
                      <a:pPr algn="just" eaLnBrk="1" hangingPunct="1"/>
                      <a:r>
                        <a:rPr lang="it-IT" sz="2000" b="0" dirty="0">
                          <a:solidFill>
                            <a:srgbClr val="0070C0"/>
                          </a:solidFill>
                        </a:rPr>
                        <a:t>4 Strategie didattiche per sostenere l’apprendimento di tutti gli studenti</a:t>
                      </a:r>
                    </a:p>
                    <a:p>
                      <a:pPr algn="just" eaLnBrk="1" hangingPunct="1"/>
                      <a:r>
                        <a:rPr lang="it-IT" sz="2000" b="0" dirty="0">
                          <a:solidFill>
                            <a:srgbClr val="0070C0"/>
                          </a:solidFill>
                        </a:rPr>
                        <a:t>5 Metodi e strategie di valutazione per promuovere l’apprendimento </a:t>
                      </a:r>
                    </a:p>
                    <a:p>
                      <a:pPr algn="just" eaLnBrk="1" hangingPunct="1"/>
                      <a:r>
                        <a:rPr lang="it-IT" sz="2000" b="0" dirty="0">
                          <a:solidFill>
                            <a:srgbClr val="0070C0"/>
                          </a:solidFill>
                        </a:rPr>
                        <a:t>6 Gestione delle relazioni e dei comportamenti in classe</a:t>
                      </a:r>
                      <a:endParaRPr lang="it-I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71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dirty="0"/>
                        <a:t>Organizzazione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eaLnBrk="1" hangingPunct="1"/>
                      <a:r>
                        <a:rPr lang="it-IT" sz="2000" b="0" dirty="0">
                          <a:solidFill>
                            <a:srgbClr val="0070C0"/>
                          </a:solidFill>
                        </a:rPr>
                        <a:t>7 Partecipazione ai processi di autovalutazione e miglioramento </a:t>
                      </a:r>
                    </a:p>
                    <a:p>
                      <a:pPr algn="just" eaLnBrk="1" hangingPunct="1"/>
                      <a:r>
                        <a:rPr lang="it-IT" sz="2000" b="0" dirty="0">
                          <a:solidFill>
                            <a:srgbClr val="0070C0"/>
                          </a:solidFill>
                        </a:rPr>
                        <a:t>8 Capacità di lavoro collaborativo tra docenti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213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dirty="0"/>
                        <a:t>Comunità educante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eaLnBrk="1" hangingPunct="1"/>
                      <a:r>
                        <a:rPr lang="it-IT" sz="2000" b="0" dirty="0">
                          <a:solidFill>
                            <a:srgbClr val="0070C0"/>
                          </a:solidFill>
                        </a:rPr>
                        <a:t>9 Padronanza del contesto professionale, con le sue regole e responsabilità </a:t>
                      </a:r>
                    </a:p>
                    <a:p>
                      <a:pPr algn="just" eaLnBrk="1" hangingPunct="1"/>
                      <a:r>
                        <a:rPr lang="it-IT" sz="2000" b="0" dirty="0">
                          <a:solidFill>
                            <a:srgbClr val="0070C0"/>
                          </a:solidFill>
                        </a:rPr>
                        <a:t>10 Capacità di saper vivere il rapporto con il territorio e la comunità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529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dirty="0"/>
                        <a:t>Cura professionale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eaLnBrk="1" hangingPunct="1"/>
                      <a:r>
                        <a:rPr lang="it-IT" sz="2000" b="0" dirty="0">
                          <a:solidFill>
                            <a:srgbClr val="0070C0"/>
                          </a:solidFill>
                        </a:rPr>
                        <a:t>11 Alimentare la propria competenza attraverso una formazione permanente</a:t>
                      </a:r>
                      <a:endParaRPr lang="it-I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862730"/>
                  </a:ext>
                </a:extLst>
              </a:tr>
            </a:tbl>
          </a:graphicData>
        </a:graphic>
      </p:graphicFrame>
      <p:pic>
        <p:nvPicPr>
          <p:cNvPr id="4" name="Picture 31">
            <a:extLst>
              <a:ext uri="{FF2B5EF4-FFF2-40B4-BE49-F238E27FC236}">
                <a16:creationId xmlns:a16="http://schemas.microsoft.com/office/drawing/2014/main" id="{40BA8E34-40A0-3797-486B-53CA20C0A8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95003">
            <a:off x="5217211" y="4969880"/>
            <a:ext cx="1501597" cy="185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938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2B33A23-4DC6-8343-6CFC-F9C655FA6339}"/>
              </a:ext>
            </a:extLst>
          </p:cNvPr>
          <p:cNvSpPr txBox="1"/>
          <p:nvPr/>
        </p:nvSpPr>
        <p:spPr>
          <a:xfrm>
            <a:off x="479376" y="980728"/>
            <a:ext cx="1155406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Decreto ministeriale 24/06/2022 n. 170</a:t>
            </a: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risultati attesi delle azioni sono i seguenti: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it-IT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miglioramento degli apprendimenti delle studentesse e degli studenti e dei livelli di competenze disciplinari e trasversali raggiunti;</a:t>
            </a:r>
            <a:endParaRPr lang="it-IT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it-IT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diminuzione dell’abbandono e delle assenze;</a:t>
            </a:r>
            <a:endParaRPr lang="it-IT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it-IT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miglioramento delle competenze di comune progettazione e riflessione di docenti ed educatori</a:t>
            </a:r>
            <a:r>
              <a:rPr lang="it-IT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it-IT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it-IT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consolidamento di un modello di scuola inclusiva</a:t>
            </a:r>
            <a:r>
              <a:rPr lang="it-IT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improntato a inter-professionalità, innovazione didattica, co-progettazione, co-programmazione</a:t>
            </a:r>
            <a:r>
              <a:rPr lang="it-IT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endParaRPr lang="it-IT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it-IT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forte interazione tra scuola, comunità educante, enti locali e territorio</a:t>
            </a:r>
            <a:r>
              <a:rPr lang="it-IT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it-IT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8290" algn="just"/>
            <a:r>
              <a:rPr lang="it-IT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it-IT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Inoltre, </a:t>
            </a:r>
            <a:r>
              <a:rPr lang="it-IT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it-IT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 fine di garantire la massima efficacia degli interventi</a:t>
            </a:r>
            <a:r>
              <a:rPr lang="it-IT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it-IT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sollecita l’opportunità di:</a:t>
            </a:r>
          </a:p>
          <a:p>
            <a:pPr marL="342900" lvl="0" indent="-342900" algn="just">
              <a:buSzPts val="1000"/>
              <a:buFont typeface="Times New Roman" panose="02020603050405020304" pitchFamily="18" charset="0"/>
              <a:buChar char="-"/>
            </a:pPr>
            <a:r>
              <a:rPr lang="it-IT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costituire reti di scuole</a:t>
            </a:r>
            <a:endParaRPr lang="it-IT" b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SzPts val="1000"/>
              <a:buFont typeface="Times New Roman" panose="02020603050405020304" pitchFamily="18" charset="0"/>
              <a:buChar char="-"/>
            </a:pPr>
            <a:r>
              <a:rPr lang="it-IT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prevedere un </a:t>
            </a:r>
            <a:r>
              <a:rPr lang="it-IT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cronoprogramma pluriennale</a:t>
            </a:r>
            <a:endParaRPr lang="it-IT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SzPts val="1000"/>
              <a:buFont typeface="Times New Roman" panose="02020603050405020304" pitchFamily="18" charset="0"/>
              <a:buChar char="-"/>
            </a:pPr>
            <a:r>
              <a:rPr lang="it-IT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assicurare l’</a:t>
            </a:r>
            <a:r>
              <a:rPr lang="it-IT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orientamento</a:t>
            </a:r>
            <a:r>
              <a:rPr lang="it-IT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fra la scuola secondaria di primo e secondo grado, secondo un approccio di tipo longitudinale e preventivo dell’insuccesso scolastico</a:t>
            </a:r>
            <a:endParaRPr lang="it-IT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SzPts val="1000"/>
              <a:buFont typeface="Times New Roman" panose="02020603050405020304" pitchFamily="18" charset="0"/>
              <a:buChar char="-"/>
            </a:pPr>
            <a:r>
              <a:rPr lang="it-IT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potenziare le competenze anche all’esterno della scuola</a:t>
            </a:r>
            <a:r>
              <a:rPr lang="it-IT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con una piena integrazione del percorso curricolare con le attività extracurricolari e con la valutazione degli apprendimenti</a:t>
            </a:r>
            <a:endParaRPr lang="it-IT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SzPts val="1000"/>
              <a:buFont typeface="Times New Roman" panose="02020603050405020304" pitchFamily="18" charset="0"/>
              <a:buChar char="-"/>
            </a:pPr>
            <a:r>
              <a:rPr lang="it-IT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promuovere attività di co-progettazione </a:t>
            </a:r>
            <a:r>
              <a:rPr lang="it-IT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cooperazione fra la scuola e la comunità locale</a:t>
            </a:r>
            <a:endParaRPr lang="it-IT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8F5583AF-FEC7-E15A-58B4-A05A8E373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174625"/>
            <a:ext cx="10729191" cy="719138"/>
          </a:xfrm>
        </p:spPr>
        <p:txBody>
          <a:bodyPr>
            <a:normAutofit/>
          </a:bodyPr>
          <a:lstStyle/>
          <a:p>
            <a:pPr marL="0" marR="0" lvl="0" indent="0" defTabSz="60942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lang="it-IT" sz="3200" dirty="0"/>
              <a:t>Risultati e processi attesi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27997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DE3F56-E5B6-99D3-A104-77DB9FA25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74000"/>
            <a:ext cx="11017224" cy="720080"/>
          </a:xfrm>
        </p:spPr>
        <p:txBody>
          <a:bodyPr>
            <a:normAutofit fontScale="90000"/>
          </a:bodyPr>
          <a:lstStyle/>
          <a:p>
            <a:r>
              <a:rPr lang="it-IT" dirty="0"/>
              <a:t>Alcune proposte per USR per la Toscana</a:t>
            </a:r>
            <a:br>
              <a:rPr lang="it-IT" dirty="0"/>
            </a:br>
            <a:r>
              <a:rPr lang="it-IT" dirty="0"/>
              <a:t>(D.M. 170/2022 – Istruzioni operative)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3A4A967-DBE5-2CB7-C858-A0086907D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944621"/>
            <a:ext cx="4680520" cy="5148675"/>
          </a:xfrm>
          <a:prstGeom prst="rect">
            <a:avLst/>
          </a:prstGeom>
        </p:spPr>
      </p:pic>
      <p:pic>
        <p:nvPicPr>
          <p:cNvPr id="7" name="Picture 31">
            <a:extLst>
              <a:ext uri="{FF2B5EF4-FFF2-40B4-BE49-F238E27FC236}">
                <a16:creationId xmlns:a16="http://schemas.microsoft.com/office/drawing/2014/main" id="{78E144D9-8019-0749-6BC0-53E0F646BB9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70027" y="1104026"/>
            <a:ext cx="1184591" cy="146083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9D42ABA-27C9-BAF6-4183-94C74AEA3F40}"/>
              </a:ext>
            </a:extLst>
          </p:cNvPr>
          <p:cNvSpPr txBox="1"/>
          <p:nvPr/>
        </p:nvSpPr>
        <p:spPr>
          <a:xfrm>
            <a:off x="6816080" y="1217910"/>
            <a:ext cx="4824536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SzPts val="1000"/>
            </a:pPr>
            <a:r>
              <a:rPr lang="it-IT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Scuole in rete per:</a:t>
            </a:r>
          </a:p>
          <a:p>
            <a:pPr lvl="0" algn="just">
              <a:buSzPts val="1000"/>
            </a:pPr>
            <a:endParaRPr lang="it-IT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it-IT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«il miglioramento delle competenze di comune progettazione e riflessione di docenti ed educatori» </a:t>
            </a:r>
            <a:r>
              <a:rPr lang="it-IT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(DM 170/2022)</a:t>
            </a:r>
          </a:p>
          <a:p>
            <a:pPr lvl="0" algn="just"/>
            <a:endParaRPr lang="it-IT" b="1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it-IT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Percorso di formazione </a:t>
            </a: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 i docenti sui </a:t>
            </a:r>
            <a:r>
              <a:rPr lang="it-IT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nuclei fondanti le discipline </a:t>
            </a:r>
            <a:r>
              <a:rPr lang="it-IT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(in particolare) di italiano, matematica, (inglese) per il miglioramento delle competenze di base e dei </a:t>
            </a:r>
            <a:r>
              <a:rPr lang="it-IT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target</a:t>
            </a:r>
            <a:r>
              <a:rPr lang="it-IT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attesi con le attività di </a:t>
            </a:r>
            <a:r>
              <a:rPr lang="it-IT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mentoring e di potenziamento  </a:t>
            </a:r>
          </a:p>
          <a:p>
            <a:pPr lvl="0" algn="just"/>
            <a:endParaRPr lang="it-IT" b="1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it-IT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it-IT" dirty="0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it-IT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ercorso NON finanziato dal DM 170/2022, possibilità di valorizzare il Piano di formazione 2022/2023</a:t>
            </a:r>
            <a:r>
              <a:rPr lang="it-IT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lvl="0" algn="just"/>
            <a:endParaRPr lang="it-IT" sz="2000" b="1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endParaRPr lang="it-IT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buSzPts val="1000"/>
            </a:pPr>
            <a:endParaRPr lang="it-IT" sz="2000" b="1" i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buSzPts val="1000"/>
            </a:pPr>
            <a:endParaRPr lang="it-IT" sz="2000" b="1" i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buSzPts val="1000"/>
            </a:pPr>
            <a:endParaRPr lang="it-IT" sz="20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31">
            <a:extLst>
              <a:ext uri="{FF2B5EF4-FFF2-40B4-BE49-F238E27FC236}">
                <a16:creationId xmlns:a16="http://schemas.microsoft.com/office/drawing/2014/main" id="{19AE640D-28B0-F0F2-534F-BAE7E45D918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70027" y="2297546"/>
            <a:ext cx="1184591" cy="1460836"/>
          </a:xfrm>
          <a:prstGeom prst="rect">
            <a:avLst/>
          </a:prstGeom>
        </p:spPr>
      </p:pic>
      <p:pic>
        <p:nvPicPr>
          <p:cNvPr id="14" name="Picture 31">
            <a:extLst>
              <a:ext uri="{FF2B5EF4-FFF2-40B4-BE49-F238E27FC236}">
                <a16:creationId xmlns:a16="http://schemas.microsoft.com/office/drawing/2014/main" id="{FFB32A02-63BC-2C17-4472-F1591C1B0B3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70527" y="3985750"/>
            <a:ext cx="1184591" cy="146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1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DE3F56-E5B6-99D3-A104-77DB9FA25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74000"/>
            <a:ext cx="11017224" cy="720080"/>
          </a:xfrm>
        </p:spPr>
        <p:txBody>
          <a:bodyPr>
            <a:normAutofit fontScale="90000"/>
          </a:bodyPr>
          <a:lstStyle/>
          <a:p>
            <a:r>
              <a:rPr lang="it-IT" dirty="0"/>
              <a:t>Alcune proposte per USR per la Toscana</a:t>
            </a:r>
            <a:br>
              <a:rPr lang="it-IT" dirty="0"/>
            </a:br>
            <a:r>
              <a:rPr lang="it-IT" dirty="0"/>
              <a:t>(D.M. 170/2022 – Istruzioni operative)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3A4A967-DBE5-2CB7-C858-A0086907D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944621"/>
            <a:ext cx="4680520" cy="514867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9D42ABA-27C9-BAF6-4183-94C74AEA3F40}"/>
              </a:ext>
            </a:extLst>
          </p:cNvPr>
          <p:cNvSpPr txBox="1"/>
          <p:nvPr/>
        </p:nvSpPr>
        <p:spPr>
          <a:xfrm>
            <a:off x="6023993" y="1052736"/>
            <a:ext cx="5544616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SzPts val="1000"/>
            </a:pPr>
            <a:r>
              <a:rPr lang="it-IT" sz="20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Scuole in rete per:</a:t>
            </a:r>
          </a:p>
          <a:p>
            <a:pPr algn="just">
              <a:buSzPts val="1000"/>
            </a:pPr>
            <a:r>
              <a:rPr lang="it-I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it-I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romuovere l’autorientamento come conoscenza delle proprie potenzialità e l’orientamento per il successo formativo e </a:t>
            </a:r>
            <a:r>
              <a:rPr lang="it-IT" sz="20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«assicurare l’orientamento fra la scuola secondaria di primo e secondo grado, secondo un approccio di tipo longitudinale e preventivo dell’insuccesso scolastico» </a:t>
            </a:r>
            <a:r>
              <a:rPr lang="it-IT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(DM 170/2022)</a:t>
            </a:r>
          </a:p>
          <a:p>
            <a:pPr lvl="0" algn="just">
              <a:buSzPts val="1000"/>
            </a:pPr>
            <a:endParaRPr lang="it-IT" sz="2000" i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Percorso di informazione e formazione </a:t>
            </a:r>
            <a:r>
              <a:rPr lang="it-I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 studenti e famiglie (docenti) per «</a:t>
            </a:r>
            <a:r>
              <a:rPr lang="it-IT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assicurare l’</a:t>
            </a:r>
            <a:r>
              <a:rPr lang="it-IT" sz="2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orientamento</a:t>
            </a:r>
            <a:r>
              <a:rPr lang="it-IT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secondo un approccio di tipo longitudinale e preventivo dell’insuccesso scolastico»</a:t>
            </a:r>
            <a:endParaRPr lang="it-IT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endParaRPr lang="it-IT" sz="20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it-IT" sz="2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(percorso finanziato dal DM 170/2022)</a:t>
            </a:r>
          </a:p>
          <a:p>
            <a:pPr lvl="0" algn="just"/>
            <a:endParaRPr lang="it-IT" sz="2000" b="1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endParaRPr lang="it-IT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buSzPts val="1000"/>
            </a:pPr>
            <a:endParaRPr lang="it-IT" sz="2000" b="1" i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buSzPts val="1000"/>
            </a:pPr>
            <a:endParaRPr lang="it-IT" sz="2000" b="1" i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buSzPts val="1000"/>
            </a:pPr>
            <a:endParaRPr lang="it-IT" sz="20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31">
            <a:extLst>
              <a:ext uri="{FF2B5EF4-FFF2-40B4-BE49-F238E27FC236}">
                <a16:creationId xmlns:a16="http://schemas.microsoft.com/office/drawing/2014/main" id="{19AE640D-28B0-F0F2-534F-BAE7E45D918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81995" y="3256308"/>
            <a:ext cx="1184591" cy="146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7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3">
            <a:extLst>
              <a:ext uri="{FF2B5EF4-FFF2-40B4-BE49-F238E27FC236}">
                <a16:creationId xmlns:a16="http://schemas.microsoft.com/office/drawing/2014/main" id="{184E2C5D-67D5-4B15-88E0-EF2A8DA9030E}"/>
              </a:ext>
            </a:extLst>
          </p:cNvPr>
          <p:cNvSpPr txBox="1">
            <a:spLocks/>
          </p:cNvSpPr>
          <p:nvPr/>
        </p:nvSpPr>
        <p:spPr bwMode="black">
          <a:xfrm>
            <a:off x="2061402" y="383588"/>
            <a:ext cx="8069196" cy="40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it-IT" altLang="it-IT" sz="3200" b="1" dirty="0">
              <a:solidFill>
                <a:srgbClr val="009A44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8FF6D83-D41A-6C4E-2C9C-52B07D3D0845}"/>
              </a:ext>
            </a:extLst>
          </p:cNvPr>
          <p:cNvSpPr txBox="1"/>
          <p:nvPr/>
        </p:nvSpPr>
        <p:spPr>
          <a:xfrm>
            <a:off x="4151784" y="2005377"/>
            <a:ext cx="7272808" cy="3057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430213">
              <a:spcAft>
                <a:spcPts val="400"/>
              </a:spcAft>
              <a:buSzPct val="100000"/>
              <a:buFont typeface="+mj-lt"/>
              <a:buAutoNum type="arabicPeriod"/>
            </a:pPr>
            <a:r>
              <a:rPr lang="it-IT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Cosa sappiamo?</a:t>
            </a:r>
          </a:p>
          <a:p>
            <a:pPr marL="514350" indent="-514350" defTabSz="430213">
              <a:spcAft>
                <a:spcPts val="400"/>
              </a:spcAft>
              <a:buSzPct val="100000"/>
              <a:buFont typeface="+mj-lt"/>
              <a:buAutoNum type="arabicPeriod"/>
            </a:pPr>
            <a:endParaRPr lang="it-IT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defTabSz="430213">
              <a:spcAft>
                <a:spcPts val="400"/>
              </a:spcAft>
              <a:buSzPct val="100000"/>
              <a:buFont typeface="+mj-lt"/>
              <a:buAutoNum type="arabicPeriod"/>
            </a:pPr>
            <a:r>
              <a:rPr lang="it-IT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Cosa sappiamo di non sapere? </a:t>
            </a:r>
          </a:p>
          <a:p>
            <a:pPr marL="514350" indent="-514350" defTabSz="430213">
              <a:spcAft>
                <a:spcPts val="400"/>
              </a:spcAft>
              <a:buSzPct val="100000"/>
              <a:buFont typeface="+mj-lt"/>
              <a:buAutoNum type="arabicPeriod"/>
            </a:pPr>
            <a:endParaRPr lang="it-IT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defTabSz="430213">
              <a:spcAft>
                <a:spcPts val="400"/>
              </a:spcAft>
              <a:buSzPct val="100000"/>
              <a:buFont typeface="+mj-lt"/>
              <a:buAutoNum type="arabicPeriod"/>
            </a:pPr>
            <a:r>
              <a:rPr lang="it-IT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Cosa possiamo fare?</a:t>
            </a:r>
          </a:p>
          <a:p>
            <a:pPr marL="0" defTabSz="430213">
              <a:spcAft>
                <a:spcPts val="400"/>
              </a:spcAft>
              <a:buSzPct val="100000"/>
            </a:pPr>
            <a:endParaRPr lang="it-IT" sz="1600" dirty="0">
              <a:solidFill>
                <a:srgbClr val="000000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D59E66-9932-C7B6-9224-E24CFC9E3F99}"/>
              </a:ext>
            </a:extLst>
          </p:cNvPr>
          <p:cNvSpPr txBox="1">
            <a:spLocks/>
          </p:cNvSpPr>
          <p:nvPr/>
        </p:nvSpPr>
        <p:spPr bwMode="black">
          <a:xfrm>
            <a:off x="551384" y="343959"/>
            <a:ext cx="10873208" cy="40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it-IT" sz="3200" b="1" dirty="0">
                <a:solidFill>
                  <a:srgbClr val="00863D"/>
                </a:solidFill>
              </a:rPr>
              <a:t>Tre </a:t>
            </a:r>
            <a:r>
              <a:rPr lang="it-IT" altLang="it-IT" sz="3200" b="1" dirty="0">
                <a:solidFill>
                  <a:srgbClr val="00863D"/>
                </a:solidFill>
              </a:rPr>
              <a:t>domande per il miglioramento dei risultati attesi </a:t>
            </a:r>
          </a:p>
        </p:txBody>
      </p:sp>
      <p:pic>
        <p:nvPicPr>
          <p:cNvPr id="5" name="Immagine 4" descr="Immagine che contiene interni, piccolo, sedendo, tenendo&#10;&#10;Descrizione generata automaticamente">
            <a:extLst>
              <a:ext uri="{FF2B5EF4-FFF2-40B4-BE49-F238E27FC236}">
                <a16:creationId xmlns:a16="http://schemas.microsoft.com/office/drawing/2014/main" id="{607D00AF-0E55-02D1-460A-E93146120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1445768"/>
            <a:ext cx="2372651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DE3F56-E5B6-99D3-A104-77DB9FA25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74000"/>
            <a:ext cx="11017224" cy="720080"/>
          </a:xfrm>
        </p:spPr>
        <p:txBody>
          <a:bodyPr>
            <a:normAutofit fontScale="90000"/>
          </a:bodyPr>
          <a:lstStyle/>
          <a:p>
            <a:r>
              <a:rPr lang="it-IT" dirty="0"/>
              <a:t>Alcune proposte per USR per la Toscana</a:t>
            </a:r>
            <a:br>
              <a:rPr lang="it-IT" dirty="0"/>
            </a:br>
            <a:r>
              <a:rPr lang="it-IT" dirty="0"/>
              <a:t>(D.M. 170/2022 – Istruzioni operative)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3A4A967-DBE5-2CB7-C858-A0086907D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944621"/>
            <a:ext cx="4896544" cy="514867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9D42ABA-27C9-BAF6-4183-94C74AEA3F40}"/>
              </a:ext>
            </a:extLst>
          </p:cNvPr>
          <p:cNvSpPr txBox="1"/>
          <p:nvPr/>
        </p:nvSpPr>
        <p:spPr>
          <a:xfrm>
            <a:off x="5735960" y="1179856"/>
            <a:ext cx="5904656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SzPts val="1000"/>
            </a:pPr>
            <a:r>
              <a:rPr lang="it-IT" sz="20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Scuole in rete per il:</a:t>
            </a:r>
          </a:p>
          <a:p>
            <a:pPr lvl="0" algn="just"/>
            <a:r>
              <a:rPr lang="it-IT" sz="20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it-IT" sz="20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consolidamento di un modello di scuola inclusiva</a:t>
            </a:r>
            <a:r>
              <a:rPr lang="it-IT" sz="2000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improntato a inter-professionalità, innovazione didattica, co-progettazione, co-programmazione</a:t>
            </a:r>
            <a:r>
              <a:rPr lang="it-IT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it-IT" sz="20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forte interazione tra scuola, comunità educante, enti locali e territorio»</a:t>
            </a:r>
          </a:p>
          <a:p>
            <a:pPr lvl="0" algn="just"/>
            <a:endParaRPr lang="it-IT" sz="2000" b="1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buSzPts val="1000"/>
            </a:pPr>
            <a:r>
              <a:rPr lang="it-IT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Percorsi per </a:t>
            </a:r>
            <a:r>
              <a:rPr lang="it-IT" sz="2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potenziare le competenze anche all’esterno della scuola</a:t>
            </a:r>
            <a:r>
              <a:rPr lang="it-IT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con una piena integrazione del percorso curricolare con le attività extracurricolari e con la valutazione degli apprendimenti</a:t>
            </a:r>
            <a:r>
              <a:rPr lang="it-IT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per </a:t>
            </a:r>
            <a:r>
              <a:rPr lang="it-IT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promuovere attività di co-progettazione </a:t>
            </a:r>
            <a:r>
              <a:rPr lang="it-IT" sz="2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cooperazione fra la scuola e la comunità locale</a:t>
            </a:r>
            <a:endParaRPr lang="it-IT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endParaRPr lang="it-IT" sz="2000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it-IT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(percorsi finanziati dal DM 170/2022)</a:t>
            </a:r>
            <a:endParaRPr lang="it-IT" sz="20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3417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amiano\Desktop\turn_on_off_brain_anim_500_clr_1674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4301" y="984616"/>
            <a:ext cx="5976664" cy="4347750"/>
          </a:xfrm>
          <a:prstGeom prst="rect">
            <a:avLst/>
          </a:prstGeom>
          <a:noFill/>
        </p:spPr>
      </p:pic>
      <p:sp>
        <p:nvSpPr>
          <p:cNvPr id="2" name="Titolo 3">
            <a:extLst>
              <a:ext uri="{FF2B5EF4-FFF2-40B4-BE49-F238E27FC236}">
                <a16:creationId xmlns:a16="http://schemas.microsoft.com/office/drawing/2014/main" id="{CA8ADC6D-793D-2507-4BE4-2EE39E360976}"/>
              </a:ext>
            </a:extLst>
          </p:cNvPr>
          <p:cNvSpPr txBox="1">
            <a:spLocks/>
          </p:cNvSpPr>
          <p:nvPr/>
        </p:nvSpPr>
        <p:spPr>
          <a:xfrm>
            <a:off x="135802" y="188640"/>
            <a:ext cx="11720838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09421" rtl="0" eaLnBrk="0" fontAlgn="base" hangingPunct="0">
              <a:spcBef>
                <a:spcPct val="0"/>
              </a:spcBef>
              <a:spcAft>
                <a:spcPct val="0"/>
              </a:spcAft>
              <a:defRPr lang="en-GB" sz="2600" b="1" kern="1200" dirty="0">
                <a:solidFill>
                  <a:schemeClr val="bg1"/>
                </a:solidFill>
                <a:latin typeface="HP Simplified" pitchFamily="34" charset="0"/>
                <a:ea typeface="HP Simplified"/>
                <a:cs typeface="HP Simplified" pitchFamily="34" charset="0"/>
              </a:defRPr>
            </a:lvl1pPr>
            <a:lvl2pPr algn="l" defTabSz="609421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2pPr>
            <a:lvl3pPr algn="l" defTabSz="609421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3pPr>
            <a:lvl4pPr algn="l" defTabSz="609421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4pPr>
            <a:lvl5pPr algn="l" defTabSz="609421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5pPr>
            <a:lvl6pPr marL="609421" algn="l" defTabSz="609421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6pPr>
            <a:lvl7pPr marL="1218847" algn="l" defTabSz="609421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7pPr>
            <a:lvl8pPr marL="1828269" algn="l" defTabSz="609421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8pPr>
            <a:lvl9pPr marL="2437693" algn="l" defTabSz="609421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HP Simplified"/>
                <a:ea typeface="HP Simplified"/>
                <a:cs typeface="HP Simplified"/>
              </a:defRPr>
            </a:lvl9pPr>
          </a:lstStyle>
          <a:p>
            <a:pPr algn="ctr"/>
            <a:r>
              <a:rPr lang="it-IT" sz="3200" dirty="0">
                <a:solidFill>
                  <a:srgbClr val="0070C0"/>
                </a:solidFill>
              </a:rPr>
              <a:t>Per (non) concludere</a:t>
            </a:r>
            <a:endParaRPr lang="it-IT" sz="3200" i="1" dirty="0">
              <a:solidFill>
                <a:srgbClr val="0070C0"/>
              </a:solidFill>
            </a:endParaRPr>
          </a:p>
        </p:txBody>
      </p:sp>
      <p:cxnSp>
        <p:nvCxnSpPr>
          <p:cNvPr id="3" name="Straight Connector 10">
            <a:extLst>
              <a:ext uri="{FF2B5EF4-FFF2-40B4-BE49-F238E27FC236}">
                <a16:creationId xmlns:a16="http://schemas.microsoft.com/office/drawing/2014/main" id="{C1880514-748F-A19A-2F0A-99E215991364}"/>
              </a:ext>
            </a:extLst>
          </p:cNvPr>
          <p:cNvCxnSpPr>
            <a:cxnSpLocks/>
          </p:cNvCxnSpPr>
          <p:nvPr/>
        </p:nvCxnSpPr>
        <p:spPr>
          <a:xfrm>
            <a:off x="2206656" y="980728"/>
            <a:ext cx="7551955" cy="12698"/>
          </a:xfrm>
          <a:prstGeom prst="line">
            <a:avLst/>
          </a:prstGeom>
          <a:ln w="28575">
            <a:solidFill>
              <a:srgbClr val="005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9548094-C8D6-395F-7C79-F12512BD9845}"/>
              </a:ext>
            </a:extLst>
          </p:cNvPr>
          <p:cNvSpPr txBox="1"/>
          <p:nvPr/>
        </p:nvSpPr>
        <p:spPr>
          <a:xfrm>
            <a:off x="515380" y="4725144"/>
            <a:ext cx="111612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800" i="1" dirty="0">
                <a:solidFill>
                  <a:srgbClr val="2A2A2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«Nel libro che ho scritto con Alessandro Amadori, ‘È l’Italia che vogliamo’, ricordo che il più grande uomo di Stato romano, Ottaviano Augusto, aveva una particolare considerazione anzitutto </a:t>
            </a:r>
            <a:r>
              <a:rPr lang="it-IT" i="1" dirty="0">
                <a:solidFill>
                  <a:srgbClr val="2A2A2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</a:t>
            </a:r>
            <a:r>
              <a:rPr lang="it-IT" sz="1800" i="1" dirty="0">
                <a:solidFill>
                  <a:srgbClr val="2A2A2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due figure professionali: </a:t>
            </a:r>
            <a:r>
              <a:rPr lang="it-IT" sz="24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medico e l’insegnante». </a:t>
            </a:r>
          </a:p>
          <a:p>
            <a:endParaRPr lang="it-IT" sz="1800" b="1" i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it-IT" sz="1800" i="1" dirty="0">
                <a:solidFill>
                  <a:srgbClr val="2A2A2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Giuseppe </a:t>
            </a:r>
            <a:r>
              <a:rPr lang="it-IT" i="1" dirty="0">
                <a:solidFill>
                  <a:srgbClr val="2A2A2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it-IT" sz="1800" i="1" dirty="0">
                <a:solidFill>
                  <a:srgbClr val="2A2A2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alditara </a:t>
            </a:r>
            <a:r>
              <a:rPr lang="it-IT" sz="1200" dirty="0">
                <a:solidFill>
                  <a:srgbClr val="2A2A2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(intervista TUTTOSCUOLA 4 gennaio 2023)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69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1668E0-B827-F8C8-0551-9DAF855A3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1CBE9C-3208-7013-DC1D-68BF3A4F3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FE00E81-55E3-B200-E683-6074BE6AD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Immagine 4" descr="Medicina Romana">
            <a:extLst>
              <a:ext uri="{FF2B5EF4-FFF2-40B4-BE49-F238E27FC236}">
                <a16:creationId xmlns:a16="http://schemas.microsoft.com/office/drawing/2014/main" id="{A13A220A-74AB-FB3E-E056-9A281BD10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5"/>
            <a:ext cx="7608168" cy="692580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CE06E65-5D42-E1CB-C470-AD5201FFF418}"/>
              </a:ext>
            </a:extLst>
          </p:cNvPr>
          <p:cNvSpPr txBox="1"/>
          <p:nvPr/>
        </p:nvSpPr>
        <p:spPr>
          <a:xfrm>
            <a:off x="8112224" y="2996952"/>
            <a:ext cx="3600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rgbClr val="2A2A2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Motore di ricerca: </a:t>
            </a:r>
            <a:r>
              <a:rPr lang="it-IT" sz="24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medico antica Roma</a:t>
            </a:r>
            <a:endParaRPr lang="it-IT" sz="24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9583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1668E0-B827-F8C8-0551-9DAF855A3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1CBE9C-3208-7013-DC1D-68BF3A4F3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FE00E81-55E3-B200-E683-6074BE6AD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Immagine 4" descr="la scuola romana">
            <a:extLst>
              <a:ext uri="{FF2B5EF4-FFF2-40B4-BE49-F238E27FC236}">
                <a16:creationId xmlns:a16="http://schemas.microsoft.com/office/drawing/2014/main" id="{445BF4EB-0C00-B70D-B36D-AB6E2ED71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4" y="0"/>
            <a:ext cx="12173876" cy="59492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B36E119-4D08-47C2-711B-916B11E99504}"/>
              </a:ext>
            </a:extLst>
          </p:cNvPr>
          <p:cNvSpPr txBox="1"/>
          <p:nvPr/>
        </p:nvSpPr>
        <p:spPr>
          <a:xfrm>
            <a:off x="335360" y="6165304"/>
            <a:ext cx="112332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rgbClr val="2A2A2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Motore di ricerca: </a:t>
            </a:r>
            <a:r>
              <a:rPr lang="it-IT" sz="24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insegnante</a:t>
            </a:r>
            <a:r>
              <a:rPr lang="it-IT" sz="24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antica Roma</a:t>
            </a:r>
            <a:endParaRPr lang="it-IT" sz="24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898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191A5C4-4D39-478B-AE9A-1DDE8D0A74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9"/>
          <a:stretch/>
        </p:blipFill>
        <p:spPr>
          <a:xfrm>
            <a:off x="551384" y="836712"/>
            <a:ext cx="4823560" cy="47625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04C72DC-52F2-4025-9847-A2D4095C7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943" y="836711"/>
            <a:ext cx="6667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17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www.iclevico.eu/img/storia_scuola_primaria_levico_clip_image004.jpg">
            <a:extLst>
              <a:ext uri="{FF2B5EF4-FFF2-40B4-BE49-F238E27FC236}">
                <a16:creationId xmlns:a16="http://schemas.microsoft.com/office/drawing/2014/main" id="{8989E963-EC25-406E-9DAD-FBE87B608FB4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2638" y="476672"/>
            <a:ext cx="7966724" cy="502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1178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2B4DD44-2376-41CD-8D30-D2AB1BEAC0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0" t="1599" r="19139" b="3618"/>
          <a:stretch/>
        </p:blipFill>
        <p:spPr>
          <a:xfrm>
            <a:off x="263352" y="692696"/>
            <a:ext cx="4981073" cy="499310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B93DF1D-DF27-46EF-85C8-57D96224F6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8" t="27369" r="2587"/>
          <a:stretch/>
        </p:blipFill>
        <p:spPr>
          <a:xfrm>
            <a:off x="5244425" y="704728"/>
            <a:ext cx="6593305" cy="498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416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amiano\Desktop\foto-scuola1.jpg">
            <a:extLst>
              <a:ext uri="{FF2B5EF4-FFF2-40B4-BE49-F238E27FC236}">
                <a16:creationId xmlns:a16="http://schemas.microsoft.com/office/drawing/2014/main" id="{7EC60644-563B-4CF9-939D-6865E0BBA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2812" y="273989"/>
            <a:ext cx="7939651" cy="52772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91390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egnaposto contenuto 2">
            <a:extLst>
              <a:ext uri="{FF2B5EF4-FFF2-40B4-BE49-F238E27FC236}">
                <a16:creationId xmlns:a16="http://schemas.microsoft.com/office/drawing/2014/main" id="{BAAA0404-3C10-438B-AA5B-AAF1846FAE10}"/>
              </a:ext>
            </a:extLst>
          </p:cNvPr>
          <p:cNvGraphicFramePr>
            <a:graphicFrameLocks/>
          </p:cNvGraphicFramePr>
          <p:nvPr/>
        </p:nvGraphicFramePr>
        <p:xfrm>
          <a:off x="6816080" y="1268760"/>
          <a:ext cx="5375919" cy="4583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olo 1">
            <a:extLst>
              <a:ext uri="{FF2B5EF4-FFF2-40B4-BE49-F238E27FC236}">
                <a16:creationId xmlns:a16="http://schemas.microsoft.com/office/drawing/2014/main" id="{393AB122-F150-47DB-A452-8ADC3E2D0D6B}"/>
              </a:ext>
            </a:extLst>
          </p:cNvPr>
          <p:cNvSpPr txBox="1">
            <a:spLocks/>
          </p:cNvSpPr>
          <p:nvPr/>
        </p:nvSpPr>
        <p:spPr>
          <a:xfrm>
            <a:off x="706132" y="1700808"/>
            <a:ext cx="5616624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it-IT" sz="3600" dirty="0">
                <a:solidFill>
                  <a:srgbClr val="0070C0"/>
                </a:solidFill>
              </a:rPr>
              <a:t>In educazione contano le persone,</a:t>
            </a:r>
          </a:p>
          <a:p>
            <a:pPr algn="ctr">
              <a:lnSpc>
                <a:spcPct val="150000"/>
              </a:lnSpc>
            </a:pPr>
            <a:r>
              <a:rPr lang="it-IT" sz="3600" dirty="0">
                <a:solidFill>
                  <a:srgbClr val="0070C0"/>
                </a:solidFill>
              </a:rPr>
              <a:t>l’apprendimento è sempre un processo relazionale</a:t>
            </a:r>
          </a:p>
          <a:p>
            <a:pPr algn="ctr">
              <a:lnSpc>
                <a:spcPct val="150000"/>
              </a:lnSpc>
            </a:pPr>
            <a:endParaRPr lang="it-IT" sz="3600" i="1" dirty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br>
              <a:rPr lang="it-IT" sz="3600" dirty="0">
                <a:solidFill>
                  <a:srgbClr val="0070C0"/>
                </a:solidFill>
              </a:rPr>
            </a:br>
            <a:endParaRPr lang="it-IT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8157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99F61EC-7F49-4F3C-A1D5-043E422C1026}"/>
              </a:ext>
            </a:extLst>
          </p:cNvPr>
          <p:cNvSpPr txBox="1"/>
          <p:nvPr/>
        </p:nvSpPr>
        <p:spPr>
          <a:xfrm>
            <a:off x="1661158" y="2593011"/>
            <a:ext cx="4800533" cy="1354152"/>
          </a:xfrm>
          <a:prstGeom prst="rect">
            <a:avLst/>
          </a:prstGeom>
          <a:noFill/>
        </p:spPr>
        <p:txBody>
          <a:bodyPr wrap="square" lIns="121856" tIns="60928" rIns="121856" bIns="60928" rtlCol="0">
            <a:spAutoFit/>
          </a:bodyPr>
          <a:lstStyle/>
          <a:p>
            <a:pPr algn="ctr" defTabSz="573266">
              <a:spcAft>
                <a:spcPts val="533"/>
              </a:spcAft>
              <a:buSzPct val="100000"/>
            </a:pPr>
            <a:r>
              <a:rPr lang="it-IT" sz="80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grazie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214D8CC-0EEA-4011-AA3C-928AE5FAC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7922">
            <a:off x="6413669" y="1116739"/>
            <a:ext cx="5582860" cy="4624523"/>
          </a:xfrm>
          <a:prstGeom prst="rect">
            <a:avLst/>
          </a:prstGeom>
        </p:spPr>
      </p:pic>
      <p:sp>
        <p:nvSpPr>
          <p:cNvPr id="4" name="AutoShape 1">
            <a:extLst>
              <a:ext uri="{FF2B5EF4-FFF2-40B4-BE49-F238E27FC236}">
                <a16:creationId xmlns:a16="http://schemas.microsoft.com/office/drawing/2014/main" id="{D4FF4943-B50E-4417-9C3F-17125DE11B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67809" y="1220543"/>
            <a:ext cx="60959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t-IT" sz="2400" dirty="0"/>
          </a:p>
        </p:txBody>
      </p:sp>
      <p:cxnSp>
        <p:nvCxnSpPr>
          <p:cNvPr id="9" name="Straight Connector 7">
            <a:extLst>
              <a:ext uri="{FF2B5EF4-FFF2-40B4-BE49-F238E27FC236}">
                <a16:creationId xmlns:a16="http://schemas.microsoft.com/office/drawing/2014/main" id="{443EECAD-663C-4099-B2A2-8B61AF1C4A3C}"/>
              </a:ext>
            </a:extLst>
          </p:cNvPr>
          <p:cNvCxnSpPr/>
          <p:nvPr/>
        </p:nvCxnSpPr>
        <p:spPr>
          <a:xfrm flipV="1">
            <a:off x="587375" y="6036056"/>
            <a:ext cx="11017250" cy="0"/>
          </a:xfrm>
          <a:prstGeom prst="line">
            <a:avLst/>
          </a:prstGeom>
          <a:ln w="19050">
            <a:solidFill>
              <a:srgbClr val="0989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F65580-AAD4-461D-B4DB-A329C35B77D8}"/>
              </a:ext>
            </a:extLst>
          </p:cNvPr>
          <p:cNvCxnSpPr/>
          <p:nvPr/>
        </p:nvCxnSpPr>
        <p:spPr>
          <a:xfrm flipV="1">
            <a:off x="587375" y="894080"/>
            <a:ext cx="11017250" cy="0"/>
          </a:xfrm>
          <a:prstGeom prst="line">
            <a:avLst/>
          </a:prstGeom>
          <a:ln w="19050">
            <a:solidFill>
              <a:srgbClr val="006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05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3FAF02-1432-DF1C-2D34-EDF38CEC9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48" y="174000"/>
            <a:ext cx="9289032" cy="720080"/>
          </a:xfrm>
        </p:spPr>
        <p:txBody>
          <a:bodyPr>
            <a:normAutofit/>
          </a:bodyPr>
          <a:lstStyle/>
          <a:p>
            <a:r>
              <a:rPr lang="it-IT" dirty="0"/>
              <a:t>Dati dispersione </a:t>
            </a:r>
            <a:r>
              <a:rPr lang="en-US" dirty="0"/>
              <a:t>Eurostat 2022</a:t>
            </a:r>
            <a:endParaRPr lang="it-IT" dirty="0"/>
          </a:p>
        </p:txBody>
      </p:sp>
      <p:pic>
        <p:nvPicPr>
          <p:cNvPr id="3" name="Google Shape;137;gff77f779d5_0_25">
            <a:extLst>
              <a:ext uri="{FF2B5EF4-FFF2-40B4-BE49-F238E27FC236}">
                <a16:creationId xmlns:a16="http://schemas.microsoft.com/office/drawing/2014/main" id="{72732507-D97B-15C5-0912-A6476192A08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71464" y="933156"/>
            <a:ext cx="8640960" cy="49916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39;gff77f779d5_0_25">
            <a:extLst>
              <a:ext uri="{FF2B5EF4-FFF2-40B4-BE49-F238E27FC236}">
                <a16:creationId xmlns:a16="http://schemas.microsoft.com/office/drawing/2014/main" id="{8E2C7B3E-411B-C804-E194-BCBE229F1393}"/>
              </a:ext>
            </a:extLst>
          </p:cNvPr>
          <p:cNvSpPr/>
          <p:nvPr/>
        </p:nvSpPr>
        <p:spPr>
          <a:xfrm>
            <a:off x="-115663" y="3501008"/>
            <a:ext cx="1364542" cy="75958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39" tIns="82939" rIns="82939" bIns="82939" anchor="ctr" anchorCtr="0">
            <a:noAutofit/>
          </a:bodyPr>
          <a:lstStyle/>
          <a:p>
            <a:endParaRPr sz="1633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E3D7C35-52CA-1C87-B9C5-74A8A30B22D1}"/>
              </a:ext>
            </a:extLst>
          </p:cNvPr>
          <p:cNvSpPr/>
          <p:nvPr/>
        </p:nvSpPr>
        <p:spPr>
          <a:xfrm>
            <a:off x="1127449" y="3717032"/>
            <a:ext cx="9145016" cy="288032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16984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3FAF02-1432-DF1C-2D34-EDF38CEC9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48" y="174000"/>
            <a:ext cx="9289032" cy="720080"/>
          </a:xfrm>
        </p:spPr>
        <p:txBody>
          <a:bodyPr>
            <a:normAutofit/>
          </a:bodyPr>
          <a:lstStyle/>
          <a:p>
            <a:r>
              <a:rPr lang="it-IT" dirty="0"/>
              <a:t>Dati dispersione implicita (INVALSI 2022)</a:t>
            </a:r>
          </a:p>
        </p:txBody>
      </p:sp>
      <p:pic>
        <p:nvPicPr>
          <p:cNvPr id="5" name="Google Shape;158;gff77f779d5_0_37">
            <a:extLst>
              <a:ext uri="{FF2B5EF4-FFF2-40B4-BE49-F238E27FC236}">
                <a16:creationId xmlns:a16="http://schemas.microsoft.com/office/drawing/2014/main" id="{69E9EBC1-F4DF-BAD3-EEF3-9BCDEA0E358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32083" y="1052736"/>
            <a:ext cx="8412818" cy="414570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" name="Freccia in su 5">
            <a:extLst>
              <a:ext uri="{FF2B5EF4-FFF2-40B4-BE49-F238E27FC236}">
                <a16:creationId xmlns:a16="http://schemas.microsoft.com/office/drawing/2014/main" id="{F08981E3-72A1-6C8C-3FC3-BB4BD6349E5A}"/>
              </a:ext>
            </a:extLst>
          </p:cNvPr>
          <p:cNvSpPr/>
          <p:nvPr/>
        </p:nvSpPr>
        <p:spPr>
          <a:xfrm>
            <a:off x="5339916" y="4509120"/>
            <a:ext cx="648072" cy="1152128"/>
          </a:xfrm>
          <a:prstGeom prst="up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CDBFA45-9388-8C76-452E-25B82C5BFF8B}"/>
              </a:ext>
            </a:extLst>
          </p:cNvPr>
          <p:cNvSpPr/>
          <p:nvPr/>
        </p:nvSpPr>
        <p:spPr>
          <a:xfrm rot="5400000">
            <a:off x="4170526" y="3951798"/>
            <a:ext cx="2986852" cy="432048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46558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4DADF716-75C4-45E3-92EA-9F4DDD87CC03}"/>
              </a:ext>
            </a:extLst>
          </p:cNvPr>
          <p:cNvCxnSpPr/>
          <p:nvPr/>
        </p:nvCxnSpPr>
        <p:spPr>
          <a:xfrm flipV="1">
            <a:off x="587375" y="6036056"/>
            <a:ext cx="11017250" cy="0"/>
          </a:xfrm>
          <a:prstGeom prst="line">
            <a:avLst/>
          </a:prstGeom>
          <a:ln w="19050">
            <a:solidFill>
              <a:srgbClr val="0989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0EC98D66-3CF7-4E37-A0FB-F8A07F4EB528}"/>
              </a:ext>
            </a:extLst>
          </p:cNvPr>
          <p:cNvCxnSpPr/>
          <p:nvPr/>
        </p:nvCxnSpPr>
        <p:spPr>
          <a:xfrm flipV="1">
            <a:off x="587375" y="894080"/>
            <a:ext cx="11017250" cy="0"/>
          </a:xfrm>
          <a:prstGeom prst="line">
            <a:avLst/>
          </a:prstGeom>
          <a:ln w="19050">
            <a:solidFill>
              <a:srgbClr val="006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>
            <a:extLst>
              <a:ext uri="{FF2B5EF4-FFF2-40B4-BE49-F238E27FC236}">
                <a16:creationId xmlns:a16="http://schemas.microsoft.com/office/drawing/2014/main" id="{993FEF79-5A5D-F6A4-527E-B8C58B38B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1045973"/>
            <a:ext cx="9381744" cy="4766054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EC18C061-39AC-AF10-5565-8EF0E6F3BE31}"/>
              </a:ext>
            </a:extLst>
          </p:cNvPr>
          <p:cNvSpPr txBox="1">
            <a:spLocks/>
          </p:cNvSpPr>
          <p:nvPr/>
        </p:nvSpPr>
        <p:spPr bwMode="black">
          <a:xfrm>
            <a:off x="587376" y="184587"/>
            <a:ext cx="11017250" cy="57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0902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2800" b="1" dirty="0">
                <a:solidFill>
                  <a:srgbClr val="009A44"/>
                </a:solidFill>
                <a:ea typeface="HP Simplified"/>
              </a:rPr>
              <a:t>Analisi dati INVALSI  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C8ED0542-E8B3-FB37-B1EB-62FBD6F57937}"/>
              </a:ext>
            </a:extLst>
          </p:cNvPr>
          <p:cNvSpPr/>
          <p:nvPr/>
        </p:nvSpPr>
        <p:spPr>
          <a:xfrm>
            <a:off x="5015880" y="3068960"/>
            <a:ext cx="504056" cy="2592288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851055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4DADF716-75C4-45E3-92EA-9F4DDD87CC03}"/>
              </a:ext>
            </a:extLst>
          </p:cNvPr>
          <p:cNvCxnSpPr/>
          <p:nvPr/>
        </p:nvCxnSpPr>
        <p:spPr>
          <a:xfrm flipV="1">
            <a:off x="587375" y="6036056"/>
            <a:ext cx="11017250" cy="0"/>
          </a:xfrm>
          <a:prstGeom prst="line">
            <a:avLst/>
          </a:prstGeom>
          <a:ln w="19050">
            <a:solidFill>
              <a:srgbClr val="0989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0EC98D66-3CF7-4E37-A0FB-F8A07F4EB528}"/>
              </a:ext>
            </a:extLst>
          </p:cNvPr>
          <p:cNvCxnSpPr/>
          <p:nvPr/>
        </p:nvCxnSpPr>
        <p:spPr>
          <a:xfrm flipV="1">
            <a:off x="587375" y="894080"/>
            <a:ext cx="11017250" cy="0"/>
          </a:xfrm>
          <a:prstGeom prst="line">
            <a:avLst/>
          </a:prstGeom>
          <a:ln w="19050">
            <a:solidFill>
              <a:srgbClr val="006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>
            <a:extLst>
              <a:ext uri="{FF2B5EF4-FFF2-40B4-BE49-F238E27FC236}">
                <a16:creationId xmlns:a16="http://schemas.microsoft.com/office/drawing/2014/main" id="{DF52D406-4C22-5B10-6CD3-052087760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1029958"/>
            <a:ext cx="10067543" cy="4933963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79A9180E-67DD-B568-6E0E-2067C432C376}"/>
              </a:ext>
            </a:extLst>
          </p:cNvPr>
          <p:cNvSpPr txBox="1">
            <a:spLocks/>
          </p:cNvSpPr>
          <p:nvPr/>
        </p:nvSpPr>
        <p:spPr bwMode="black">
          <a:xfrm>
            <a:off x="587376" y="184587"/>
            <a:ext cx="11017250" cy="57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0902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2800" b="1" dirty="0">
                <a:solidFill>
                  <a:srgbClr val="009A44"/>
                </a:solidFill>
                <a:ea typeface="HP Simplified"/>
              </a:rPr>
              <a:t>Analisi dati INVALSI  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60152A09-B467-0FBD-C233-2CD81CF71D8D}"/>
              </a:ext>
            </a:extLst>
          </p:cNvPr>
          <p:cNvSpPr/>
          <p:nvPr/>
        </p:nvSpPr>
        <p:spPr>
          <a:xfrm>
            <a:off x="4871864" y="3140968"/>
            <a:ext cx="548640" cy="2543057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699549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black">
          <a:xfrm>
            <a:off x="587376" y="184587"/>
            <a:ext cx="11017250" cy="57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609023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2800" b="1" dirty="0">
                <a:solidFill>
                  <a:srgbClr val="009A44"/>
                </a:solidFill>
                <a:ea typeface="HP Simplified"/>
              </a:rPr>
              <a:t>Indicatori con dati puntuali per ogni scuola nel RAV </a:t>
            </a:r>
            <a:r>
              <a:rPr lang="it-IT" altLang="it-IT" sz="2000" b="1" dirty="0">
                <a:solidFill>
                  <a:srgbClr val="009A44"/>
                </a:solidFill>
                <a:ea typeface="HP Simplified"/>
              </a:rPr>
              <a:t>   </a:t>
            </a:r>
          </a:p>
        </p:txBody>
      </p:sp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4DADF716-75C4-45E3-92EA-9F4DDD87CC03}"/>
              </a:ext>
            </a:extLst>
          </p:cNvPr>
          <p:cNvCxnSpPr/>
          <p:nvPr/>
        </p:nvCxnSpPr>
        <p:spPr>
          <a:xfrm flipV="1">
            <a:off x="587375" y="6036056"/>
            <a:ext cx="11017250" cy="0"/>
          </a:xfrm>
          <a:prstGeom prst="line">
            <a:avLst/>
          </a:prstGeom>
          <a:ln w="19050">
            <a:solidFill>
              <a:srgbClr val="0989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0EC98D66-3CF7-4E37-A0FB-F8A07F4EB528}"/>
              </a:ext>
            </a:extLst>
          </p:cNvPr>
          <p:cNvCxnSpPr/>
          <p:nvPr/>
        </p:nvCxnSpPr>
        <p:spPr>
          <a:xfrm flipV="1">
            <a:off x="587375" y="894080"/>
            <a:ext cx="11017250" cy="0"/>
          </a:xfrm>
          <a:prstGeom prst="line">
            <a:avLst/>
          </a:prstGeom>
          <a:ln w="19050">
            <a:solidFill>
              <a:srgbClr val="0068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>
            <a:extLst>
              <a:ext uri="{FF2B5EF4-FFF2-40B4-BE49-F238E27FC236}">
                <a16:creationId xmlns:a16="http://schemas.microsoft.com/office/drawing/2014/main" id="{4E362C35-A9E1-E93C-B9D4-D39C4FC6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961" y="3064261"/>
            <a:ext cx="6590664" cy="297179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6911161-BCF3-75A3-4A19-34FD64712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375" y="964833"/>
            <a:ext cx="6380353" cy="2260616"/>
          </a:xfrm>
          <a:prstGeom prst="rect">
            <a:avLst/>
          </a:prstGeom>
        </p:spPr>
      </p:pic>
      <p:pic>
        <p:nvPicPr>
          <p:cNvPr id="2" name="Picture 31">
            <a:extLst>
              <a:ext uri="{FF2B5EF4-FFF2-40B4-BE49-F238E27FC236}">
                <a16:creationId xmlns:a16="http://schemas.microsoft.com/office/drawing/2014/main" id="{A673C4B9-1A06-9B74-A2EE-A6C1BA7BA25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38694">
            <a:off x="6931219" y="633924"/>
            <a:ext cx="1662397" cy="2050065"/>
          </a:xfrm>
          <a:prstGeom prst="rect">
            <a:avLst/>
          </a:prstGeom>
        </p:spPr>
      </p:pic>
      <p:pic>
        <p:nvPicPr>
          <p:cNvPr id="7" name="Picture 31">
            <a:extLst>
              <a:ext uri="{FF2B5EF4-FFF2-40B4-BE49-F238E27FC236}">
                <a16:creationId xmlns:a16="http://schemas.microsoft.com/office/drawing/2014/main" id="{834938DF-C2F9-F1FE-EB79-84137CEA437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15593">
            <a:off x="3264978" y="2840842"/>
            <a:ext cx="1662397" cy="205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1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19E1B8C-32EE-457F-9D80-D1C20E34F232}"/>
              </a:ext>
            </a:extLst>
          </p:cNvPr>
          <p:cNvSpPr txBox="1">
            <a:spLocks/>
          </p:cNvSpPr>
          <p:nvPr/>
        </p:nvSpPr>
        <p:spPr>
          <a:xfrm>
            <a:off x="2092230" y="1066800"/>
            <a:ext cx="81534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1B6FD"/>
              </a:buClr>
            </a:pPr>
            <a:endParaRPr lang="it-IT" sz="2800" b="1" dirty="0">
              <a:solidFill>
                <a:srgbClr val="4578AD"/>
              </a:solidFill>
            </a:endParaRPr>
          </a:p>
          <a:p>
            <a:pPr>
              <a:buClr>
                <a:srgbClr val="31B6FD"/>
              </a:buClr>
            </a:pPr>
            <a:endParaRPr lang="it-IT" sz="2800" b="1" dirty="0">
              <a:solidFill>
                <a:srgbClr val="4578AD"/>
              </a:solidFill>
            </a:endParaRPr>
          </a:p>
          <a:p>
            <a:pPr>
              <a:buClr>
                <a:srgbClr val="31B6FD"/>
              </a:buClr>
            </a:pPr>
            <a:endParaRPr lang="it-IT" sz="2800" b="1" dirty="0">
              <a:solidFill>
                <a:srgbClr val="4578AD"/>
              </a:solidFill>
            </a:endParaRPr>
          </a:p>
          <a:p>
            <a:pPr>
              <a:buClr>
                <a:srgbClr val="31B6FD"/>
              </a:buClr>
            </a:pPr>
            <a:endParaRPr lang="it-IT" sz="2800" b="1" dirty="0">
              <a:solidFill>
                <a:srgbClr val="4578AD"/>
              </a:solidFill>
            </a:endParaRPr>
          </a:p>
          <a:p>
            <a:pPr>
              <a:buClr>
                <a:srgbClr val="31B6FD"/>
              </a:buClr>
            </a:pPr>
            <a:endParaRPr lang="it-IT" sz="2800" b="1" dirty="0">
              <a:solidFill>
                <a:srgbClr val="4578AD"/>
              </a:solidFill>
            </a:endParaRPr>
          </a:p>
          <a:p>
            <a:pPr>
              <a:buClr>
                <a:srgbClr val="31B6FD"/>
              </a:buClr>
            </a:pPr>
            <a:endParaRPr lang="it-IT" sz="2800" b="1" dirty="0">
              <a:solidFill>
                <a:srgbClr val="4578AD"/>
              </a:solidFill>
            </a:endParaRP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97481064-DF6B-47F3-AFD8-BE16C915B379}"/>
              </a:ext>
            </a:extLst>
          </p:cNvPr>
          <p:cNvSpPr txBox="1">
            <a:spLocks noGrp="1"/>
          </p:cNvSpPr>
          <p:nvPr>
            <p:ph type="title"/>
          </p:nvPr>
        </p:nvSpPr>
        <p:spPr bwMode="black">
          <a:xfrm>
            <a:off x="623392" y="138819"/>
            <a:ext cx="10927834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172" eaLnBrk="1" hangingPunct="1"/>
            <a:r>
              <a:rPr lang="it-IT" sz="3200" dirty="0">
                <a:solidFill>
                  <a:srgbClr val="009A44"/>
                </a:solidFill>
              </a:rPr>
              <a:t>PNRR – RAV e priorità di miglioramento</a:t>
            </a:r>
            <a:endParaRPr lang="en-US" altLang="it-IT" sz="3200" dirty="0">
              <a:solidFill>
                <a:srgbClr val="009A44"/>
              </a:solidFill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4681C95F-E733-4D5B-89CE-2279D9E66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484" y="1460701"/>
            <a:ext cx="3281575" cy="4460451"/>
          </a:xfrm>
          <a:prstGeom prst="rect">
            <a:avLst/>
          </a:prstGeom>
        </p:spPr>
      </p:pic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FB2D47AE-28B1-418A-8A09-44396D73832A}"/>
              </a:ext>
            </a:extLst>
          </p:cNvPr>
          <p:cNvGraphicFramePr/>
          <p:nvPr/>
        </p:nvGraphicFramePr>
        <p:xfrm>
          <a:off x="5814752" y="857957"/>
          <a:ext cx="5648176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arentesi graffa aperta 4">
            <a:extLst>
              <a:ext uri="{FF2B5EF4-FFF2-40B4-BE49-F238E27FC236}">
                <a16:creationId xmlns:a16="http://schemas.microsoft.com/office/drawing/2014/main" id="{A3E65858-5665-FDF8-1CE4-8C4BDA43C455}"/>
              </a:ext>
            </a:extLst>
          </p:cNvPr>
          <p:cNvSpPr/>
          <p:nvPr/>
        </p:nvSpPr>
        <p:spPr>
          <a:xfrm>
            <a:off x="3935760" y="1251858"/>
            <a:ext cx="1152127" cy="2400753"/>
          </a:xfrm>
          <a:prstGeom prst="leftBrace">
            <a:avLst>
              <a:gd name="adj1" fmla="val 8333"/>
              <a:gd name="adj2" fmla="val 50319"/>
            </a:avLst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4" name="Picture 31">
            <a:extLst>
              <a:ext uri="{FF2B5EF4-FFF2-40B4-BE49-F238E27FC236}">
                <a16:creationId xmlns:a16="http://schemas.microsoft.com/office/drawing/2014/main" id="{6C4411CA-1E4D-15EC-D195-4D68F0E44EA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91185">
            <a:off x="3122293" y="4189122"/>
            <a:ext cx="1662397" cy="205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2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itle with content">
  <a:themeElements>
    <a:clrScheme name="Custom 214">
      <a:dk1>
        <a:sysClr val="windowText" lastClr="000000"/>
      </a:dk1>
      <a:lt1>
        <a:sysClr val="window" lastClr="FFFFFF"/>
      </a:lt1>
      <a:dk2>
        <a:srgbClr val="0096D6"/>
      </a:dk2>
      <a:lt2>
        <a:srgbClr val="E5E8E8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008B2B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3_Title with content">
  <a:themeElements>
    <a:clrScheme name="Custom 214">
      <a:dk1>
        <a:sysClr val="windowText" lastClr="000000"/>
      </a:dk1>
      <a:lt1>
        <a:sysClr val="window" lastClr="FFFFFF"/>
      </a:lt1>
      <a:dk2>
        <a:srgbClr val="0096D6"/>
      </a:dk2>
      <a:lt2>
        <a:srgbClr val="E5E8E8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008B2B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Title with content">
  <a:themeElements>
    <a:clrScheme name="Custom 214">
      <a:dk1>
        <a:sysClr val="windowText" lastClr="000000"/>
      </a:dk1>
      <a:lt1>
        <a:sysClr val="window" lastClr="FFFFFF"/>
      </a:lt1>
      <a:dk2>
        <a:srgbClr val="0096D6"/>
      </a:dk2>
      <a:lt2>
        <a:srgbClr val="E5E8E8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008B2B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5_Title with content">
  <a:themeElements>
    <a:clrScheme name="Custom 214">
      <a:dk1>
        <a:sysClr val="windowText" lastClr="000000"/>
      </a:dk1>
      <a:lt1>
        <a:sysClr val="window" lastClr="FFFFFF"/>
      </a:lt1>
      <a:dk2>
        <a:srgbClr val="0096D6"/>
      </a:dk2>
      <a:lt2>
        <a:srgbClr val="E5E8E8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008B2B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6_Title with content">
  <a:themeElements>
    <a:clrScheme name="Custom 214">
      <a:dk1>
        <a:sysClr val="windowText" lastClr="000000"/>
      </a:dk1>
      <a:lt1>
        <a:sysClr val="window" lastClr="FFFFFF"/>
      </a:lt1>
      <a:dk2>
        <a:srgbClr val="0096D6"/>
      </a:dk2>
      <a:lt2>
        <a:srgbClr val="E5E8E8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008B2B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7_Title with content">
  <a:themeElements>
    <a:clrScheme name="Custom 214">
      <a:dk1>
        <a:sysClr val="windowText" lastClr="000000"/>
      </a:dk1>
      <a:lt1>
        <a:sysClr val="window" lastClr="FFFFFF"/>
      </a:lt1>
      <a:dk2>
        <a:srgbClr val="0096D6"/>
      </a:dk2>
      <a:lt2>
        <a:srgbClr val="E5E8E8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008B2B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14">
    <a:dk1>
      <a:sysClr val="windowText" lastClr="000000"/>
    </a:dk1>
    <a:lt1>
      <a:sysClr val="window" lastClr="FFFFFF"/>
    </a:lt1>
    <a:dk2>
      <a:srgbClr val="0096D6"/>
    </a:dk2>
    <a:lt2>
      <a:srgbClr val="E5E8E8"/>
    </a:lt2>
    <a:accent1>
      <a:srgbClr val="0096D6"/>
    </a:accent1>
    <a:accent2>
      <a:srgbClr val="F05332"/>
    </a:accent2>
    <a:accent3>
      <a:srgbClr val="822980"/>
    </a:accent3>
    <a:accent4>
      <a:srgbClr val="87898B"/>
    </a:accent4>
    <a:accent5>
      <a:srgbClr val="B9B8BB"/>
    </a:accent5>
    <a:accent6>
      <a:srgbClr val="008B2B"/>
    </a:accent6>
    <a:hlink>
      <a:srgbClr val="0096D6"/>
    </a:hlink>
    <a:folHlink>
      <a:srgbClr val="0096D6"/>
    </a:folHlink>
  </a:clrScheme>
</a:themeOverride>
</file>

<file path=ppt/theme/themeOverride2.xml><?xml version="1.0" encoding="utf-8"?>
<a:themeOverride xmlns:a="http://schemas.openxmlformats.org/drawingml/2006/main">
  <a:clrScheme name="Custom 214">
    <a:dk1>
      <a:sysClr val="windowText" lastClr="000000"/>
    </a:dk1>
    <a:lt1>
      <a:sysClr val="window" lastClr="FFFFFF"/>
    </a:lt1>
    <a:dk2>
      <a:srgbClr val="0096D6"/>
    </a:dk2>
    <a:lt2>
      <a:srgbClr val="E5E8E8"/>
    </a:lt2>
    <a:accent1>
      <a:srgbClr val="0096D6"/>
    </a:accent1>
    <a:accent2>
      <a:srgbClr val="F05332"/>
    </a:accent2>
    <a:accent3>
      <a:srgbClr val="822980"/>
    </a:accent3>
    <a:accent4>
      <a:srgbClr val="87898B"/>
    </a:accent4>
    <a:accent5>
      <a:srgbClr val="B9B8BB"/>
    </a:accent5>
    <a:accent6>
      <a:srgbClr val="008B2B"/>
    </a:accent6>
    <a:hlink>
      <a:srgbClr val="0096D6"/>
    </a:hlink>
    <a:folHlink>
      <a:srgbClr val="0096D6"/>
    </a:folHlink>
  </a:clrScheme>
</a:themeOverride>
</file>

<file path=ppt/theme/themeOverride3.xml><?xml version="1.0" encoding="utf-8"?>
<a:themeOverride xmlns:a="http://schemas.openxmlformats.org/drawingml/2006/main">
  <a:clrScheme name="Custom 214">
    <a:dk1>
      <a:sysClr val="windowText" lastClr="000000"/>
    </a:dk1>
    <a:lt1>
      <a:sysClr val="window" lastClr="FFFFFF"/>
    </a:lt1>
    <a:dk2>
      <a:srgbClr val="0096D6"/>
    </a:dk2>
    <a:lt2>
      <a:srgbClr val="E5E8E8"/>
    </a:lt2>
    <a:accent1>
      <a:srgbClr val="0096D6"/>
    </a:accent1>
    <a:accent2>
      <a:srgbClr val="F05332"/>
    </a:accent2>
    <a:accent3>
      <a:srgbClr val="822980"/>
    </a:accent3>
    <a:accent4>
      <a:srgbClr val="87898B"/>
    </a:accent4>
    <a:accent5>
      <a:srgbClr val="B9B8BB"/>
    </a:accent5>
    <a:accent6>
      <a:srgbClr val="008B2B"/>
    </a:accent6>
    <a:hlink>
      <a:srgbClr val="0096D6"/>
    </a:hlink>
    <a:folHlink>
      <a:srgbClr val="0096D6"/>
    </a:folHlink>
  </a:clrScheme>
</a:themeOverride>
</file>

<file path=ppt/theme/themeOverride4.xml><?xml version="1.0" encoding="utf-8"?>
<a:themeOverride xmlns:a="http://schemas.openxmlformats.org/drawingml/2006/main">
  <a:clrScheme name="Custom 214">
    <a:dk1>
      <a:sysClr val="windowText" lastClr="000000"/>
    </a:dk1>
    <a:lt1>
      <a:sysClr val="window" lastClr="FFFFFF"/>
    </a:lt1>
    <a:dk2>
      <a:srgbClr val="0096D6"/>
    </a:dk2>
    <a:lt2>
      <a:srgbClr val="E5E8E8"/>
    </a:lt2>
    <a:accent1>
      <a:srgbClr val="0096D6"/>
    </a:accent1>
    <a:accent2>
      <a:srgbClr val="F05332"/>
    </a:accent2>
    <a:accent3>
      <a:srgbClr val="822980"/>
    </a:accent3>
    <a:accent4>
      <a:srgbClr val="87898B"/>
    </a:accent4>
    <a:accent5>
      <a:srgbClr val="B9B8BB"/>
    </a:accent5>
    <a:accent6>
      <a:srgbClr val="008B2B"/>
    </a:accent6>
    <a:hlink>
      <a:srgbClr val="0096D6"/>
    </a:hlink>
    <a:folHlink>
      <a:srgbClr val="0096D6"/>
    </a:folHlink>
  </a:clrScheme>
</a:themeOverride>
</file>

<file path=ppt/theme/themeOverride5.xml><?xml version="1.0" encoding="utf-8"?>
<a:themeOverride xmlns:a="http://schemas.openxmlformats.org/drawingml/2006/main">
  <a:clrScheme name="Custom 214">
    <a:dk1>
      <a:sysClr val="windowText" lastClr="000000"/>
    </a:dk1>
    <a:lt1>
      <a:sysClr val="window" lastClr="FFFFFF"/>
    </a:lt1>
    <a:dk2>
      <a:srgbClr val="0096D6"/>
    </a:dk2>
    <a:lt2>
      <a:srgbClr val="E5E8E8"/>
    </a:lt2>
    <a:accent1>
      <a:srgbClr val="0096D6"/>
    </a:accent1>
    <a:accent2>
      <a:srgbClr val="F05332"/>
    </a:accent2>
    <a:accent3>
      <a:srgbClr val="822980"/>
    </a:accent3>
    <a:accent4>
      <a:srgbClr val="87898B"/>
    </a:accent4>
    <a:accent5>
      <a:srgbClr val="B9B8BB"/>
    </a:accent5>
    <a:accent6>
      <a:srgbClr val="008B2B"/>
    </a:accent6>
    <a:hlink>
      <a:srgbClr val="0096D6"/>
    </a:hlink>
    <a:folHlink>
      <a:srgbClr val="0096D6"/>
    </a:folHlink>
  </a:clrScheme>
</a:themeOverride>
</file>

<file path=ppt/theme/themeOverride6.xml><?xml version="1.0" encoding="utf-8"?>
<a:themeOverride xmlns:a="http://schemas.openxmlformats.org/drawingml/2006/main">
  <a:clrScheme name="Custom 214">
    <a:dk1>
      <a:sysClr val="windowText" lastClr="000000"/>
    </a:dk1>
    <a:lt1>
      <a:sysClr val="window" lastClr="FFFFFF"/>
    </a:lt1>
    <a:dk2>
      <a:srgbClr val="0096D6"/>
    </a:dk2>
    <a:lt2>
      <a:srgbClr val="E5E8E8"/>
    </a:lt2>
    <a:accent1>
      <a:srgbClr val="0096D6"/>
    </a:accent1>
    <a:accent2>
      <a:srgbClr val="F05332"/>
    </a:accent2>
    <a:accent3>
      <a:srgbClr val="822980"/>
    </a:accent3>
    <a:accent4>
      <a:srgbClr val="87898B"/>
    </a:accent4>
    <a:accent5>
      <a:srgbClr val="B9B8BB"/>
    </a:accent5>
    <a:accent6>
      <a:srgbClr val="008B2B"/>
    </a:accent6>
    <a:hlink>
      <a:srgbClr val="0096D6"/>
    </a:hlink>
    <a:folHlink>
      <a:srgbClr val="0096D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11845</TotalTime>
  <Words>1971</Words>
  <Application>Microsoft Office PowerPoint</Application>
  <PresentationFormat>Widescreen</PresentationFormat>
  <Paragraphs>290</Paragraphs>
  <Slides>39</Slides>
  <Notes>16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6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55" baseType="lpstr">
      <vt:lpstr>Arial</vt:lpstr>
      <vt:lpstr>Bahnschrift SemiBold</vt:lpstr>
      <vt:lpstr>Calibri</vt:lpstr>
      <vt:lpstr>Georgia</vt:lpstr>
      <vt:lpstr>HP Simplified</vt:lpstr>
      <vt:lpstr>Lucida Grande</vt:lpstr>
      <vt:lpstr>Open Sans</vt:lpstr>
      <vt:lpstr>Symbol</vt:lpstr>
      <vt:lpstr>Times New Roman</vt:lpstr>
      <vt:lpstr>Title with content</vt:lpstr>
      <vt:lpstr>3_Title with content</vt:lpstr>
      <vt:lpstr>2_Title with content</vt:lpstr>
      <vt:lpstr>5_Title with content</vt:lpstr>
      <vt:lpstr>6_Title with content</vt:lpstr>
      <vt:lpstr>7_Title with content</vt:lpstr>
      <vt:lpstr>Diapositiva think-cell</vt:lpstr>
      <vt:lpstr>Presentazione standard di PowerPoint</vt:lpstr>
      <vt:lpstr>Risultati attesi (PNRR Decreto 170/2022) </vt:lpstr>
      <vt:lpstr>Presentazione standard di PowerPoint</vt:lpstr>
      <vt:lpstr>Dati dispersione Eurostat 2022</vt:lpstr>
      <vt:lpstr>Dati dispersione implicita (INVALSI 2022)</vt:lpstr>
      <vt:lpstr>Presentazione standard di PowerPoint</vt:lpstr>
      <vt:lpstr>Presentazione standard di PowerPoint</vt:lpstr>
      <vt:lpstr>Presentazione standard di PowerPoint</vt:lpstr>
      <vt:lpstr>PNRR – RAV e priorità di miglioramento</vt:lpstr>
      <vt:lpstr>Cosa possiamo fare per migliorare?</vt:lpstr>
      <vt:lpstr>Analisi diacronica</vt:lpstr>
      <vt:lpstr>Analisi di contesto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Risultati e processi attesi</vt:lpstr>
      <vt:lpstr>Alcune proposte per USR per la Toscana (D.M. 170/2022 – Istruzioni operative) </vt:lpstr>
      <vt:lpstr>Alcune proposte per USR per la Toscana (D.M. 170/2022 – Istruzioni operative) </vt:lpstr>
      <vt:lpstr>Alcune proposte per USR per la Toscana (D.M. 170/2022 – Istruzioni operative)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MIUR</dc:creator>
  <cp:lastModifiedBy>BONISTALLI ROSSELLA</cp:lastModifiedBy>
  <cp:revision>527</cp:revision>
  <cp:lastPrinted>2022-10-04T10:54:07Z</cp:lastPrinted>
  <dcterms:created xsi:type="dcterms:W3CDTF">2018-05-21T10:03:44Z</dcterms:created>
  <dcterms:modified xsi:type="dcterms:W3CDTF">2023-01-13T11:54:56Z</dcterms:modified>
</cp:coreProperties>
</file>