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  <p:sldMasterId id="2147483660" r:id="rId2"/>
  </p:sldMasterIdLst>
  <p:notesMasterIdLst>
    <p:notesMasterId r:id="rId14"/>
  </p:notesMasterIdLst>
  <p:sldIdLst>
    <p:sldId id="275" r:id="rId3"/>
    <p:sldId id="268" r:id="rId4"/>
    <p:sldId id="269" r:id="rId5"/>
    <p:sldId id="263" r:id="rId6"/>
    <p:sldId id="257" r:id="rId7"/>
    <p:sldId id="262" r:id="rId8"/>
    <p:sldId id="266" r:id="rId9"/>
    <p:sldId id="270" r:id="rId10"/>
    <p:sldId id="272" r:id="rId11"/>
    <p:sldId id="271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CD3EFA-3C70-81E8-D537-74075943327B}" v="1" dt="2021-11-07T18:35:31.018"/>
    <p1510:client id="{43BC3044-31FB-C303-44D8-141D488BEF9E}" v="1473" dt="2021-11-09T15:40:11.507"/>
    <p1510:client id="{5365812D-A880-9959-BC70-1E7A0A2845E1}" v="79" dt="2021-11-10T06:39:44.792"/>
    <p1510:client id="{8BC9E433-A191-3635-802C-9095560CD18D}" v="182" dt="2021-11-07T18:49:44.522"/>
    <p1510:client id="{B14160AE-056A-4DFB-809F-A42E7B5EAA33}" v="77" dt="2021-11-08T10:56:43.1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100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009C0-4700-4A93-9EB1-ECC2EC27455B}" type="datetimeFigureOut">
              <a:rPr lang="it-IT" smtClean="0"/>
              <a:t>17/11/2021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A2829-0BC0-4ED9-84A7-F5D5C55CF2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4113" y="2132857"/>
            <a:ext cx="10363200" cy="1470025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E5B6-4466-4102-B99D-F9E88C5837F0}" type="datetime1">
              <a:rPr lang="it-IT" smtClean="0"/>
              <a:t>17/11/2021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Dirigente Tecnico Luca Salvini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07C23-5817-4FC8-A1B3-A939BAC272E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Picture 2" descr="Creative Commons Licens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182587"/>
            <a:ext cx="912101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4" descr="Risultato immagini per orientamento polo nord sud"/>
          <p:cNvSpPr>
            <a:spLocks noChangeAspect="1" noChangeArrowheads="1"/>
          </p:cNvSpPr>
          <p:nvPr userDrawn="1"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83295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8" r:id="rId10"/>
    <p:sldLayoutId id="2147483669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4669-524A-497D-A4E1-773D2EFB35B2}" type="datetime1">
              <a:rPr lang="it-IT" smtClean="0"/>
              <a:t>17/11/2021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Dirigente Tecnico Luca Salvini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07C23-5817-4FC8-A1B3-A939BAC272E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01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171564" y="1248568"/>
            <a:ext cx="8064896" cy="1244329"/>
          </a:xfrm>
        </p:spPr>
        <p:txBody>
          <a:bodyPr>
            <a:normAutofit fontScale="90000"/>
          </a:bodyPr>
          <a:lstStyle/>
          <a:p>
            <a:r>
              <a:rPr lang="it-IT" sz="3200" b="1" i="1" dirty="0"/>
              <a:t>STRUMENTI CONDIVISI TRA MI USR E ATENEI STATALI DELLA TOSCANA</a:t>
            </a:r>
            <a:br>
              <a:rPr lang="it-IT" sz="3200" dirty="0"/>
            </a:br>
            <a:r>
              <a:rPr lang="it-IT" sz="2000" b="1" i="1" dirty="0"/>
              <a:t>MI USR per la Toscana – 10/11/2021</a:t>
            </a:r>
            <a:endParaRPr lang="it-IT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711624" y="6237312"/>
            <a:ext cx="6940364" cy="28803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z="1800" i="1" dirty="0">
                <a:solidFill>
                  <a:schemeClr val="tx1"/>
                </a:solidFill>
              </a:rPr>
              <a:t>Elisabetta Bonalumi Dirigente tecnico MI-USR per la Toscana</a:t>
            </a:r>
            <a:endParaRPr lang="it-IT" sz="1800" i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it-IT" sz="1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AutoShape 4" descr="Torna alla pagina iniziale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559094" y="2564904"/>
            <a:ext cx="914541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br>
              <a:rPr lang="it-IT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it-IT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it-IT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it-IT" sz="1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pSp>
        <p:nvGrpSpPr>
          <p:cNvPr id="10" name="Gruppo 9"/>
          <p:cNvGrpSpPr>
            <a:grpSpLocks/>
          </p:cNvGrpSpPr>
          <p:nvPr/>
        </p:nvGrpSpPr>
        <p:grpSpPr bwMode="auto">
          <a:xfrm>
            <a:off x="7387412" y="177071"/>
            <a:ext cx="2011680" cy="1038225"/>
            <a:chOff x="0" y="0"/>
            <a:chExt cx="20116" cy="10382"/>
          </a:xfrm>
        </p:grpSpPr>
        <p:sp>
          <p:nvSpPr>
            <p:cNvPr id="16" name="Casella di testo 2"/>
            <p:cNvSpPr txBox="1">
              <a:spLocks noChangeArrowheads="1"/>
            </p:cNvSpPr>
            <p:nvPr/>
          </p:nvSpPr>
          <p:spPr bwMode="auto">
            <a:xfrm>
              <a:off x="0" y="7112"/>
              <a:ext cx="20116" cy="3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it-IT" sz="1100" kern="50" spc="100">
                  <a:effectLst/>
                  <a:latin typeface="Palace Script MT"/>
                  <a:ea typeface="Arial Unicode MS"/>
                  <a:cs typeface="Arial Unicode MS"/>
                </a:rPr>
                <a:t>Ministero dell’Istruzione</a:t>
              </a:r>
              <a:endParaRPr lang="it-IT" sz="1200" kern="50">
                <a:effectLst/>
                <a:latin typeface="Calibri"/>
                <a:ea typeface="Arial Unicode MS"/>
                <a:cs typeface="Arial Unicode MS"/>
              </a:endParaRPr>
            </a:p>
            <a:p>
              <a:pPr algn="ctr">
                <a:spcAft>
                  <a:spcPts val="0"/>
                </a:spcAft>
              </a:pPr>
              <a:r>
                <a:rPr lang="it-IT" sz="900" kern="50" spc="100">
                  <a:effectLst/>
                  <a:latin typeface="Palace Script MT"/>
                  <a:ea typeface="Arial Unicode MS"/>
                  <a:cs typeface="Arial Unicode MS"/>
                </a:rPr>
                <a:t>Ufficio Scolastico Regionale per la Toscana</a:t>
              </a:r>
              <a:endParaRPr lang="it-IT" sz="1200" kern="50">
                <a:effectLst/>
                <a:latin typeface="Calibri"/>
                <a:ea typeface="Arial Unicode MS"/>
                <a:cs typeface="Arial Unicode MS"/>
              </a:endParaRPr>
            </a:p>
          </p:txBody>
        </p:sp>
        <p:pic>
          <p:nvPicPr>
            <p:cNvPr id="17" name="Immagine 16" descr="stellone_repubblica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1" y="0"/>
              <a:ext cx="5721" cy="65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Immagine 10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565" y="138877"/>
            <a:ext cx="1058545" cy="1108075"/>
          </a:xfrm>
          <a:prstGeom prst="rect">
            <a:avLst/>
          </a:prstGeom>
          <a:noFill/>
        </p:spPr>
      </p:pic>
      <p:pic>
        <p:nvPicPr>
          <p:cNvPr id="12" name="Immagine 11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134526"/>
            <a:ext cx="1581150" cy="792480"/>
          </a:xfrm>
          <a:prstGeom prst="rect">
            <a:avLst/>
          </a:prstGeom>
          <a:noFill/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982" y="248826"/>
            <a:ext cx="1593850" cy="83947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88DBC5B-5378-4E34-BC23-4DCE28F6989B}"/>
              </a:ext>
            </a:extLst>
          </p:cNvPr>
          <p:cNvSpPr txBox="1"/>
          <p:nvPr/>
        </p:nvSpPr>
        <p:spPr>
          <a:xfrm>
            <a:off x="3048000" y="3037656"/>
            <a:ext cx="6096000" cy="19389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6000" b="1" i="1" dirty="0"/>
              <a:t>GLI STRUMENTI </a:t>
            </a:r>
            <a:endParaRPr lang="it-IT" sz="6000" b="1" i="1">
              <a:cs typeface="Calibri"/>
            </a:endParaRPr>
          </a:p>
          <a:p>
            <a:pPr algn="ctr"/>
            <a:r>
              <a:rPr lang="it-IT" sz="6000" b="1" i="1" dirty="0"/>
              <a:t>E LE LINEE GUIDA</a:t>
            </a:r>
            <a:endParaRPr lang="it-IT" sz="6000" b="1" i="1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635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7C46E47-F8B4-4CE9-B4DC-B44B593BE05D}"/>
              </a:ext>
            </a:extLst>
          </p:cNvPr>
          <p:cNvSpPr txBox="1"/>
          <p:nvPr/>
        </p:nvSpPr>
        <p:spPr>
          <a:xfrm>
            <a:off x="1153551" y="253218"/>
            <a:ext cx="834214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/>
              <a:t>LE LINEE GUIDA</a:t>
            </a:r>
          </a:p>
          <a:p>
            <a:pPr algn="ctr"/>
            <a:endParaRPr lang="it-IT" sz="2800" dirty="0"/>
          </a:p>
          <a:p>
            <a:pPr marL="457200" indent="-457200" algn="ctr">
              <a:buFontTx/>
              <a:buChar char="-"/>
            </a:pPr>
            <a:r>
              <a:rPr lang="it-IT" sz="2800" dirty="0"/>
              <a:t>L’introduzione e il quadro di riferimento</a:t>
            </a:r>
          </a:p>
          <a:p>
            <a:pPr algn="ctr"/>
            <a:endParaRPr lang="it-IT" sz="2800" dirty="0"/>
          </a:p>
          <a:p>
            <a:pPr marL="457200" indent="-457200" algn="ctr">
              <a:buFontTx/>
              <a:buChar char="-"/>
            </a:pPr>
            <a:r>
              <a:rPr lang="it-IT" sz="2800" dirty="0"/>
              <a:t>Il profilo professionale docente  </a:t>
            </a:r>
          </a:p>
          <a:p>
            <a:pPr algn="ctr"/>
            <a:endParaRPr lang="it-IT" sz="2800" dirty="0"/>
          </a:p>
          <a:p>
            <a:pPr marL="457200" indent="-457200" algn="ctr">
              <a:buFontTx/>
              <a:buChar char="-"/>
            </a:pPr>
            <a:r>
              <a:rPr lang="it-IT" sz="2800" dirty="0"/>
              <a:t>Dall’osservazione alla valutazione</a:t>
            </a:r>
          </a:p>
          <a:p>
            <a:pPr algn="ctr"/>
            <a:endParaRPr lang="it-IT" sz="2800" dirty="0"/>
          </a:p>
          <a:p>
            <a:pPr marL="457200" indent="-457200" algn="ctr">
              <a:buFontTx/>
              <a:buChar char="-"/>
            </a:pPr>
            <a:r>
              <a:rPr lang="it-IT" sz="2800" dirty="0"/>
              <a:t>Indicazioni operative per i singoli strumenti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/>
              <a:t>- Raccomandazioni per un tutoraggio efficace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49569BC-B7CF-46EF-934B-CB4B8260A362}"/>
              </a:ext>
            </a:extLst>
          </p:cNvPr>
          <p:cNvSpPr txBox="1"/>
          <p:nvPr/>
        </p:nvSpPr>
        <p:spPr>
          <a:xfrm>
            <a:off x="379863" y="6282518"/>
            <a:ext cx="101698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 Bonalumi Dirigente tecnico MI-USR per la Toscana-</a:t>
            </a:r>
            <a:r>
              <a:rPr lang="it-IT" i="1" dirty="0">
                <a:ea typeface="+mn-lt"/>
                <a:cs typeface="+mn-lt"/>
              </a:rPr>
              <a:t> 10 novembre 2021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17271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9C12EA5-D463-40A9-B9D2-FF6260976FA5}"/>
              </a:ext>
            </a:extLst>
          </p:cNvPr>
          <p:cNvSpPr txBox="1"/>
          <p:nvPr/>
        </p:nvSpPr>
        <p:spPr>
          <a:xfrm>
            <a:off x="804273" y="1799265"/>
            <a:ext cx="627419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4000" dirty="0"/>
              <a:t>Grazie per l’attenzione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6792CC-9D4F-44CF-A5AE-510EDAA13575}"/>
              </a:ext>
            </a:extLst>
          </p:cNvPr>
          <p:cNvSpPr txBox="1"/>
          <p:nvPr/>
        </p:nvSpPr>
        <p:spPr>
          <a:xfrm>
            <a:off x="804274" y="2805718"/>
            <a:ext cx="964994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dirty="0"/>
              <a:t>Elisabetta Bonalumi </a:t>
            </a:r>
            <a:endParaRPr lang="it-IT"/>
          </a:p>
          <a:p>
            <a:r>
              <a:rPr lang="it-IT" sz="2000" dirty="0"/>
              <a:t>Dirigente tecnico MI –USR per la Toscana</a:t>
            </a:r>
            <a:endParaRPr lang="it-IT" dirty="0"/>
          </a:p>
          <a:p>
            <a:endParaRPr lang="it-IT" sz="2000" dirty="0"/>
          </a:p>
          <a:p>
            <a:r>
              <a:rPr lang="it-IT" sz="2000" dirty="0"/>
              <a:t>elisabetta.bonalumi@istruzione.it</a:t>
            </a:r>
          </a:p>
        </p:txBody>
      </p:sp>
    </p:spTree>
    <p:extLst>
      <p:ext uri="{BB962C8B-B14F-4D97-AF65-F5344CB8AC3E}">
        <p14:creationId xmlns:p14="http://schemas.microsoft.com/office/powerpoint/2010/main" val="53009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D69C5814-4C65-42C7-A0C0-5AB8076D6694}"/>
              </a:ext>
            </a:extLst>
          </p:cNvPr>
          <p:cNvSpPr txBox="1"/>
          <p:nvPr/>
        </p:nvSpPr>
        <p:spPr>
          <a:xfrm>
            <a:off x="506437" y="745589"/>
            <a:ext cx="8651630" cy="418576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fontAlgn="base"/>
            <a:r>
              <a:rPr lang="it-IT" sz="2800" b="1" dirty="0"/>
              <a:t>Dagli STANDARD PROFESSIONALI (DM n. 850/2015) </a:t>
            </a:r>
          </a:p>
          <a:p>
            <a:pPr algn="ctr" fontAlgn="base"/>
            <a:endParaRPr lang="it-IT" sz="2800" dirty="0"/>
          </a:p>
          <a:p>
            <a:endParaRPr lang="it-IT" sz="1800" dirty="0"/>
          </a:p>
          <a:p>
            <a:pPr marL="514350" indent="-514350">
              <a:buAutoNum type="alphaLcPeriod"/>
            </a:pPr>
            <a:r>
              <a:rPr lang="it-IT" sz="2400" dirty="0"/>
              <a:t>Competenze culturali, disciplinari, didattiche e metodologiche</a:t>
            </a:r>
          </a:p>
          <a:p>
            <a:endParaRPr lang="it-IT" sz="2400" dirty="0"/>
          </a:p>
          <a:p>
            <a:r>
              <a:rPr lang="it-IT" sz="2400" dirty="0"/>
              <a:t>b.  Competenze relazionali, organizzative e gestionali</a:t>
            </a:r>
          </a:p>
          <a:p>
            <a:endParaRPr lang="it-IT" sz="2400" dirty="0"/>
          </a:p>
          <a:p>
            <a:r>
              <a:rPr lang="it-IT" sz="2400" dirty="0"/>
              <a:t>c.  Osservanza dei doveri</a:t>
            </a:r>
          </a:p>
          <a:p>
            <a:endParaRPr lang="it-IT" sz="2400" dirty="0"/>
          </a:p>
          <a:p>
            <a:r>
              <a:rPr lang="it-IT" sz="2400" dirty="0"/>
              <a:t>d.  Partecipazione alle attività formative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6EB7CA-A529-4622-BA72-C99D13EC5A6A}"/>
              </a:ext>
            </a:extLst>
          </p:cNvPr>
          <p:cNvSpPr txBox="1"/>
          <p:nvPr/>
        </p:nvSpPr>
        <p:spPr>
          <a:xfrm>
            <a:off x="345744" y="6353032"/>
            <a:ext cx="1038594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</a:t>
            </a:r>
            <a:r>
              <a:rPr lang="it-IT" i="1" dirty="0">
                <a:ea typeface="+mn-lt"/>
                <a:cs typeface="+mn-lt"/>
              </a:rPr>
              <a:t> Bonalumi Dirigente tecnico MI-USR per la Toscana- 10 novembre 2021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063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0453ED-EFB3-4968-A114-C67964274F77}"/>
              </a:ext>
            </a:extLst>
          </p:cNvPr>
          <p:cNvSpPr txBox="1"/>
          <p:nvPr/>
        </p:nvSpPr>
        <p:spPr>
          <a:xfrm>
            <a:off x="253218" y="1069145"/>
            <a:ext cx="9805182" cy="46166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800" b="1" dirty="0"/>
              <a:t>Dal Documento ministeriale «SVILUPPO PROFESSIONALE E QUALITA' DELLA FORMAZIONE IN SERVIZIO» </a:t>
            </a:r>
            <a:endParaRPr lang="it-IT" dirty="0"/>
          </a:p>
          <a:p>
            <a:r>
              <a:rPr lang="it-IT" sz="2800" b="1" dirty="0"/>
              <a:t>(MIUR 16/04/2018)</a:t>
            </a:r>
            <a:endParaRPr lang="it-IT" dirty="0"/>
          </a:p>
          <a:p>
            <a:endParaRPr lang="it-IT" sz="1800" dirty="0"/>
          </a:p>
          <a:p>
            <a:endParaRPr lang="it-IT" sz="2400" dirty="0"/>
          </a:p>
          <a:p>
            <a:r>
              <a:rPr lang="it-IT" sz="2400" dirty="0"/>
              <a:t>Gli Standard professionali sono definiti come </a:t>
            </a:r>
          </a:p>
          <a:p>
            <a:endParaRPr lang="it-IT" sz="2400" dirty="0"/>
          </a:p>
          <a:p>
            <a:pPr algn="ctr"/>
            <a:r>
              <a:rPr lang="it-IT" sz="2400" dirty="0"/>
              <a:t>«competenze sia teoriche, sia pratico-operative, in cui le seconde delineano lo specifico professionale del docente, </a:t>
            </a:r>
            <a:r>
              <a:rPr lang="it-IT" sz="2400" b="1" dirty="0"/>
              <a:t>il suo sapere specialistico»</a:t>
            </a:r>
          </a:p>
          <a:p>
            <a:pPr algn="ctr"/>
            <a:endParaRPr lang="it-IT" sz="2400" dirty="0"/>
          </a:p>
          <a:p>
            <a:pPr algn="ctr"/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07E18E9-84DD-459B-9951-72CF2A6ACBAF}"/>
              </a:ext>
            </a:extLst>
          </p:cNvPr>
          <p:cNvSpPr txBox="1"/>
          <p:nvPr/>
        </p:nvSpPr>
        <p:spPr>
          <a:xfrm>
            <a:off x="368490" y="6382518"/>
            <a:ext cx="1027221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</a:t>
            </a:r>
            <a:r>
              <a:rPr lang="it-IT" i="1" dirty="0">
                <a:ea typeface="+mn-lt"/>
                <a:cs typeface="+mn-lt"/>
              </a:rPr>
              <a:t> Bonalumi Dirigente tecnico MI-USR per la Toscana- 10 novembre 2021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697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7F9DF2-273A-436A-A37E-CD8FAE9B1301}"/>
              </a:ext>
            </a:extLst>
          </p:cNvPr>
          <p:cNvSpPr txBox="1"/>
          <p:nvPr/>
        </p:nvSpPr>
        <p:spPr>
          <a:xfrm>
            <a:off x="393932" y="1719233"/>
            <a:ext cx="9539327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3200" dirty="0"/>
              <a:t>1. La Scheda di osservazione</a:t>
            </a:r>
          </a:p>
          <a:p>
            <a:endParaRPr lang="it-IT" sz="3200" dirty="0"/>
          </a:p>
          <a:p>
            <a:endParaRPr lang="it-IT" sz="3200" dirty="0"/>
          </a:p>
          <a:p>
            <a:r>
              <a:rPr lang="it-IT" sz="3200" dirty="0"/>
              <a:t>2. La Scheda di sintesi delle singole osservazioni</a:t>
            </a:r>
          </a:p>
          <a:p>
            <a:endParaRPr lang="it-IT" sz="3200" dirty="0"/>
          </a:p>
          <a:p>
            <a:endParaRPr lang="it-IT" sz="3200" dirty="0"/>
          </a:p>
          <a:p>
            <a:r>
              <a:rPr lang="it-IT" sz="3200" dirty="0"/>
              <a:t>3. La Scheda di valutazione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AC7B21B-AE5B-473E-905E-195B9C488F2A}"/>
              </a:ext>
            </a:extLst>
          </p:cNvPr>
          <p:cNvSpPr txBox="1"/>
          <p:nvPr/>
        </p:nvSpPr>
        <p:spPr>
          <a:xfrm>
            <a:off x="1075046" y="313044"/>
            <a:ext cx="886194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800" dirty="0"/>
              <a:t>                           </a:t>
            </a:r>
            <a:endParaRPr lang="it-IT"/>
          </a:p>
          <a:p>
            <a:r>
              <a:rPr lang="it-IT" sz="2800" dirty="0"/>
              <a:t>                            </a:t>
            </a:r>
            <a:r>
              <a:rPr lang="it-IT" sz="2800" b="1" dirty="0"/>
              <a:t>GLI STRUMENTI </a:t>
            </a:r>
            <a:endParaRPr lang="it-IT" b="1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78C47C2-6DFC-4EB8-83F9-B3D37848F9B0}"/>
              </a:ext>
            </a:extLst>
          </p:cNvPr>
          <p:cNvSpPr txBox="1"/>
          <p:nvPr/>
        </p:nvSpPr>
        <p:spPr>
          <a:xfrm>
            <a:off x="334371" y="6429780"/>
            <a:ext cx="1053379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</a:t>
            </a:r>
            <a:r>
              <a:rPr lang="it-IT" i="1" dirty="0">
                <a:ea typeface="+mn-lt"/>
                <a:cs typeface="+mn-lt"/>
              </a:rPr>
              <a:t> Bonalumi Dirigente tecnico MI-USR per la Toscana- 10 novembre 2021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830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AFF95530-37BA-4E3B-BB8C-3F5ACD252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269118"/>
              </p:ext>
            </p:extLst>
          </p:nvPr>
        </p:nvGraphicFramePr>
        <p:xfrm>
          <a:off x="250208" y="2376985"/>
          <a:ext cx="9878800" cy="2013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6580">
                  <a:extLst>
                    <a:ext uri="{9D8B030D-6E8A-4147-A177-3AD203B41FA5}">
                      <a16:colId xmlns:a16="http://schemas.microsoft.com/office/drawing/2014/main" val="3502933342"/>
                    </a:ext>
                  </a:extLst>
                </a:gridCol>
                <a:gridCol w="1810472">
                  <a:extLst>
                    <a:ext uri="{9D8B030D-6E8A-4147-A177-3AD203B41FA5}">
                      <a16:colId xmlns:a16="http://schemas.microsoft.com/office/drawing/2014/main" val="4065864798"/>
                    </a:ext>
                  </a:extLst>
                </a:gridCol>
                <a:gridCol w="1846111">
                  <a:extLst>
                    <a:ext uri="{9D8B030D-6E8A-4147-A177-3AD203B41FA5}">
                      <a16:colId xmlns:a16="http://schemas.microsoft.com/office/drawing/2014/main" val="4142073258"/>
                    </a:ext>
                  </a:extLst>
                </a:gridCol>
                <a:gridCol w="1817988">
                  <a:extLst>
                    <a:ext uri="{9D8B030D-6E8A-4147-A177-3AD203B41FA5}">
                      <a16:colId xmlns:a16="http://schemas.microsoft.com/office/drawing/2014/main" val="1246367784"/>
                    </a:ext>
                  </a:extLst>
                </a:gridCol>
                <a:gridCol w="2237649">
                  <a:extLst>
                    <a:ext uri="{9D8B030D-6E8A-4147-A177-3AD203B41FA5}">
                      <a16:colId xmlns:a16="http://schemas.microsoft.com/office/drawing/2014/main" val="2780442396"/>
                    </a:ext>
                  </a:extLst>
                </a:gridCol>
              </a:tblGrid>
              <a:tr h="2013044">
                <a:tc>
                  <a:txBody>
                    <a:bodyPr/>
                    <a:lstStyle/>
                    <a:p>
                      <a:pPr algn="ctr" fontAlgn="base" hangingPunct="0"/>
                      <a:endParaRPr lang="it-IT" sz="1400" dirty="0">
                        <a:effectLst/>
                      </a:endParaRPr>
                    </a:p>
                    <a:p>
                      <a:pPr algn="ctr" fontAlgn="base" hangingPunct="0"/>
                      <a:endParaRPr lang="it-IT" sz="1400" dirty="0">
                        <a:effectLst/>
                      </a:endParaRPr>
                    </a:p>
                    <a:p>
                      <a:pPr algn="ctr" fontAlgn="base" hangingPunct="0"/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STANDARD PROFESSIONALI </a:t>
                      </a:r>
                    </a:p>
                    <a:p>
                      <a:pPr algn="ctr" fontAlgn="base" hangingPunct="0"/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(DM n. 850/15)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it-IT" sz="2000" dirty="0">
                        <a:effectLst/>
                      </a:endParaRPr>
                    </a:p>
                    <a:p>
                      <a:pPr algn="ctr" fontAlgn="base" hangingPunct="0"/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AMBITI DI COMPETENZE</a:t>
                      </a:r>
                    </a:p>
                    <a:p>
                      <a:pPr algn="ctr" fontAlgn="base" hangingPunct="0"/>
                      <a:r>
                        <a:rPr lang="it-IT" sz="2000" dirty="0">
                          <a:effectLst/>
                        </a:rPr>
                        <a:t> </a:t>
                      </a:r>
                      <a:endParaRPr lang="it-IT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effectLst/>
                      </a:endParaRPr>
                    </a:p>
                    <a:p>
                      <a:pPr algn="ctr" fontAlgn="base" hangingPunct="0"/>
                      <a:endParaRPr lang="it-IT" sz="2000" dirty="0">
                        <a:effectLst/>
                      </a:endParaRPr>
                    </a:p>
                    <a:p>
                      <a:pPr algn="ctr" fontAlgn="base" hangingPunct="0"/>
                      <a:endParaRPr lang="it-IT" sz="200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COMPETENZE</a:t>
                      </a:r>
                      <a:endParaRPr lang="it-IT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effectLst/>
                      </a:endParaRPr>
                    </a:p>
                    <a:p>
                      <a:pPr algn="ctr"/>
                      <a:endParaRPr lang="it-IT" sz="2000" dirty="0">
                        <a:effectLst/>
                      </a:endParaRPr>
                    </a:p>
                    <a:p>
                      <a:pPr algn="ctr"/>
                      <a:endParaRPr lang="it-IT" sz="2000" dirty="0"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  <a:effectLst/>
                        </a:rPr>
                        <a:t>INDICATORI</a:t>
                      </a:r>
                      <a:endParaRPr lang="it-IT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de-DE" sz="2000" dirty="0">
                        <a:effectLst/>
                      </a:endParaRPr>
                    </a:p>
                    <a:p>
                      <a:pPr algn="ctr" fontAlgn="base" hangingPunct="0"/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OSSERVAZIONE </a:t>
                      </a:r>
                    </a:p>
                    <a:p>
                      <a:pPr algn="ctr" fontAlgn="base" hangingPunct="0"/>
                      <a:r>
                        <a:rPr lang="de-DE" sz="1400" b="0" kern="50" dirty="0">
                          <a:solidFill>
                            <a:schemeClr val="tx1"/>
                          </a:solidFill>
                          <a:effectLst/>
                        </a:rPr>
                        <a:t>CON DESCRITTORI di ESITO</a:t>
                      </a:r>
                      <a:r>
                        <a:rPr lang="de-DE" sz="1400" b="0" kern="5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DE" sz="14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9098804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4349D3BA-53C2-48EE-99F7-36602FBAE9C5}"/>
              </a:ext>
            </a:extLst>
          </p:cNvPr>
          <p:cNvSpPr txBox="1"/>
          <p:nvPr/>
        </p:nvSpPr>
        <p:spPr>
          <a:xfrm>
            <a:off x="407088" y="6371440"/>
            <a:ext cx="928961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i="1" dirty="0"/>
              <a:t>Elisabetta Bonalumi Dirigente tecnico MI-USR per la Toscana​- 10 novembre 2021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413681C-6DD8-4207-9119-D213E902B37F}"/>
              </a:ext>
            </a:extLst>
          </p:cNvPr>
          <p:cNvSpPr txBox="1"/>
          <p:nvPr/>
        </p:nvSpPr>
        <p:spPr>
          <a:xfrm>
            <a:off x="1448971" y="1097280"/>
            <a:ext cx="742774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800" b="1" dirty="0"/>
              <a:t>LO SCHEMA DI BASE</a:t>
            </a:r>
          </a:p>
        </p:txBody>
      </p:sp>
    </p:spTree>
    <p:extLst>
      <p:ext uri="{BB962C8B-B14F-4D97-AF65-F5344CB8AC3E}">
        <p14:creationId xmlns:p14="http://schemas.microsoft.com/office/powerpoint/2010/main" val="159815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1CE44C8-7922-41BB-B5AA-37E6512EC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470085"/>
              </p:ext>
            </p:extLst>
          </p:nvPr>
        </p:nvGraphicFramePr>
        <p:xfrm>
          <a:off x="545910" y="887104"/>
          <a:ext cx="10970359" cy="4520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8169">
                  <a:extLst>
                    <a:ext uri="{9D8B030D-6E8A-4147-A177-3AD203B41FA5}">
                      <a16:colId xmlns:a16="http://schemas.microsoft.com/office/drawing/2014/main" val="2032312445"/>
                    </a:ext>
                  </a:extLst>
                </a:gridCol>
                <a:gridCol w="1543941">
                  <a:extLst>
                    <a:ext uri="{9D8B030D-6E8A-4147-A177-3AD203B41FA5}">
                      <a16:colId xmlns:a16="http://schemas.microsoft.com/office/drawing/2014/main" val="918326716"/>
                    </a:ext>
                  </a:extLst>
                </a:gridCol>
                <a:gridCol w="1911773">
                  <a:extLst>
                    <a:ext uri="{9D8B030D-6E8A-4147-A177-3AD203B41FA5}">
                      <a16:colId xmlns:a16="http://schemas.microsoft.com/office/drawing/2014/main" val="2400760619"/>
                    </a:ext>
                  </a:extLst>
                </a:gridCol>
                <a:gridCol w="3948148">
                  <a:extLst>
                    <a:ext uri="{9D8B030D-6E8A-4147-A177-3AD203B41FA5}">
                      <a16:colId xmlns:a16="http://schemas.microsoft.com/office/drawing/2014/main" val="118271734"/>
                    </a:ext>
                  </a:extLst>
                </a:gridCol>
                <a:gridCol w="1808328">
                  <a:extLst>
                    <a:ext uri="{9D8B030D-6E8A-4147-A177-3AD203B41FA5}">
                      <a16:colId xmlns:a16="http://schemas.microsoft.com/office/drawing/2014/main" val="354921698"/>
                    </a:ext>
                  </a:extLst>
                </a:gridCol>
              </a:tblGrid>
              <a:tr h="1008124">
                <a:tc>
                  <a:txBody>
                    <a:bodyPr/>
                    <a:lstStyle/>
                    <a:p>
                      <a:pPr algn="ctr" fontAlgn="base" hangingPunct="0"/>
                      <a:endParaRPr lang="it-IT" sz="1400" kern="50" dirty="0">
                        <a:effectLst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STANDARD PROFESSIONALI</a:t>
                      </a:r>
                    </a:p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(DM 850/15)</a:t>
                      </a:r>
                      <a:endParaRPr lang="it-IT" sz="16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AMBITI DI COMPETENZE</a:t>
                      </a:r>
                      <a:r>
                        <a:rPr lang="it-IT" sz="1400" kern="50" dirty="0">
                          <a:effectLst/>
                        </a:rPr>
                        <a:t> </a:t>
                      </a:r>
                      <a:endParaRPr lang="it-IT" sz="14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kern="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</a:rPr>
                        <a:t>COMPETENZE</a:t>
                      </a:r>
                      <a:endParaRPr lang="it-IT" sz="1600" kern="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/>
                </a:tc>
                <a:tc>
                  <a:txBody>
                    <a:bodyPr/>
                    <a:lstStyle/>
                    <a:p>
                      <a:pPr algn="ctr"/>
                      <a:endParaRPr lang="it-IT" sz="1400" kern="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it-IT" sz="1400" kern="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</a:rPr>
                        <a:t>INDICATORI</a:t>
                      </a:r>
                      <a:endParaRPr lang="it-IT" sz="1600" kern="50">
                        <a:solidFill>
                          <a:schemeClr val="tx1"/>
                        </a:solidFill>
                        <a:effectLst/>
                        <a:latin typeface="Calibri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de-DE" sz="1600" kern="50" dirty="0">
                          <a:solidFill>
                            <a:schemeClr val="tx1"/>
                          </a:solidFill>
                          <a:effectLst/>
                        </a:rPr>
                        <a:t>OSSERVAZIONE</a:t>
                      </a:r>
                      <a:r>
                        <a:rPr lang="de-DE" sz="1400" kern="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1100" kern="50" dirty="0">
                          <a:solidFill>
                            <a:schemeClr val="tx1"/>
                          </a:solidFill>
                          <a:effectLst/>
                        </a:rPr>
                        <a:t>CON DESCRITTORI di ESITO </a:t>
                      </a:r>
                      <a:endParaRPr lang="it-IT" sz="1100" kern="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 anchor="ctr"/>
                </a:tc>
                <a:extLst>
                  <a:ext uri="{0D108BD9-81ED-4DB2-BD59-A6C34878D82A}">
                    <a16:rowId xmlns:a16="http://schemas.microsoft.com/office/drawing/2014/main" val="477130747"/>
                  </a:ext>
                </a:extLst>
              </a:tr>
              <a:tr h="3512677">
                <a:tc>
                  <a:txBody>
                    <a:bodyPr/>
                    <a:lstStyle/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r>
                        <a:rPr lang="it-IT" sz="1400" kern="50" dirty="0">
                          <a:effectLst/>
                        </a:rPr>
                        <a:t>a. COMPETENZE CULTURALI, </a:t>
                      </a:r>
                    </a:p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r>
                        <a:rPr lang="it-IT" sz="1400" kern="50" dirty="0">
                          <a:effectLst/>
                        </a:rPr>
                        <a:t>DISCIPLINARI, </a:t>
                      </a:r>
                    </a:p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r>
                        <a:rPr lang="it-IT" sz="1400" kern="50" dirty="0">
                          <a:effectLst/>
                        </a:rPr>
                        <a:t>DIDATTICHE E METODOLOGICHE</a:t>
                      </a:r>
                      <a:endParaRPr lang="it-IT" sz="14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r>
                        <a:rPr lang="it-IT" sz="1400" kern="50" dirty="0">
                          <a:effectLst/>
                        </a:rPr>
                        <a:t>Competenze trasversali</a:t>
                      </a:r>
                      <a:endParaRPr lang="it-IT" sz="14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marL="0" lvl="0" indent="0">
                        <a:lnSpc>
                          <a:spcPct val="114999"/>
                        </a:lnSpc>
                        <a:buFont typeface="+mj-lt"/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marL="0" lvl="0" indent="0">
                        <a:lnSpc>
                          <a:spcPct val="114999"/>
                        </a:lnSpc>
                        <a:buFont typeface="+mj-lt"/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marL="0" lvl="0" indent="0">
                        <a:lnSpc>
                          <a:spcPct val="114999"/>
                        </a:lnSpc>
                        <a:buFont typeface="+mj-lt"/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marL="0" lvl="0" indent="0">
                        <a:lnSpc>
                          <a:spcPct val="114999"/>
                        </a:lnSpc>
                        <a:buFont typeface="+mj-lt"/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marL="0" lvl="0" indent="0">
                        <a:lnSpc>
                          <a:spcPct val="114999"/>
                        </a:lnSpc>
                        <a:buFont typeface="+mj-lt"/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marL="0" lvl="0" indent="0">
                        <a:lnSpc>
                          <a:spcPct val="114999"/>
                        </a:lnSpc>
                        <a:buFont typeface="+mj-lt"/>
                        <a:buNone/>
                      </a:pPr>
                      <a:r>
                        <a:rPr lang="it-IT" sz="1400" kern="50" dirty="0">
                          <a:effectLst/>
                        </a:rPr>
                        <a:t>Competenze comunicative in lingua straniera</a:t>
                      </a:r>
                      <a:endParaRPr lang="it-IT" sz="1400" kern="50">
                        <a:solidFill>
                          <a:srgbClr val="000000"/>
                        </a:solidFill>
                        <a:effectLst/>
                        <a:latin typeface="Arial"/>
                        <a:ea typeface="Arial" panose="020B0604020202020204" pitchFamily="34" charset="0"/>
                      </a:endParaRPr>
                    </a:p>
                  </a:txBody>
                  <a:tcPr marL="63738" marR="637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Progetta, realizza, gestisce, valuta attività didattiche che richiedono l'uso di una lingua straniera (il docente prepara materiali didattici da fonti in lingua inglese o comunitaria, li utilizza nella didattica, adotta la metodologia CLIL, guida gli studenti nella ricerca e nella lettura di fonti originali in lingua straniera, comunica didatticamente con le/gli studentesse/ti usando vocaboli e sintagmi in lingua straniera con misura e competenza in considerazione dei significati che non possono essere altrimenti resi in lingua diversa da quella originaria).</a:t>
                      </a:r>
                      <a:endParaRPr lang="it-IT" sz="14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/>
                </a:tc>
                <a:tc>
                  <a:txBody>
                    <a:bodyPr/>
                    <a:lstStyle/>
                    <a:p>
                      <a:pPr algn="just"/>
                      <a:endParaRPr lang="it-IT" sz="1400" u="none" strike="noStrike" kern="50" dirty="0">
                        <a:effectLst/>
                      </a:endParaRPr>
                    </a:p>
                    <a:p>
                      <a:pPr algn="l"/>
                      <a:r>
                        <a:rPr lang="it-IT" sz="1400" u="none" strike="noStrike" kern="50" dirty="0">
                          <a:effectLst/>
                        </a:rPr>
                        <a:t> </a:t>
                      </a:r>
                      <a:r>
                        <a:rPr lang="it-IT" sz="2000" u="none" strike="noStrike" kern="50" dirty="0">
                          <a:effectLst/>
                        </a:rPr>
                        <a:t>«0» </a:t>
                      </a:r>
                    </a:p>
                    <a:p>
                      <a:pPr algn="l"/>
                      <a:r>
                        <a:rPr lang="it-IT" sz="1400" u="none" strike="noStrike" kern="50" dirty="0">
                          <a:effectLst/>
                        </a:rPr>
                        <a:t> </a:t>
                      </a:r>
                    </a:p>
                    <a:p>
                      <a:pPr algn="l"/>
                      <a:r>
                        <a:rPr lang="it-IT" sz="1400" u="none" strike="noStrike" kern="50" dirty="0">
                          <a:effectLst/>
                        </a:rPr>
                        <a:t> oppure </a:t>
                      </a:r>
                    </a:p>
                    <a:p>
                      <a:pPr algn="l"/>
                      <a:r>
                        <a:rPr lang="it-IT" sz="1400" u="none" strike="noStrike" kern="50" dirty="0">
                          <a:effectLst/>
                        </a:rPr>
                        <a:t> </a:t>
                      </a:r>
                    </a:p>
                    <a:p>
                      <a:pPr algn="l"/>
                      <a:r>
                        <a:rPr lang="it-IT" sz="1400" u="none" strike="noStrike" kern="50" dirty="0">
                          <a:effectLst/>
                        </a:rPr>
                        <a:t> </a:t>
                      </a:r>
                      <a:r>
                        <a:rPr lang="it-IT" sz="2000" u="none" strike="noStrike" kern="50" dirty="0">
                          <a:effectLst/>
                        </a:rPr>
                        <a:t>«1»</a:t>
                      </a:r>
                    </a:p>
                    <a:p>
                      <a:pPr algn="l"/>
                      <a:endParaRPr lang="it-IT" sz="1400" u="none" strike="noStrike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  <a:p>
                      <a:pPr algn="l"/>
                      <a:r>
                        <a:rPr lang="it-IT" sz="1400" u="none" strike="noStrike" kern="50" dirty="0">
                          <a:effectLst/>
                          <a:latin typeface="Calibri" panose="020F0502020204030204" pitchFamily="34" charset="0"/>
                          <a:ea typeface="Arial Unicode MS"/>
                          <a:cs typeface="Arial Unicode MS"/>
                        </a:rPr>
                        <a:t> </a:t>
                      </a:r>
                      <a:r>
                        <a:rPr lang="it-IT" sz="1400" u="none" strike="noStrike" kern="50" dirty="0">
                          <a:effectLst/>
                          <a:latin typeface="Trebuchet MS" panose="020B0603020202020204" pitchFamily="34" charset="0"/>
                          <a:ea typeface="Arial Unicode MS"/>
                          <a:cs typeface="Arial Unicode MS"/>
                        </a:rPr>
                        <a:t>oppure</a:t>
                      </a:r>
                      <a:r>
                        <a:rPr lang="it-IT" sz="1400" u="none" strike="noStrike" kern="50" dirty="0">
                          <a:effectLst/>
                          <a:latin typeface="Calibri" panose="020F0502020204030204" pitchFamily="34" charset="0"/>
                          <a:ea typeface="Arial Unicode MS"/>
                          <a:cs typeface="Arial Unicode MS"/>
                        </a:rPr>
                        <a:t> </a:t>
                      </a:r>
                    </a:p>
                    <a:p>
                      <a:pPr algn="l"/>
                      <a:endParaRPr lang="it-IT" sz="1400" u="none" strike="noStrike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  <a:p>
                      <a:pPr algn="l"/>
                      <a:r>
                        <a:rPr lang="it-IT" sz="1400" u="none" strike="noStrike" kern="50" dirty="0">
                          <a:effectLst/>
                          <a:latin typeface="Calibri"/>
                          <a:ea typeface="Arial Unicode MS"/>
                          <a:cs typeface="Arial Unicode MS"/>
                        </a:rPr>
                        <a:t>  </a:t>
                      </a:r>
                      <a:r>
                        <a:rPr lang="it-IT" sz="2000" u="none" strike="noStrike" kern="50" dirty="0">
                          <a:effectLst/>
                          <a:latin typeface="Trebuchet MS"/>
                          <a:ea typeface="Arial Unicode MS"/>
                          <a:cs typeface="Arial Unicode MS"/>
                        </a:rPr>
                        <a:t>«/»</a:t>
                      </a:r>
                      <a:endParaRPr lang="it-IT" sz="2000" kern="50" dirty="0">
                        <a:effectLst/>
                        <a:latin typeface="Trebuchet MS"/>
                        <a:ea typeface="Arial Unicode MS"/>
                        <a:cs typeface="Arial Unicode MS"/>
                      </a:endParaRPr>
                    </a:p>
                  </a:txBody>
                  <a:tcPr marL="63738" marR="63738" marT="0" marB="0"/>
                </a:tc>
                <a:extLst>
                  <a:ext uri="{0D108BD9-81ED-4DB2-BD59-A6C34878D82A}">
                    <a16:rowId xmlns:a16="http://schemas.microsoft.com/office/drawing/2014/main" val="599322437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B48BC50-9594-47B4-9521-D278B4788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31" y="33551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BE082FB-9F33-4608-9C04-E37438C25D5D}"/>
              </a:ext>
            </a:extLst>
          </p:cNvPr>
          <p:cNvSpPr txBox="1"/>
          <p:nvPr/>
        </p:nvSpPr>
        <p:spPr>
          <a:xfrm>
            <a:off x="350188" y="5420571"/>
            <a:ext cx="1148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i="1" kern="50" dirty="0"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Descrittore per l’esito della specifica osservazione: </a:t>
            </a:r>
            <a:r>
              <a:rPr lang="it-IT" sz="1800" b="1" i="1" kern="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0= no; 1= sì;  barrare se non deducibile dalla specifica osservazione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7CC0B7F-D16A-422A-B1D0-774C693B22EA}"/>
              </a:ext>
            </a:extLst>
          </p:cNvPr>
          <p:cNvSpPr txBox="1"/>
          <p:nvPr/>
        </p:nvSpPr>
        <p:spPr>
          <a:xfrm>
            <a:off x="928468" y="239186"/>
            <a:ext cx="751214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800" dirty="0"/>
              <a:t>               </a:t>
            </a:r>
            <a:r>
              <a:rPr lang="it-IT" sz="2800" b="1" dirty="0"/>
              <a:t> LA SCHEDA DI OSSERVAZIONE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3C0B5A-E088-4B38-9DF4-244E39C26DC9}"/>
              </a:ext>
            </a:extLst>
          </p:cNvPr>
          <p:cNvSpPr txBox="1"/>
          <p:nvPr/>
        </p:nvSpPr>
        <p:spPr>
          <a:xfrm>
            <a:off x="345744" y="6486645"/>
            <a:ext cx="116142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 Bonalumi Dirigente tecnico MI-USR per la Toscana- 10 novembre 2021​</a:t>
            </a:r>
          </a:p>
        </p:txBody>
      </p:sp>
    </p:spTree>
    <p:extLst>
      <p:ext uri="{BB962C8B-B14F-4D97-AF65-F5344CB8AC3E}">
        <p14:creationId xmlns:p14="http://schemas.microsoft.com/office/powerpoint/2010/main" val="253716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D242582-5C72-41F7-AF86-22636F9BD24D}"/>
              </a:ext>
            </a:extLst>
          </p:cNvPr>
          <p:cNvSpPr txBox="1"/>
          <p:nvPr/>
        </p:nvSpPr>
        <p:spPr>
          <a:xfrm>
            <a:off x="1026942" y="872197"/>
            <a:ext cx="81311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AB8BD8A-424A-40A9-A4E8-EB0BC214E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555040"/>
              </p:ext>
            </p:extLst>
          </p:nvPr>
        </p:nvGraphicFramePr>
        <p:xfrm>
          <a:off x="409433" y="1342029"/>
          <a:ext cx="10983964" cy="3765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168">
                  <a:extLst>
                    <a:ext uri="{9D8B030D-6E8A-4147-A177-3AD203B41FA5}">
                      <a16:colId xmlns:a16="http://schemas.microsoft.com/office/drawing/2014/main" val="2438304348"/>
                    </a:ext>
                  </a:extLst>
                </a:gridCol>
                <a:gridCol w="1450073">
                  <a:extLst>
                    <a:ext uri="{9D8B030D-6E8A-4147-A177-3AD203B41FA5}">
                      <a16:colId xmlns:a16="http://schemas.microsoft.com/office/drawing/2014/main" val="1972841400"/>
                    </a:ext>
                  </a:extLst>
                </a:gridCol>
                <a:gridCol w="1816281">
                  <a:extLst>
                    <a:ext uri="{9D8B030D-6E8A-4147-A177-3AD203B41FA5}">
                      <a16:colId xmlns:a16="http://schemas.microsoft.com/office/drawing/2014/main" val="200273466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114911054"/>
                    </a:ext>
                  </a:extLst>
                </a:gridCol>
                <a:gridCol w="694164">
                  <a:extLst>
                    <a:ext uri="{9D8B030D-6E8A-4147-A177-3AD203B41FA5}">
                      <a16:colId xmlns:a16="http://schemas.microsoft.com/office/drawing/2014/main" val="974810380"/>
                    </a:ext>
                  </a:extLst>
                </a:gridCol>
                <a:gridCol w="741727">
                  <a:extLst>
                    <a:ext uri="{9D8B030D-6E8A-4147-A177-3AD203B41FA5}">
                      <a16:colId xmlns:a16="http://schemas.microsoft.com/office/drawing/2014/main" val="1276781481"/>
                    </a:ext>
                  </a:extLst>
                </a:gridCol>
                <a:gridCol w="655479">
                  <a:extLst>
                    <a:ext uri="{9D8B030D-6E8A-4147-A177-3AD203B41FA5}">
                      <a16:colId xmlns:a16="http://schemas.microsoft.com/office/drawing/2014/main" val="3425177758"/>
                    </a:ext>
                  </a:extLst>
                </a:gridCol>
                <a:gridCol w="682386">
                  <a:extLst>
                    <a:ext uri="{9D8B030D-6E8A-4147-A177-3AD203B41FA5}">
                      <a16:colId xmlns:a16="http://schemas.microsoft.com/office/drawing/2014/main" val="3599100476"/>
                    </a:ext>
                  </a:extLst>
                </a:gridCol>
                <a:gridCol w="767686">
                  <a:extLst>
                    <a:ext uri="{9D8B030D-6E8A-4147-A177-3AD203B41FA5}">
                      <a16:colId xmlns:a16="http://schemas.microsoft.com/office/drawing/2014/main" val="1163649065"/>
                    </a:ext>
                  </a:extLst>
                </a:gridCol>
              </a:tblGrid>
              <a:tr h="1151517">
                <a:tc>
                  <a:txBody>
                    <a:bodyPr/>
                    <a:lstStyle/>
                    <a:p>
                      <a:pPr algn="ctr" fontAlgn="base" hangingPunct="0"/>
                      <a:endParaRPr lang="it-IT" sz="1600" kern="50" dirty="0">
                        <a:effectLst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STANDARD PROFESSIONALI </a:t>
                      </a:r>
                    </a:p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(DM850/15)</a:t>
                      </a:r>
                      <a:endParaRPr lang="it-IT" sz="10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AMBITI DI COMPETENZA</a:t>
                      </a:r>
                      <a:endParaRPr lang="it-IT" sz="16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it-IT" sz="1400" kern="50" dirty="0">
                        <a:effectLst/>
                      </a:endParaRPr>
                    </a:p>
                    <a:p>
                      <a:pPr algn="ctr" fontAlgn="base" hangingPunct="0"/>
                      <a:endParaRPr lang="it-IT" sz="1400" kern="50" dirty="0">
                        <a:effectLst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COMPETENZE</a:t>
                      </a:r>
                      <a:endParaRPr lang="it-IT" sz="1600" kern="50" dirty="0">
                        <a:effectLst/>
                        <a:latin typeface="Calibri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marL="548640" indent="-548640" algn="ctr" fontAlgn="base" hangingPunct="0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</a:rPr>
                        <a:t>IINDICATORE</a:t>
                      </a:r>
                      <a:endParaRPr lang="it-IT" sz="1600" kern="50">
                        <a:solidFill>
                          <a:schemeClr val="tx1"/>
                        </a:solidFill>
                        <a:effectLst/>
                        <a:latin typeface="Calibri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Oss1</a:t>
                      </a:r>
                    </a:p>
                    <a:p>
                      <a:pPr algn="ctr" fontAlgn="base" hangingPunct="0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Arial Unicode MS"/>
                          <a:cs typeface="Arial Unicode MS"/>
                        </a:rPr>
                        <a:t>del..</a:t>
                      </a: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Oss2</a:t>
                      </a:r>
                      <a:endParaRPr lang="it-IT" sz="1000" kern="50" dirty="0">
                        <a:solidFill>
                          <a:schemeClr val="tx1"/>
                        </a:solidFill>
                        <a:effectLst/>
                        <a:latin typeface="+mj-lt"/>
                        <a:ea typeface="Arial Unicode MS"/>
                        <a:cs typeface="Arial Unicode MS"/>
                      </a:endParaRPr>
                    </a:p>
                    <a:p>
                      <a:pPr lvl="0" algn="ctr">
                        <a:buNone/>
                      </a:pPr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 .. </a:t>
                      </a:r>
                      <a:endParaRPr lang="it-IT" sz="1000" kern="50" dirty="0">
                        <a:solidFill>
                          <a:schemeClr val="tx1"/>
                        </a:solidFill>
                        <a:effectLst/>
                        <a:latin typeface="+mj-lt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Oss3 del ..</a:t>
                      </a:r>
                      <a:r>
                        <a:rPr lang="it-IT" sz="14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it-IT" sz="1000" kern="50" dirty="0">
                        <a:solidFill>
                          <a:schemeClr val="tx1"/>
                        </a:solidFill>
                        <a:effectLst/>
                        <a:latin typeface="+mj-lt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r>
                        <a:rPr lang="it-IT" sz="16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Oss4 del ..</a:t>
                      </a:r>
                      <a:r>
                        <a:rPr lang="it-IT" sz="14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de-DE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endParaRPr lang="de-DE" sz="1400" kern="5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ase" hangingPunct="0"/>
                      <a:r>
                        <a:rPr lang="de-DE" sz="1600" kern="5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Sintesi</a:t>
                      </a:r>
                      <a:r>
                        <a:rPr lang="de-DE" sz="1400" kern="5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it-IT" sz="1400" kern="50" dirty="0">
                        <a:solidFill>
                          <a:schemeClr val="tx1"/>
                        </a:solidFill>
                        <a:effectLst/>
                        <a:latin typeface="+mj-lt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/>
                </a:tc>
                <a:extLst>
                  <a:ext uri="{0D108BD9-81ED-4DB2-BD59-A6C34878D82A}">
                    <a16:rowId xmlns:a16="http://schemas.microsoft.com/office/drawing/2014/main" val="482131261"/>
                  </a:ext>
                </a:extLst>
              </a:tr>
              <a:tr h="2533348"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it-IT" sz="1400" kern="50" dirty="0">
                          <a:effectLst/>
                        </a:rPr>
                        <a:t>a. COMPETENZE CULTURALI, </a:t>
                      </a:r>
                    </a:p>
                    <a:p>
                      <a:pPr algn="ctr" fontAlgn="base" hangingPunct="0"/>
                      <a:r>
                        <a:rPr lang="it-IT" sz="1400" kern="50" dirty="0">
                          <a:effectLst/>
                        </a:rPr>
                        <a:t>DISCIPLINARI, </a:t>
                      </a:r>
                    </a:p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r>
                        <a:rPr lang="it-IT" sz="1400" kern="50" dirty="0">
                          <a:effectLst/>
                        </a:rPr>
                        <a:t>DIDATTICHE E METODOLOGICHE</a:t>
                      </a:r>
                      <a:endParaRPr lang="it-IT" sz="1400" kern="50" dirty="0">
                        <a:effectLst/>
                        <a:latin typeface="Calibri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endParaRPr lang="it-IT" sz="700" kern="50" dirty="0">
                        <a:effectLst/>
                      </a:endParaRPr>
                    </a:p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kern="50" noProof="0" dirty="0">
                          <a:effectLst/>
                          <a:latin typeface="Trebuchet MS"/>
                        </a:rPr>
                        <a:t>Competenze </a:t>
                      </a:r>
                    </a:p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kern="50" noProof="0" dirty="0">
                          <a:effectLst/>
                          <a:latin typeface="Trebuchet MS"/>
                        </a:rPr>
                        <a:t>trasversali</a:t>
                      </a:r>
                      <a:endParaRPr lang="it-IT" dirty="0"/>
                    </a:p>
                    <a:p>
                      <a:pPr lvl="0" algn="just">
                        <a:buNone/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endParaRPr lang="it-IT" sz="1000" kern="50" dirty="0">
                        <a:effectLst/>
                      </a:endParaRPr>
                    </a:p>
                    <a:p>
                      <a:pPr algn="just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endParaRPr lang="it-IT" sz="1000" kern="5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kern="50" noProof="0" dirty="0">
                          <a:effectLst/>
                          <a:latin typeface="Trebuchet MS"/>
                        </a:rPr>
                        <a:t>Competenze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kern="50" noProof="0" dirty="0">
                          <a:effectLst/>
                          <a:latin typeface="Trebuchet MS"/>
                        </a:rPr>
                        <a:t>comunicative in lingua straniera</a:t>
                      </a:r>
                      <a:endParaRPr lang="it-IT"/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600" kern="50" dirty="0">
                        <a:effectLst/>
                      </a:endParaRP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000" kern="50" dirty="0">
                          <a:effectLst/>
                        </a:rPr>
                        <a:t>Progetta, realizza, gestisce, valuta attività didattiche che richiedono l'uso di una lingua straniera (il docente prepara materiali didattici da fonti in lingua inglese o comunitaria, li utilizza nella didattica, adotta la metodologia CLIL, guida gli studenti nella ricerca e nella lettura di fonti originali in lingua straniera, comunica didatticamente con le/gli studentesse/ti usando vocaboli e sintagmi in lingua straniera con misura e competenza in considerazione dei significati che non possono essere altrimenti resi in lingua diversa da quella originaria).</a:t>
                      </a:r>
                      <a:endParaRPr lang="it-IT" sz="1000" kern="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0730" marR="30730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it-IT" sz="2400" b="1" kern="50" dirty="0">
                        <a:effectLst/>
                        <a:latin typeface="Trebuchet MS"/>
                        <a:ea typeface="Arial Unicode MS"/>
                        <a:cs typeface="Arial Unicode MS"/>
                      </a:endParaRPr>
                    </a:p>
                    <a:p>
                      <a:pPr lvl="0" algn="just">
                        <a:buNone/>
                      </a:pPr>
                      <a:r>
                        <a:rPr lang="it-IT" sz="2400" b="1" kern="50" dirty="0">
                          <a:effectLst/>
                          <a:latin typeface="Trebuchet MS"/>
                          <a:ea typeface="Arial Unicode MS"/>
                          <a:cs typeface="Arial Unicode MS"/>
                        </a:rPr>
                        <a:t>0</a:t>
                      </a: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just"/>
                      <a:endParaRPr lang="it-IT" sz="2400" b="1" kern="50" dirty="0">
                        <a:effectLst/>
                        <a:latin typeface="Trebuchet MS"/>
                        <a:ea typeface="Arial Unicode MS"/>
                        <a:cs typeface="Arial Unicode MS"/>
                      </a:endParaRPr>
                    </a:p>
                    <a:p>
                      <a:pPr lvl="0" algn="just">
                        <a:buNone/>
                      </a:pPr>
                      <a:r>
                        <a:rPr lang="it-IT" sz="2400" b="1" kern="50" dirty="0">
                          <a:effectLst/>
                          <a:latin typeface="Trebuchet MS"/>
                          <a:ea typeface="Arial Unicode MS"/>
                          <a:cs typeface="Arial Unicode MS"/>
                        </a:rPr>
                        <a:t>0</a:t>
                      </a: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just"/>
                      <a:endParaRPr lang="it-IT" sz="2400" b="1" i="0" u="none" strike="noStrike" kern="50" noProof="0" dirty="0">
                        <a:effectLst/>
                        <a:latin typeface="Trebuchet MS"/>
                      </a:endParaRPr>
                    </a:p>
                    <a:p>
                      <a:pPr lvl="0" algn="just">
                        <a:buNone/>
                      </a:pPr>
                      <a:r>
                        <a:rPr lang="it-IT" sz="2400" b="1" i="0" u="none" strike="noStrike" kern="50" noProof="0" dirty="0">
                          <a:effectLst/>
                          <a:latin typeface="Trebuchet MS"/>
                        </a:rPr>
                        <a:t>1</a:t>
                      </a: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just"/>
                      <a:endParaRPr lang="it-IT" sz="2400" b="1" u="none" strike="noStrike" kern="50" dirty="0">
                        <a:effectLst/>
                      </a:endParaRPr>
                    </a:p>
                    <a:p>
                      <a:pPr lvl="0" algn="just">
                        <a:buNone/>
                      </a:pPr>
                      <a:endParaRPr lang="it-IT" sz="1000" b="1" kern="50" dirty="0">
                        <a:effectLst/>
                        <a:latin typeface="Calibri"/>
                        <a:ea typeface="Arial Unicode MS"/>
                        <a:cs typeface="Arial Unicode MS"/>
                      </a:endParaRPr>
                    </a:p>
                  </a:txBody>
                  <a:tcPr marL="30730" marR="3073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3600" u="none" strike="noStrike" kern="50" dirty="0">
                          <a:effectLst/>
                          <a:latin typeface="Calibri"/>
                          <a:ea typeface="Arial Unicode MS"/>
                          <a:cs typeface="Arial Unicode MS"/>
                        </a:rPr>
                        <a:t>  </a:t>
                      </a:r>
                    </a:p>
                    <a:p>
                      <a:pPr lvl="0" algn="just">
                        <a:buNone/>
                      </a:pPr>
                      <a:endParaRPr lang="it-IT" sz="3600" u="none" strike="noStrike" kern="50" dirty="0">
                        <a:effectLst/>
                        <a:latin typeface="Calibri"/>
                        <a:ea typeface="Arial Unicode MS"/>
                        <a:cs typeface="Arial Unicode MS"/>
                      </a:endParaRPr>
                    </a:p>
                    <a:p>
                      <a:pPr lvl="0" algn="just">
                        <a:buNone/>
                      </a:pPr>
                      <a:r>
                        <a:rPr lang="it-IT" sz="3600" u="none" strike="noStrike" kern="50" dirty="0">
                          <a:effectLst/>
                          <a:latin typeface="Calibri"/>
                          <a:ea typeface="Arial Unicode MS"/>
                          <a:cs typeface="Arial Unicode MS"/>
                        </a:rPr>
                        <a:t>  </a:t>
                      </a:r>
                      <a:r>
                        <a:rPr lang="it-IT" sz="3600" u="none" strike="noStrike" kern="50" dirty="0">
                          <a:effectLst/>
                          <a:latin typeface="Trebuchet MS"/>
                          <a:ea typeface="Arial Unicode MS"/>
                          <a:cs typeface="Arial Unicode MS"/>
                        </a:rPr>
                        <a:t>1</a:t>
                      </a:r>
                    </a:p>
                  </a:txBody>
                  <a:tcPr marL="30730" marR="30730" marT="0" marB="0"/>
                </a:tc>
                <a:extLst>
                  <a:ext uri="{0D108BD9-81ED-4DB2-BD59-A6C34878D82A}">
                    <a16:rowId xmlns:a16="http://schemas.microsoft.com/office/drawing/2014/main" val="1968897899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5F852EB-3EF1-4382-B3B3-A4D762246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875" y="31227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25290B4-599D-460E-8C77-DA69786A3D79}"/>
              </a:ext>
            </a:extLst>
          </p:cNvPr>
          <p:cNvSpPr txBox="1"/>
          <p:nvPr/>
        </p:nvSpPr>
        <p:spPr>
          <a:xfrm>
            <a:off x="1367508" y="492001"/>
            <a:ext cx="895061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800" b="1" dirty="0"/>
              <a:t>LA SCHEDA DI SINTESI DELLE SINGOLE OSSERVAZIONI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47D37E4-E3BA-4502-99E5-E7F9C61CECC2}"/>
              </a:ext>
            </a:extLst>
          </p:cNvPr>
          <p:cNvSpPr txBox="1"/>
          <p:nvPr/>
        </p:nvSpPr>
        <p:spPr>
          <a:xfrm>
            <a:off x="312778" y="5014219"/>
            <a:ext cx="1117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i="1" kern="50" dirty="0"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Descrittore per l’esito della specifica osservazione: </a:t>
            </a:r>
            <a:r>
              <a:rPr lang="it-IT" sz="1800" b="1" i="1" kern="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0= no; 1= sì; barrare se non deducibile dalla specifica osservazione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FC91F6-5A97-4808-A390-A84F0E57DCC7}"/>
              </a:ext>
            </a:extLst>
          </p:cNvPr>
          <p:cNvSpPr txBox="1"/>
          <p:nvPr/>
        </p:nvSpPr>
        <p:spPr>
          <a:xfrm>
            <a:off x="311625" y="6487235"/>
            <a:ext cx="111593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 Bonalumi Dirigente tecnico MI-USR per la Toscana- 10 novembre 2021</a:t>
            </a:r>
          </a:p>
        </p:txBody>
      </p:sp>
    </p:spTree>
    <p:extLst>
      <p:ext uri="{BB962C8B-B14F-4D97-AF65-F5344CB8AC3E}">
        <p14:creationId xmlns:p14="http://schemas.microsoft.com/office/powerpoint/2010/main" val="47127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70927B7-AD21-4AF1-84AE-E835285AB8D4}"/>
              </a:ext>
            </a:extLst>
          </p:cNvPr>
          <p:cNvSpPr txBox="1"/>
          <p:nvPr/>
        </p:nvSpPr>
        <p:spPr>
          <a:xfrm>
            <a:off x="1066416" y="541466"/>
            <a:ext cx="898925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800" b="1" dirty="0"/>
              <a:t>LA SCHEDA DI VALUTAZIONE</a:t>
            </a:r>
          </a:p>
          <a:p>
            <a:pPr algn="ctr"/>
            <a:endParaRPr lang="it-IT" sz="2800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B9B59297-B990-4988-B970-11213854C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449428"/>
              </p:ext>
            </p:extLst>
          </p:nvPr>
        </p:nvGraphicFramePr>
        <p:xfrm>
          <a:off x="520506" y="1519311"/>
          <a:ext cx="10169700" cy="2669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5826">
                  <a:extLst>
                    <a:ext uri="{9D8B030D-6E8A-4147-A177-3AD203B41FA5}">
                      <a16:colId xmlns:a16="http://schemas.microsoft.com/office/drawing/2014/main" val="896381025"/>
                    </a:ext>
                  </a:extLst>
                </a:gridCol>
                <a:gridCol w="1876567">
                  <a:extLst>
                    <a:ext uri="{9D8B030D-6E8A-4147-A177-3AD203B41FA5}">
                      <a16:colId xmlns:a16="http://schemas.microsoft.com/office/drawing/2014/main" val="1195828595"/>
                    </a:ext>
                  </a:extLst>
                </a:gridCol>
                <a:gridCol w="3138985">
                  <a:extLst>
                    <a:ext uri="{9D8B030D-6E8A-4147-A177-3AD203B41FA5}">
                      <a16:colId xmlns:a16="http://schemas.microsoft.com/office/drawing/2014/main" val="2559014498"/>
                    </a:ext>
                  </a:extLst>
                </a:gridCol>
                <a:gridCol w="3258322">
                  <a:extLst>
                    <a:ext uri="{9D8B030D-6E8A-4147-A177-3AD203B41FA5}">
                      <a16:colId xmlns:a16="http://schemas.microsoft.com/office/drawing/2014/main" val="53010619"/>
                    </a:ext>
                  </a:extLst>
                </a:gridCol>
              </a:tblGrid>
              <a:tr h="886264"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STANDARD PROFESSIONALI </a:t>
                      </a:r>
                    </a:p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(DM 850/15)</a:t>
                      </a:r>
                      <a:endParaRPr lang="it-IT" sz="11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2781" marR="62781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it-IT" sz="1600" kern="50" dirty="0">
                          <a:effectLst/>
                        </a:rPr>
                        <a:t>AMBITI DI COMPETENZE</a:t>
                      </a:r>
                      <a:endParaRPr lang="it-IT" sz="16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2781" marR="62781" marT="0" marB="0" anchor="ctr"/>
                </a:tc>
                <a:tc>
                  <a:txBody>
                    <a:bodyPr/>
                    <a:lstStyle/>
                    <a:p>
                      <a:pPr marL="548640" indent="-548640" algn="ctr" fontAlgn="base" hangingPunct="0"/>
                      <a:endParaRPr lang="it-IT" sz="1600" kern="50" dirty="0">
                        <a:effectLst/>
                      </a:endParaRPr>
                    </a:p>
                    <a:p>
                      <a:pPr marL="548640" indent="-548640" algn="ctr" fontAlgn="base" hangingPunct="0"/>
                      <a:r>
                        <a:rPr lang="it-IT" sz="1600" kern="50" dirty="0">
                          <a:effectLst/>
                        </a:rPr>
                        <a:t>COMPETENZE</a:t>
                      </a:r>
                      <a:endParaRPr lang="it-IT" sz="16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2781" marR="62781" marT="0" marB="0"/>
                </a:tc>
                <a:tc>
                  <a:txBody>
                    <a:bodyPr/>
                    <a:lstStyle/>
                    <a:p>
                      <a:pPr algn="ctr" fontAlgn="base" hangingPunct="0"/>
                      <a:endParaRPr lang="de-DE" sz="1600" kern="50" dirty="0">
                        <a:effectLst/>
                      </a:endParaRPr>
                    </a:p>
                    <a:p>
                      <a:pPr algn="ctr" fontAlgn="base" hangingPunct="0"/>
                      <a:r>
                        <a:rPr lang="de-DE" sz="1600" kern="50" dirty="0">
                          <a:solidFill>
                            <a:schemeClr val="tx1"/>
                          </a:solidFill>
                          <a:effectLst/>
                        </a:rPr>
                        <a:t>DESCRITTORE di LIVELLO (1)</a:t>
                      </a:r>
                      <a:endParaRPr lang="it-IT" sz="1600" kern="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2781" marR="62781" marT="0" marB="0"/>
                </a:tc>
                <a:extLst>
                  <a:ext uri="{0D108BD9-81ED-4DB2-BD59-A6C34878D82A}">
                    <a16:rowId xmlns:a16="http://schemas.microsoft.com/office/drawing/2014/main" val="3151621055"/>
                  </a:ext>
                </a:extLst>
              </a:tr>
              <a:tr h="1783224"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it-IT" sz="900" kern="50" dirty="0">
                          <a:effectLst/>
                        </a:rPr>
                        <a:t>a</a:t>
                      </a:r>
                      <a:r>
                        <a:rPr lang="it-IT" sz="1400" kern="50" dirty="0">
                          <a:effectLst/>
                        </a:rPr>
                        <a:t>. COMPETENZE CULTURALI, </a:t>
                      </a:r>
                    </a:p>
                    <a:p>
                      <a:pPr algn="ctr" fontAlgn="base" hangingPunct="0"/>
                      <a:r>
                        <a:rPr lang="it-IT" sz="1400" kern="50" dirty="0">
                          <a:effectLst/>
                        </a:rPr>
                        <a:t>DISCIPLINARI, </a:t>
                      </a:r>
                    </a:p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r>
                        <a:rPr lang="it-IT" sz="1400" kern="50" dirty="0">
                          <a:effectLst/>
                        </a:rPr>
                        <a:t>DIDATTICHE E METODOLOGICHE</a:t>
                      </a:r>
                      <a:endParaRPr lang="it-IT" sz="1400" kern="50" dirty="0">
                        <a:effectLst/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62781" marR="62781" marT="0" marB="0" anchor="ctr"/>
                </a:tc>
                <a:tc>
                  <a:txBody>
                    <a:bodyPr/>
                    <a:lstStyle/>
                    <a:p>
                      <a:pPr algn="ctr" fontAlgn="base" hangingPunct="0">
                        <a:tabLst>
                          <a:tab pos="228600" algn="l"/>
                          <a:tab pos="457200" algn="l"/>
                          <a:tab pos="516890" algn="l"/>
                        </a:tabLst>
                      </a:pPr>
                      <a:r>
                        <a:rPr lang="it-IT" sz="1400" kern="50" dirty="0">
                          <a:effectLst/>
                        </a:rPr>
                        <a:t>Competenze trasversali</a:t>
                      </a:r>
                      <a:endParaRPr lang="it-IT" sz="1400" kern="50">
                        <a:effectLst/>
                        <a:latin typeface="Calibri"/>
                        <a:ea typeface="Arial Unicode MS"/>
                        <a:cs typeface="Arial Unicode MS"/>
                      </a:endParaRPr>
                    </a:p>
                  </a:txBody>
                  <a:tcPr marL="62781" marR="627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endParaRPr lang="it-IT" sz="1400" kern="50" dirty="0">
                        <a:effectLst/>
                      </a:endParaRPr>
                    </a:p>
                    <a:p>
                      <a:pPr lvl="0">
                        <a:lnSpc>
                          <a:spcPct val="114999"/>
                        </a:lnSpc>
                        <a:buNone/>
                      </a:pPr>
                      <a:r>
                        <a:rPr lang="it-IT" sz="1400" kern="50" dirty="0">
                          <a:effectLst/>
                        </a:rPr>
                        <a:t>Competenze comunicative in lingua straniera</a:t>
                      </a:r>
                      <a:endParaRPr lang="it-IT" sz="1400" kern="50">
                        <a:solidFill>
                          <a:srgbClr val="000000"/>
                        </a:solidFill>
                        <a:effectLst/>
                        <a:latin typeface="Arial"/>
                        <a:ea typeface="Arial" panose="020B0604020202020204" pitchFamily="34" charset="0"/>
                      </a:endParaRPr>
                    </a:p>
                  </a:txBody>
                  <a:tcPr marL="62781" marR="62781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50" dirty="0">
                          <a:effectLst/>
                        </a:rPr>
                        <a:t> </a:t>
                      </a:r>
                      <a:r>
                        <a:rPr lang="it-IT" sz="24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0=non sufficientemente conseguita;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1= sufficientemente conseguita;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2= pienamente</a:t>
                      </a:r>
                      <a:r>
                        <a:rPr lang="it-IT" sz="18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2400" b="1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conseguita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it-IT" sz="1000" kern="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781" marR="62781" marT="0" marB="0"/>
                </a:tc>
                <a:extLst>
                  <a:ext uri="{0D108BD9-81ED-4DB2-BD59-A6C34878D82A}">
                    <a16:rowId xmlns:a16="http://schemas.microsoft.com/office/drawing/2014/main" val="419035262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FDF3F533-F88B-49D6-A3F4-43FDFF917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3" y="3473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034A979-EB15-4967-A55C-4E17C10B7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3" y="3588464"/>
            <a:ext cx="27924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/>
                <a:cs typeface="Mangal" panose="02040503050203030202" pitchFamily="18" charset="0"/>
                <a:hlinkClick r:id="rId2"/>
              </a:rPr>
              <a:t>[</a:t>
            </a:r>
            <a:r>
              <a:rPr kumimoji="0" lang="it-IT" altLang="it-IT" sz="10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Unicode MS"/>
                <a:cs typeface="Mangal" panose="02040503050203030202" pitchFamily="18" charset="0"/>
                <a:hlinkClick r:id="rId2"/>
              </a:rPr>
              <a:t>1]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CA758E9-9F66-4758-A904-252B8C85D3DA}"/>
              </a:ext>
            </a:extLst>
          </p:cNvPr>
          <p:cNvSpPr txBox="1"/>
          <p:nvPr/>
        </p:nvSpPr>
        <p:spPr>
          <a:xfrm>
            <a:off x="452268" y="4356181"/>
            <a:ext cx="1053806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it-IT" sz="2400" i="1" kern="50" baseline="30000" dirty="0">
              <a:effectLst/>
              <a:latin typeface="Trebuchet MS" panose="020B0603020202020204" pitchFamily="34" charset="0"/>
              <a:ea typeface="Arial Unicode MS"/>
              <a:cs typeface="Mangal" panose="02040503050203030202" pitchFamily="18" charset="0"/>
            </a:endParaRPr>
          </a:p>
          <a:p>
            <a:pPr algn="just"/>
            <a:r>
              <a:rPr lang="it-IT" sz="2400" i="1" kern="50" baseline="30000" dirty="0">
                <a:effectLst/>
                <a:latin typeface="Trebuchet MS"/>
                <a:ea typeface="Arial Unicode MS"/>
                <a:cs typeface="Mangal"/>
              </a:rPr>
              <a:t>1.Descrittore per il livello di competenza conseguita: </a:t>
            </a:r>
            <a:r>
              <a:rPr lang="it-IT" sz="2400" b="1" i="1" kern="50" baseline="30000" dirty="0">
                <a:effectLst/>
                <a:latin typeface="Trebuchet MS"/>
                <a:ea typeface="Times New Roman" panose="02020603050405020304" pitchFamily="18" charset="0"/>
                <a:cs typeface="Arial"/>
              </a:rPr>
              <a:t>0= non sufficientemente conseguita; </a:t>
            </a:r>
            <a:endParaRPr lang="it-IT" sz="2400" kern="50" baseline="30000" dirty="0">
              <a:latin typeface="Trebuchet MS"/>
              <a:ea typeface="Arial Unicode MS"/>
              <a:cs typeface="Arial"/>
            </a:endParaRPr>
          </a:p>
          <a:p>
            <a:pPr algn="just"/>
            <a:r>
              <a:rPr lang="it-IT" sz="2400" b="1" i="1" kern="50" baseline="30000" dirty="0">
                <a:effectLst/>
                <a:latin typeface="Trebuchet MS"/>
                <a:ea typeface="Times New Roman" panose="02020603050405020304" pitchFamily="18" charset="0"/>
                <a:cs typeface="Arial"/>
              </a:rPr>
              <a:t>1= sufficientemente conseguita; 2= pienamente conseguita</a:t>
            </a:r>
            <a:endParaRPr lang="it-IT" sz="2400" kern="50" baseline="30000">
              <a:effectLst/>
              <a:latin typeface="Trebuchet MS"/>
              <a:ea typeface="Arial Unicode MS"/>
              <a:cs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297EF46-7A3E-41A6-842B-AA3CFF1E9F08}"/>
              </a:ext>
            </a:extLst>
          </p:cNvPr>
          <p:cNvSpPr txBox="1"/>
          <p:nvPr/>
        </p:nvSpPr>
        <p:spPr>
          <a:xfrm>
            <a:off x="379863" y="6487235"/>
            <a:ext cx="1053379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 Bonalumi Dirigente tecnico MI-USR per la Toscana- 10 novembre 2021</a:t>
            </a:r>
          </a:p>
        </p:txBody>
      </p:sp>
    </p:spTree>
    <p:extLst>
      <p:ext uri="{BB962C8B-B14F-4D97-AF65-F5344CB8AC3E}">
        <p14:creationId xmlns:p14="http://schemas.microsoft.com/office/powerpoint/2010/main" val="272371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12B8831-9B36-4573-A0B6-6CBB903ABD1E}"/>
              </a:ext>
            </a:extLst>
          </p:cNvPr>
          <p:cNvSpPr txBox="1"/>
          <p:nvPr/>
        </p:nvSpPr>
        <p:spPr>
          <a:xfrm>
            <a:off x="1346578" y="383499"/>
            <a:ext cx="808892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800" b="1" dirty="0"/>
              <a:t>L’UTILIZZO DELLA SCHEDA DI OSSERVAZIONE</a:t>
            </a:r>
          </a:p>
          <a:p>
            <a:pPr algn="ctr"/>
            <a:endParaRPr lang="it-IT" sz="2800" dirty="0"/>
          </a:p>
        </p:txBody>
      </p:sp>
      <p:sp>
        <p:nvSpPr>
          <p:cNvPr id="5" name="Elaborazione 4">
            <a:extLst>
              <a:ext uri="{FF2B5EF4-FFF2-40B4-BE49-F238E27FC236}">
                <a16:creationId xmlns:a16="http://schemas.microsoft.com/office/drawing/2014/main" id="{D76DEFAD-0540-4D63-8B7F-62DA414519BA}"/>
              </a:ext>
            </a:extLst>
          </p:cNvPr>
          <p:cNvSpPr/>
          <p:nvPr/>
        </p:nvSpPr>
        <p:spPr>
          <a:xfrm>
            <a:off x="243835" y="1220975"/>
            <a:ext cx="3123028" cy="7003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INIZIO ANNO SCOLASTICO</a:t>
            </a:r>
          </a:p>
        </p:txBody>
      </p:sp>
      <p:sp>
        <p:nvSpPr>
          <p:cNvPr id="6" name="Elaborazione 5">
            <a:extLst>
              <a:ext uri="{FF2B5EF4-FFF2-40B4-BE49-F238E27FC236}">
                <a16:creationId xmlns:a16="http://schemas.microsoft.com/office/drawing/2014/main" id="{D32B377F-1E57-498C-87FA-5139CABC7885}"/>
              </a:ext>
            </a:extLst>
          </p:cNvPr>
          <p:cNvSpPr/>
          <p:nvPr/>
        </p:nvSpPr>
        <p:spPr>
          <a:xfrm>
            <a:off x="3509888" y="1243061"/>
            <a:ext cx="2897945" cy="70032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DURANTE L’ANNO SCOLASTICO</a:t>
            </a:r>
          </a:p>
        </p:txBody>
      </p:sp>
      <p:sp>
        <p:nvSpPr>
          <p:cNvPr id="7" name="Elaborazione 6">
            <a:extLst>
              <a:ext uri="{FF2B5EF4-FFF2-40B4-BE49-F238E27FC236}">
                <a16:creationId xmlns:a16="http://schemas.microsoft.com/office/drawing/2014/main" id="{FC362989-5357-43DC-8FD0-3FDFFF74C0B0}"/>
              </a:ext>
            </a:extLst>
          </p:cNvPr>
          <p:cNvSpPr/>
          <p:nvPr/>
        </p:nvSpPr>
        <p:spPr>
          <a:xfrm>
            <a:off x="6616505" y="1220974"/>
            <a:ext cx="3123028" cy="70032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A CONCLUSIONE DELL’ANNO SCOLASTICO</a:t>
            </a: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B4B5A36E-A0BC-4525-A621-F6101F27338F}"/>
              </a:ext>
            </a:extLst>
          </p:cNvPr>
          <p:cNvSpPr/>
          <p:nvPr/>
        </p:nvSpPr>
        <p:spPr>
          <a:xfrm>
            <a:off x="4863450" y="2369589"/>
            <a:ext cx="484632" cy="965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13CD09A-7A1F-480A-B496-53D7CF9B9C5A}"/>
              </a:ext>
            </a:extLst>
          </p:cNvPr>
          <p:cNvSpPr txBox="1"/>
          <p:nvPr/>
        </p:nvSpPr>
        <p:spPr>
          <a:xfrm>
            <a:off x="312074" y="3752827"/>
            <a:ext cx="10166257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800" b="1" dirty="0"/>
              <a:t>L’UTILIZZO DELLA SCHEDA DI SINTESI DELLE SINGOLE OSSERVAZIONE E DELLA SCHEDA DI VALUTAZIONE </a:t>
            </a:r>
          </a:p>
        </p:txBody>
      </p:sp>
      <p:sp>
        <p:nvSpPr>
          <p:cNvPr id="16" name="Elaborazione 15">
            <a:extLst>
              <a:ext uri="{FF2B5EF4-FFF2-40B4-BE49-F238E27FC236}">
                <a16:creationId xmlns:a16="http://schemas.microsoft.com/office/drawing/2014/main" id="{CE49722E-CE1D-4068-BF45-B453026C5E41}"/>
              </a:ext>
            </a:extLst>
          </p:cNvPr>
          <p:cNvSpPr/>
          <p:nvPr/>
        </p:nvSpPr>
        <p:spPr>
          <a:xfrm>
            <a:off x="3594294" y="4865276"/>
            <a:ext cx="2813539" cy="76747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A CONCLUSIONE DELL’ANNO SCOLASTICO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F0C1AD8-B4B7-4A60-97C0-0E2ED8793111}"/>
              </a:ext>
            </a:extLst>
          </p:cNvPr>
          <p:cNvSpPr txBox="1"/>
          <p:nvPr/>
        </p:nvSpPr>
        <p:spPr>
          <a:xfrm>
            <a:off x="254757" y="6282519"/>
            <a:ext cx="1015848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/>
              <a:t>Elisabetta Bonalumi Dirigente tecnico MI-USR per la Toscana- </a:t>
            </a:r>
            <a:r>
              <a:rPr lang="it-IT" i="1" dirty="0">
                <a:ea typeface="+mn-lt"/>
                <a:cs typeface="+mn-lt"/>
              </a:rPr>
              <a:t>10 novembre 2021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058159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852</Words>
  <Application>Microsoft Office PowerPoint</Application>
  <PresentationFormat>Widescreen</PresentationFormat>
  <Paragraphs>202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Palace Script MT</vt:lpstr>
      <vt:lpstr>Trebuchet MS</vt:lpstr>
      <vt:lpstr>Wingdings 3</vt:lpstr>
      <vt:lpstr>Sfaccettatura</vt:lpstr>
      <vt:lpstr>Personalizza struttura</vt:lpstr>
      <vt:lpstr>STRUMENTI CONDIVISI TRA MI USR E ATENEI STATALI DELLA TOSCANA MI USR per la Toscana – 10/11/2021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Elisabetta</dc:creator>
  <cp:lastModifiedBy>BONISTALLI ROSSELLA</cp:lastModifiedBy>
  <cp:revision>343</cp:revision>
  <dcterms:created xsi:type="dcterms:W3CDTF">2021-11-07T18:08:11Z</dcterms:created>
  <dcterms:modified xsi:type="dcterms:W3CDTF">2021-11-17T08:56:03Z</dcterms:modified>
</cp:coreProperties>
</file>