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5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60E0F97F-B6F7-4056-89D4-2453A92DC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F1BDD121-1BB0-4603-9F77-23044EFFAB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A7C5A7A8-49D4-4FAD-B7BA-26D616666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22/10/2020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9525E167-0E32-4A14-902B-2D5DDD346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A4FED19F-8305-4E9C-BED9-F76BE0001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225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963DD1DD-EA26-4961-A5A8-9365E0844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DA5ECAF7-2428-45B9-A757-48A7FD7B63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C95B0205-F106-465F-A0BA-19EAB561D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22/10/2020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B90FEC87-A50E-4041-AC08-15D7664DF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F2A7A958-6293-4798-89B5-386BAF657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2274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="" xmlns:a16="http://schemas.microsoft.com/office/drawing/2014/main" id="{AAA18F26-CF36-41E3-9573-A635604E06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DA5C7161-9AB2-456E-9E75-B089D0E2A4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C50EFA5F-43FB-4ABC-AB02-0F66B74DF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22/10/2020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D743A0FB-4648-494A-AD21-3B281D340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6B6626A8-5471-475E-89E0-0DFC959D8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5730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61CEAE49-736B-4B84-AA9C-29E80084E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095C73D9-A394-4AB2-9199-B1B027F56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4B5292BC-3C8B-4893-AC49-7C6FA711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22/10/2020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154EEC18-CBC8-4E22-B6EE-30D9A6899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184027C0-30AC-4CAC-BC0E-451490D80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06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9F956916-68BD-4463-A372-560C713C8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782CD801-1AA4-401D-8579-FD2BAECD1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E5701AFF-762C-461D-BD83-61FDF4E00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22/10/2020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FC90BC1D-2E88-488A-A26F-C39347DEA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F5318B3B-02F3-41AE-8565-364682E85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432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E41905C9-5226-4E78-AB1B-DDB272479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55B08727-9550-460D-A0CA-B423EA0D08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15665603-3EB9-4EA6-BB72-9575D746A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96F174F9-461F-4342-9DF5-0AB6E474E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22/10/2020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9C7B7A50-A3C3-4259-9B44-4D0E8CCDE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789800A3-44B7-4A3F-A02D-90A167866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498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DC908F03-D3A2-4A0B-B9C3-A57E4AD4C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26F07FB0-732A-4031-8A19-A5E30F2CE4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4351F597-BB98-4B76-AF0E-139E0C791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CA7ABE9B-4316-410E-8011-DEF4E63388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="" xmlns:a16="http://schemas.microsoft.com/office/drawing/2014/main" id="{F4C09C9E-76CC-43DB-82F5-43C65409C0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="" xmlns:a16="http://schemas.microsoft.com/office/drawing/2014/main" id="{C1FEA31B-D04B-4022-9EC0-3922D7AED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22/10/2020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="" xmlns:a16="http://schemas.microsoft.com/office/drawing/2014/main" id="{8B18A511-4C9E-43AD-87C2-7FB7055D5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="" xmlns:a16="http://schemas.microsoft.com/office/drawing/2014/main" id="{F17609C9-DD3F-4680-A912-9CDB52746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895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C6EB6F34-BC10-4D94-BA70-811005917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="" xmlns:a16="http://schemas.microsoft.com/office/drawing/2014/main" id="{5898F7F9-922F-41DC-9F5B-D971ADC30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22/10/2020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CBF98228-9E8C-4D9E-AABE-265AC7942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9509323-00E5-424C-B068-DE339ADC4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733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="" xmlns:a16="http://schemas.microsoft.com/office/drawing/2014/main" id="{AA03013A-2D76-46D8-BC51-1AE6BF391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22/10/2020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5C0666B0-1888-48D4-9583-F81C885CB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A428EB27-DD6D-43E0-9708-415C0BCDA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540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5695874-5303-4C84-9677-4ED2A77DA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AE6E2D0D-824F-46E7-8D02-695E6DEAE4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792CE69C-8991-4C79-85A9-5E6A7C17ED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5F05DF70-F26C-45F9-8B9C-4F1E27A2C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22/10/2020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C8A014CE-07A6-4819-AEE1-1DBD1FA41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223AF760-C776-4D8F-86A9-EF84052C9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088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94DCAB3-84E0-4730-B617-769CAB190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="" xmlns:a16="http://schemas.microsoft.com/office/drawing/2014/main" id="{529FA622-2B9A-4BA7-9114-C2039EDD34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0CFF6371-8F83-4E2E-8605-5CD916DEFB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0F6C008B-96B5-4E37-9DB9-EF3DA8B7A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BCCF-AF2A-4EC6-B26F-EA41DE8BE83D}" type="datetimeFigureOut">
              <a:rPr lang="it-IT" smtClean="0"/>
              <a:t>22/10/2020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606863F2-9335-43E6-8374-D620FCB80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E0E5EB37-04CD-400B-876B-968CC2A0C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2376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="" xmlns:a16="http://schemas.microsoft.com/office/drawing/2014/main" id="{E00DFAC6-60E5-4430-8C78-452FAB54B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2E291918-4063-47EE-9E5C-10C75F7C78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549A28E5-1418-4FDD-AF7A-B011C7D621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3BCCF-AF2A-4EC6-B26F-EA41DE8BE83D}" type="datetimeFigureOut">
              <a:rPr lang="it-IT" smtClean="0"/>
              <a:t>22/10/2020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90DD1189-6C43-4285-A94C-DF0EACFC4A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EE817F9F-D37D-4A93-8D91-D719EC51D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53472-6DA9-48C0-BC81-35F4583506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543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8BBB8949-5CD5-4876-9630-F60469BB30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520" y="1655286"/>
            <a:ext cx="10831366" cy="3126264"/>
          </a:xfrm>
        </p:spPr>
        <p:txBody>
          <a:bodyPr>
            <a:normAutofit/>
          </a:bodyPr>
          <a:lstStyle/>
          <a:p>
            <a:r>
              <a:rPr lang="it-IT" sz="40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Riconoscimento dei crediti </a:t>
            </a:r>
            <a:br>
              <a:rPr lang="it-IT" sz="40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40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 personalizzazione del percorso</a:t>
            </a:r>
            <a:r>
              <a:rPr lang="it-IT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800" b="1" dirty="0">
                <a:effectLst/>
                <a:latin typeface="+mn-lt"/>
                <a:ea typeface="Times New Roman" panose="02020603050405020304" pitchFamily="18" charset="0"/>
              </a:rPr>
              <a:t/>
            </a:r>
            <a:br>
              <a:rPr lang="it-IT" sz="2800" b="1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it-IT" sz="2800" b="1" dirty="0">
                <a:effectLst/>
                <a:latin typeface="+mn-lt"/>
                <a:ea typeface="Times New Roman" panose="02020603050405020304" pitchFamily="18" charset="0"/>
                <a:cs typeface="Verdana" panose="020B0604030504040204" pitchFamily="34" charset="0"/>
              </a:rPr>
              <a:t>Verso un Piano Nazionale di Supporto alle Commissioni PNS-RIC</a:t>
            </a:r>
            <a:br>
              <a:rPr lang="it-IT" sz="2800" b="1" dirty="0">
                <a:effectLst/>
                <a:latin typeface="+mn-lt"/>
                <a:ea typeface="Times New Roman" panose="02020603050405020304" pitchFamily="18" charset="0"/>
                <a:cs typeface="Verdana" panose="020B0604030504040204" pitchFamily="34" charset="0"/>
              </a:rPr>
            </a:br>
            <a:r>
              <a:rPr lang="it-IT" sz="2800" b="1" dirty="0">
                <a:effectLst/>
                <a:latin typeface="+mn-lt"/>
                <a:ea typeface="Times New Roman" panose="02020603050405020304" pitchFamily="18" charset="0"/>
                <a:cs typeface="Verdana" panose="020B0604030504040204" pitchFamily="34" charset="0"/>
              </a:rPr>
              <a:t/>
            </a:r>
            <a:br>
              <a:rPr lang="it-IT" sz="2800" b="1" dirty="0">
                <a:effectLst/>
                <a:latin typeface="+mn-lt"/>
                <a:ea typeface="Times New Roman" panose="02020603050405020304" pitchFamily="18" charset="0"/>
                <a:cs typeface="Verdana" panose="020B0604030504040204" pitchFamily="34" charset="0"/>
              </a:rPr>
            </a:br>
            <a:r>
              <a:rPr lang="it-IT" sz="2200" dirty="0">
                <a:effectLst/>
                <a:latin typeface="+mn-lt"/>
                <a:ea typeface="Times New Roman" panose="02020603050405020304" pitchFamily="18" charset="0"/>
                <a:cs typeface="Verdana" panose="020B0604030504040204" pitchFamily="34" charset="0"/>
              </a:rPr>
              <a:t>Proposta della RUIAP in collaborazione con </a:t>
            </a:r>
            <a:r>
              <a:rPr lang="it-IT" sz="2200" dirty="0">
                <a:latin typeface="+mn-lt"/>
              </a:rPr>
              <a:t>Ministero e le</a:t>
            </a:r>
            <a:br>
              <a:rPr lang="it-IT" sz="2200" dirty="0">
                <a:latin typeface="+mn-lt"/>
              </a:rPr>
            </a:br>
            <a:r>
              <a:rPr lang="it-IT" sz="2200" dirty="0">
                <a:latin typeface="+mn-lt"/>
              </a:rPr>
              <a:t>Reti per l’istruzione degli adulti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D1C16D83-014A-42B0-B0FC-F13B1A5438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4334" y="5868809"/>
            <a:ext cx="8213866" cy="766381"/>
          </a:xfrm>
        </p:spPr>
        <p:txBody>
          <a:bodyPr>
            <a:noAutofit/>
          </a:bodyPr>
          <a:lstStyle/>
          <a:p>
            <a:pPr algn="l"/>
            <a:r>
              <a:rPr lang="it-IT" sz="2800" dirty="0"/>
              <a:t>Prof.ssa Laura Formenti, Presidente RUIAP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="" xmlns:a16="http://schemas.microsoft.com/office/drawing/2014/main" id="{A655A132-543A-420C-B045-863DB1829B9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5532876" cy="1290953"/>
          </a:xfrm>
          <a:custGeom>
            <a:avLst/>
            <a:gdLst>
              <a:gd name="connsiteX0" fmla="*/ 0 w 5532876"/>
              <a:gd name="connsiteY0" fmla="*/ 0 h 1290953"/>
              <a:gd name="connsiteX1" fmla="*/ 5532876 w 5532876"/>
              <a:gd name="connsiteY1" fmla="*/ 0 h 1290953"/>
              <a:gd name="connsiteX2" fmla="*/ 4936972 w 5532876"/>
              <a:gd name="connsiteY2" fmla="*/ 1290953 h 1290953"/>
              <a:gd name="connsiteX3" fmla="*/ 0 w 5532876"/>
              <a:gd name="connsiteY3" fmla="*/ 1290953 h 129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2876" h="1290953">
                <a:moveTo>
                  <a:pt x="0" y="0"/>
                </a:moveTo>
                <a:lnTo>
                  <a:pt x="5532876" y="0"/>
                </a:lnTo>
                <a:lnTo>
                  <a:pt x="4936972" y="1290953"/>
                </a:lnTo>
                <a:lnTo>
                  <a:pt x="0" y="1290953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="" xmlns:a16="http://schemas.microsoft.com/office/drawing/2014/main" id="{C8908FA0-651E-4684-866E-0B2BAA88B31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097841" y="1"/>
            <a:ext cx="7094159" cy="1290953"/>
          </a:xfrm>
          <a:custGeom>
            <a:avLst/>
            <a:gdLst>
              <a:gd name="connsiteX0" fmla="*/ 595904 w 7094159"/>
              <a:gd name="connsiteY0" fmla="*/ 0 h 1290953"/>
              <a:gd name="connsiteX1" fmla="*/ 7094159 w 7094159"/>
              <a:gd name="connsiteY1" fmla="*/ 0 h 1290953"/>
              <a:gd name="connsiteX2" fmla="*/ 7094159 w 7094159"/>
              <a:gd name="connsiteY2" fmla="*/ 1290553 h 1290953"/>
              <a:gd name="connsiteX3" fmla="*/ 5920618 w 7094159"/>
              <a:gd name="connsiteY3" fmla="*/ 1290553 h 1290953"/>
              <a:gd name="connsiteX4" fmla="*/ 5920618 w 7094159"/>
              <a:gd name="connsiteY4" fmla="*/ 1290953 h 1290953"/>
              <a:gd name="connsiteX5" fmla="*/ 2729248 w 7094159"/>
              <a:gd name="connsiteY5" fmla="*/ 1290953 h 1290953"/>
              <a:gd name="connsiteX6" fmla="*/ 2574303 w 7094159"/>
              <a:gd name="connsiteY6" fmla="*/ 1290953 h 1290953"/>
              <a:gd name="connsiteX7" fmla="*/ 0 w 7094159"/>
              <a:gd name="connsiteY7" fmla="*/ 1290953 h 129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94159" h="1290953">
                <a:moveTo>
                  <a:pt x="595904" y="0"/>
                </a:moveTo>
                <a:lnTo>
                  <a:pt x="7094159" y="0"/>
                </a:lnTo>
                <a:lnTo>
                  <a:pt x="7094159" y="1290553"/>
                </a:lnTo>
                <a:lnTo>
                  <a:pt x="5920618" y="1290553"/>
                </a:lnTo>
                <a:lnTo>
                  <a:pt x="5920618" y="1290953"/>
                </a:lnTo>
                <a:lnTo>
                  <a:pt x="2729248" y="1290953"/>
                </a:lnTo>
                <a:lnTo>
                  <a:pt x="2574303" y="1290953"/>
                </a:lnTo>
                <a:lnTo>
                  <a:pt x="0" y="1290953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="" xmlns:a16="http://schemas.microsoft.com/office/drawing/2014/main" id="{D099CFAB-85BB-45C3-8DA7-A17C75701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4928" y="145886"/>
            <a:ext cx="4241851" cy="986230"/>
          </a:xfrm>
          <a:prstGeom prst="rect">
            <a:avLst/>
          </a:prstGeom>
        </p:spPr>
      </p:pic>
      <p:sp>
        <p:nvSpPr>
          <p:cNvPr id="29" name="Freeform: Shape 28">
            <a:extLst>
              <a:ext uri="{FF2B5EF4-FFF2-40B4-BE49-F238E27FC236}">
                <a16:creationId xmlns="" xmlns:a16="http://schemas.microsoft.com/office/drawing/2014/main" id="{6D774DE7-7E08-4AD4-A4B9-E7758DECB2C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622116" y="5450103"/>
            <a:ext cx="5569884" cy="1407897"/>
          </a:xfrm>
          <a:custGeom>
            <a:avLst/>
            <a:gdLst>
              <a:gd name="connsiteX0" fmla="*/ 652041 w 5569884"/>
              <a:gd name="connsiteY0" fmla="*/ 0 h 1407897"/>
              <a:gd name="connsiteX1" fmla="*/ 5569884 w 5569884"/>
              <a:gd name="connsiteY1" fmla="*/ 0 h 1407897"/>
              <a:gd name="connsiteX2" fmla="*/ 5569884 w 5569884"/>
              <a:gd name="connsiteY2" fmla="*/ 1407897 h 1407897"/>
              <a:gd name="connsiteX3" fmla="*/ 0 w 5569884"/>
              <a:gd name="connsiteY3" fmla="*/ 1407897 h 140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9884" h="1407897">
                <a:moveTo>
                  <a:pt x="652041" y="0"/>
                </a:moveTo>
                <a:lnTo>
                  <a:pt x="5569884" y="0"/>
                </a:lnTo>
                <a:lnTo>
                  <a:pt x="5569884" y="1407897"/>
                </a:lnTo>
                <a:lnTo>
                  <a:pt x="0" y="14078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2366A95B-DCA5-4A24-84FD-B90CDBC590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5450103"/>
            <a:ext cx="7114535" cy="1407897"/>
          </a:xfrm>
          <a:custGeom>
            <a:avLst/>
            <a:gdLst>
              <a:gd name="connsiteX0" fmla="*/ 0 w 7114535"/>
              <a:gd name="connsiteY0" fmla="*/ 0 h 1407897"/>
              <a:gd name="connsiteX1" fmla="*/ 1189345 w 7114535"/>
              <a:gd name="connsiteY1" fmla="*/ 0 h 1407897"/>
              <a:gd name="connsiteX2" fmla="*/ 7114535 w 7114535"/>
              <a:gd name="connsiteY2" fmla="*/ 0 h 1407897"/>
              <a:gd name="connsiteX3" fmla="*/ 6462495 w 7114535"/>
              <a:gd name="connsiteY3" fmla="*/ 1407897 h 1407897"/>
              <a:gd name="connsiteX4" fmla="*/ 0 w 7114535"/>
              <a:gd name="connsiteY4" fmla="*/ 1407897 h 140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14535" h="1407897">
                <a:moveTo>
                  <a:pt x="0" y="0"/>
                </a:moveTo>
                <a:lnTo>
                  <a:pt x="1189345" y="0"/>
                </a:lnTo>
                <a:lnTo>
                  <a:pt x="7114535" y="0"/>
                </a:lnTo>
                <a:lnTo>
                  <a:pt x="6462495" y="1407897"/>
                </a:lnTo>
                <a:lnTo>
                  <a:pt x="0" y="1407897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8370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1FF636F-3C97-4311-B243-71C8525B7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Attestazione e Certificazione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FAC117E2-FCE6-43AE-B577-87C395A7A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6100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L’attestazione rilasciata dall’ente ospitante, fermo restando l’autonomia dei CPIA, potrà costituire titolo preferenziale per l’iscrizione nell’elenco dei docenti componenti le Commissioni - utile ai fini di quanto previsto dalla L. 107/2015 in materia di formazione.</a:t>
            </a:r>
          </a:p>
          <a:p>
            <a:pPr mar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endParaRPr lang="it-IT" sz="2400" dirty="0">
              <a:effectLst/>
              <a:ea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Inoltre, su richiesta dei partecipanti, a conclusione dei webinar la RUIAP può rilasciare apposita certificazione ad esito di prove specifiche con modalità che saranno comunicate in seguito.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181732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56540E31-3238-4E3A-9BE5-7FA079019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225" y="133427"/>
            <a:ext cx="9367203" cy="1558212"/>
          </a:xfrm>
        </p:spPr>
        <p:txBody>
          <a:bodyPr>
            <a:noAutofit/>
          </a:bodyPr>
          <a:lstStyle/>
          <a:p>
            <a:r>
              <a:rPr lang="it-IT" sz="3600" b="1" dirty="0"/>
              <a:t>Perché un Piano Nazionale di Supporto alle Commissioni?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="" xmlns:a16="http://schemas.microsoft.com/office/drawing/2014/main" id="{7CB4857B-ED7C-444D-9F04-2F885114A1C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="" xmlns:a16="http://schemas.microsoft.com/office/drawing/2014/main" id="{D18046FB-44EA-4FD8-A585-EA09A319B2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479F5F2B-8B58-4140-AE6A-51F6C67B18D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8D7D0A04-AA0E-4B2B-A1FF-B76BAB3BF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2" y="2176272"/>
            <a:ext cx="9719487" cy="4186428"/>
          </a:xfrm>
        </p:spPr>
        <p:txBody>
          <a:bodyPr anchor="t">
            <a:normAutofit lnSpcReduction="10000"/>
          </a:bodyPr>
          <a:lstStyle/>
          <a:p>
            <a:r>
              <a:rPr lang="it-IT" sz="2400" dirty="0"/>
              <a:t>Il riconoscimento dei crediti a partire dal riconoscimento delle competenze: una prerogativa dell’istruzione degli adulti</a:t>
            </a:r>
          </a:p>
          <a:p>
            <a:r>
              <a:rPr lang="it-IT" sz="2400" dirty="0"/>
              <a:t>La conoscenza, l’interpretazione e l’applicazione delle Linee Guida non è scontata</a:t>
            </a:r>
          </a:p>
          <a:p>
            <a:r>
              <a:rPr lang="it-IT" sz="2400" dirty="0"/>
              <a:t>Il reclutamento di docenti e dirigenti scolastici nei CPIA non prevede competenze specifiche su questo punto</a:t>
            </a:r>
          </a:p>
          <a:p>
            <a:r>
              <a:rPr lang="it-IT" sz="2400" dirty="0"/>
              <a:t>L’autonomia delle Commissioni comporta frammentarietà e necessità di disseminare le buone prassi</a:t>
            </a:r>
          </a:p>
          <a:p>
            <a:r>
              <a:rPr lang="it-IT" sz="2400" dirty="0"/>
              <a:t>Su un piano più ampio, sostenere la (lenta!) costituzione di un Sistema Nazionale per il Riconoscimento, Validazione e Certificazione delle Competenze come diritto dei cittadini – </a:t>
            </a:r>
            <a:r>
              <a:rPr lang="it-IT" sz="2400" u="sng" dirty="0"/>
              <a:t>riconoscendo la specificità dell’IDA</a:t>
            </a:r>
          </a:p>
          <a:p>
            <a:pPr marL="0" indent="0">
              <a:buNone/>
            </a:pP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4026174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4B8DC37-515C-4984-B592-42BA055D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fase di </a:t>
            </a:r>
            <a:r>
              <a:rPr lang="it-IT" b="1" dirty="0"/>
              <a:t>identificazione</a:t>
            </a:r>
            <a:r>
              <a:rPr lang="it-IT" dirty="0"/>
              <a:t> delle competenze «comunque acquisite»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7582895B-224D-4693-8A3C-0AD712212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5499"/>
            <a:ext cx="10515600" cy="40814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it-IT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 docente facente parte della Commissione ha il compito di </a:t>
            </a:r>
            <a:r>
              <a:rPr lang="it-IT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accompagnare e sostenere l’adulto </a:t>
            </a:r>
            <a:r>
              <a:rPr lang="it-IT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nel processo di individuazione e messa in trasparenza delle competenze acquisite e nella composizione del dossier personale. </a:t>
            </a:r>
          </a:p>
          <a:p>
            <a:pPr marL="0" indent="0">
              <a:buNone/>
            </a:pPr>
            <a:r>
              <a:rPr lang="it-IT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it-IT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libretto personale </a:t>
            </a:r>
            <a:r>
              <a:rPr lang="it-IT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(dossier personale per l’IDA) è il «documento di trasparenza» che contiene i titoli </a:t>
            </a:r>
            <a:r>
              <a:rPr lang="it-IT" sz="2400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 soprattutto </a:t>
            </a:r>
            <a:r>
              <a:rPr lang="it-IT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le evidenze di competenze acquisite nei contesti non formali e informali</a:t>
            </a:r>
          </a:p>
          <a:p>
            <a:pPr marL="0" indent="0">
              <a:buNone/>
            </a:pPr>
            <a:r>
              <a:rPr lang="it-IT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Quale processo - </a:t>
            </a:r>
            <a:r>
              <a:rPr lang="it-IT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pratiche, procedure, metodologie e strumenti di identificazione </a:t>
            </a:r>
            <a:r>
              <a:rPr lang="it-IT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Quali competenze del docente </a:t>
            </a:r>
            <a:r>
              <a:rPr lang="it-IT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che accompagna l’ esplorazione, l’analisi dell’esperienza, l’argomentazione e la documentazione.</a:t>
            </a:r>
          </a:p>
          <a:p>
            <a:pPr marL="0" indent="0">
              <a:buNone/>
            </a:pPr>
            <a:r>
              <a:rPr lang="it-IT" sz="2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(es: intervista </a:t>
            </a:r>
            <a:r>
              <a:rPr lang="it-IT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di esplicitazione impostata secondo un </a:t>
            </a:r>
            <a:r>
              <a:rPr lang="it-IT" sz="2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approccio biografico-riflessivo)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558395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E1CDC985-FA12-435F-B261-02B94608E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fase di valutazione («validazione»)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23B5BF4F-C492-4481-80E8-D108BA414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Accertamento del possesso </a:t>
            </a: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delle competenze comunque acquisite - riconducibili a una o più competenze attese in esito al periodo didattico </a:t>
            </a:r>
          </a:p>
          <a:p>
            <a:pPr marL="0" indent="0">
              <a:buNone/>
            </a:pP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Nel caso di competenze acquisite nell’apprendimento formale, costituiscono “evidenze utili” quelle rilasciate nei sistemi indicati nel comma 52, dell’art. 4, della L.92/2012. </a:t>
            </a:r>
          </a:p>
          <a:p>
            <a:pPr marL="0" indent="0">
              <a:buNone/>
            </a:pPr>
            <a:r>
              <a:rPr lang="it-IT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Nel caso di competenze acquisite nell’apprendimento non formale ed informale, questa fase implica l’adozione di </a:t>
            </a:r>
            <a:r>
              <a:rPr lang="it-IT" sz="24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specifiche metodologie valutative </a:t>
            </a:r>
            <a:r>
              <a:rPr lang="it-IT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 di </a:t>
            </a:r>
            <a:r>
              <a:rPr lang="it-IT" sz="24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riscontri e prove </a:t>
            </a:r>
          </a:p>
          <a:p>
            <a:pPr marL="0" indent="0">
              <a:buNone/>
            </a:pP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Questa fase deve essere svolta in modo da assicurare equità, trasparenza, collegialità e oggettività e con p</a:t>
            </a:r>
            <a:r>
              <a:rPr lang="it-IT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ratiche, dispositivi e strumenti di valutazione </a:t>
            </a:r>
            <a:r>
              <a:rPr lang="it-IT" sz="2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idonei</a:t>
            </a:r>
            <a:r>
              <a:rPr lang="it-IT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11458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C8C03152-66BF-4FA9-9B95-4AAB8461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6576"/>
            <a:ext cx="10515600" cy="901700"/>
          </a:xfrm>
        </p:spPr>
        <p:txBody>
          <a:bodyPr/>
          <a:lstStyle/>
          <a:p>
            <a:r>
              <a:rPr lang="it-IT" sz="4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Attestazione (la «certificazione») e il P.F.I.</a:t>
            </a:r>
            <a:endParaRPr lang="it-IT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ED9BA076-BE06-4768-A1E8-D6CF8E4CD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4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 Ce</a:t>
            </a:r>
            <a:r>
              <a:rPr lang="it-IT" sz="2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rtificato di riconoscimento dei crediti per la personalizzazione del percorso </a:t>
            </a: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contiene i seguenti elementi minimi: </a:t>
            </a:r>
          </a:p>
          <a:p>
            <a:pPr marL="800100" lvl="1" indent="-342900" algn="just">
              <a:buAutoNum type="alphaLcParenR"/>
            </a:pP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dati dell’ente pubblico titolare (MIUR) e dell’ente titolato (CPIA);</a:t>
            </a:r>
          </a:p>
          <a:p>
            <a:pPr marL="800100" lvl="1" indent="-342900" algn="just">
              <a:buAutoNum type="alphaLcParenR"/>
            </a:pP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dati anagrafici dell’adulto; </a:t>
            </a:r>
          </a:p>
          <a:p>
            <a:pPr marL="800100" lvl="1" indent="-342900" algn="just">
              <a:buAutoNum type="alphaLcParenR"/>
            </a:pP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competenze attese in esito al periodo didattico del percorso richiesto dall’adulto all’atto dell’iscrizione, riconosciute come crediti;</a:t>
            </a:r>
          </a:p>
          <a:p>
            <a:pPr marL="800100" lvl="1" indent="-342900" algn="just">
              <a:buAutoNum type="alphaLcParenR"/>
            </a:pP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modalità di accertamento per ciascuna delle competenze riconosciute come crediti;</a:t>
            </a:r>
          </a:p>
          <a:p>
            <a:pPr marL="800100" lvl="1" indent="-342900" algn="just">
              <a:buAutoNum type="alphaLcParenR"/>
            </a:pP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firma della Commissione, del dirigente scolastico del CPIA e,</a:t>
            </a:r>
            <a:r>
              <a:rPr lang="it-IT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 i percorsi di secondo livello,</a:t>
            </a:r>
            <a:r>
              <a:rPr lang="it-IT" sz="1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 dirigente scolastico dell’istituzione dove è incardinato il percorso di secondo livello; </a:t>
            </a:r>
          </a:p>
          <a:p>
            <a:pPr marL="800100" lvl="1" indent="-342900" algn="just">
              <a:buAutoNum type="alphaLcParenR"/>
            </a:pPr>
            <a:r>
              <a:rPr lang="it-IT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e numero di registrazione.</a:t>
            </a:r>
            <a:endParaRPr lang="it-I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esito alle fasi su indicate viene definito il </a:t>
            </a:r>
            <a:r>
              <a:rPr lang="it-IT" sz="24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Patto Formativo Individuale </a:t>
            </a:r>
            <a:r>
              <a:rPr lang="it-IT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(P.F.I.)</a:t>
            </a:r>
          </a:p>
        </p:txBody>
      </p:sp>
    </p:spTree>
    <p:extLst>
      <p:ext uri="{BB962C8B-B14F-4D97-AF65-F5344CB8AC3E}">
        <p14:creationId xmlns:p14="http://schemas.microsoft.com/office/powerpoint/2010/main" val="1227160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8CC57049-D9E9-4512-96DF-EC6A76635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Piano Nazionale di Supporto, «fase zero»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507BEA9F-0D89-4A40-9266-CE0D292FB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05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b="1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Finalità generale: 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sostenere le Commissioni nel processo di riconoscimento dei crediti e portare a sistema le buone pratiche e gli strumenti adottati</a:t>
            </a:r>
          </a:p>
          <a:p>
            <a:pPr marL="0" indent="0">
              <a:buNone/>
            </a:pPr>
            <a:endParaRPr lang="it-IT" sz="2400" dirty="0">
              <a:effectLst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it-IT" sz="2400" b="1" dirty="0"/>
              <a:t>Obiettivo</a:t>
            </a:r>
            <a:r>
              <a:rPr lang="it-IT" sz="2400" dirty="0"/>
              <a:t> di questa fase: 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promuovere e sviluppare competenze tecnico-professionali (informazione, formazione, diffusione di buone pratiche) in vista di una ricognizione, analisi e messa a sistema di buone pratiche e strumenti</a:t>
            </a:r>
          </a:p>
          <a:p>
            <a:pPr marL="0" indent="0">
              <a:buNone/>
            </a:pPr>
            <a:endParaRPr lang="it-IT" sz="2400" dirty="0">
              <a:effectLst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it-IT" sz="2400" b="1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Come?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 Un ciclo di 5 webinar, predisposti dalla RUIAP d’intesa con le reti e sentito l’Ufficio VI/DGOSV, volto alla ricognizione e disseminazione dei dispositivi adottati nelle fasi di identificazione e valutazione degli apprendimenti.</a:t>
            </a:r>
          </a:p>
          <a:p>
            <a:pPr marL="0" indent="0">
              <a:buNone/>
            </a:pPr>
            <a:endParaRPr lang="it-IT" sz="2400" dirty="0">
              <a:effectLst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it-IT" sz="2400" b="1" dirty="0"/>
              <a:t>Tempi: gennaio-maggio 2021</a:t>
            </a:r>
          </a:p>
          <a:p>
            <a:pPr marL="457200" lvl="1" indent="0" algn="just">
              <a:lnSpc>
                <a:spcPct val="150000"/>
              </a:lnSpc>
              <a:buNone/>
              <a:tabLst>
                <a:tab pos="129540" algn="l"/>
              </a:tabLst>
            </a:pPr>
            <a:endParaRPr lang="it-IT" sz="1600" dirty="0">
              <a:effectLst/>
              <a:ea typeface="Times New Roman" panose="02020603050405020304" pitchFamily="18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989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EA81A077-8F2F-4796-B7C1-0C4966E0A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Una metodologia partecipativa e </a:t>
            </a:r>
            <a:r>
              <a:rPr lang="it-IT" i="1" dirty="0"/>
              <a:t>a cascata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01D994B6-4688-4D7F-8CDF-0C62A539C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r>
              <a:rPr lang="it-IT" sz="2400" b="1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Conduzione congiunta 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– i webinar saranno condotti/facilitati da docenti universitari individuati dalla RUIAP, affiancati da docenti esperti dei CPIA individuati dagli UUSSRR – secondo criteri definiti dal GNL PAIDEIA</a:t>
            </a:r>
          </a:p>
          <a:p>
            <a:pPr mar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endParaRPr lang="it-IT" sz="2400" b="1" dirty="0">
              <a:effectLst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mar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r>
              <a:rPr lang="it-IT" sz="2400" b="1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Partecipanti:</a:t>
            </a:r>
            <a:endParaRPr lang="it-IT" sz="2400" dirty="0">
              <a:effectLst/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algn="just">
              <a:lnSpc>
                <a:spcPct val="100000"/>
              </a:lnSpc>
              <a:buFontTx/>
              <a:buChar char="-"/>
              <a:tabLst>
                <a:tab pos="129540" algn="l"/>
              </a:tabLst>
            </a:pPr>
            <a:r>
              <a:rPr lang="it-IT" sz="2400" dirty="0">
                <a:ea typeface="Times New Roman" panose="02020603050405020304" pitchFamily="18" charset="0"/>
                <a:cs typeface="Verdana" panose="020B0604030504040204" pitchFamily="34" charset="0"/>
              </a:rPr>
              <a:t>6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 docenti (2+2+2) componenti la Commissione per ciascun CPIA (totale 780) </a:t>
            </a:r>
          </a:p>
          <a:p>
            <a:pPr algn="just">
              <a:lnSpc>
                <a:spcPct val="100000"/>
              </a:lnSpc>
              <a:buFontTx/>
              <a:buChar char="-"/>
              <a:tabLst>
                <a:tab pos="129540" algn="l"/>
              </a:tabLst>
            </a:pPr>
            <a:r>
              <a:rPr lang="it-IT" sz="2400" dirty="0">
                <a:ea typeface="Times New Roman" panose="02020603050405020304" pitchFamily="18" charset="0"/>
                <a:cs typeface="Verdana" panose="020B0604030504040204" pitchFamily="34" charset="0"/>
              </a:rPr>
              <a:t>i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l DS - Presidente della Commissione (totale 130) </a:t>
            </a:r>
          </a:p>
          <a:p>
            <a:pPr mar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		</a:t>
            </a:r>
            <a:r>
              <a:rPr lang="it-IT" sz="2400" b="1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per un totale di 910 unità di personale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5478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98BE103-8180-4C44-863F-A2B69057E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logistica – una distribuzione geografica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4D69C1F4-D654-4AAD-ADD1-676CF5CF2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1039"/>
            <a:ext cx="10515600" cy="420592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  <a:tabLst>
                <a:tab pos="129540" algn="l"/>
              </a:tabLst>
            </a:pPr>
            <a:r>
              <a:rPr lang="it-IT" sz="2400" dirty="0">
                <a:ea typeface="Times New Roman" panose="02020603050405020304" pitchFamily="18" charset="0"/>
                <a:cs typeface="Verdana" panose="020B0604030504040204" pitchFamily="34" charset="0"/>
              </a:rPr>
              <a:t>Per la realizzazione dei webinar s</a:t>
            </a:r>
            <a:r>
              <a:rPr lang="it-IT" sz="2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ono state individuate 4 piattaforme dei CPIA aderenti alla RIDAP e alla rete nazionale CRRS&amp;S:</a:t>
            </a:r>
          </a:p>
          <a:p>
            <a:pPr marL="457200" lvl="1" indent="0" algn="just">
              <a:lnSpc>
                <a:spcPct val="150000"/>
              </a:lnSpc>
              <a:buNone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Per il Nord – piattaforma RIDAP, CPIA Lecco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457200" lvl="1" indent="0" algn="just">
              <a:lnSpc>
                <a:spcPct val="150000"/>
              </a:lnSpc>
              <a:buNone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Per il Centro – piattaforma CRRRS&amp;S Lazio, CPIA Viterbo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457200" lvl="1" indent="0" algn="just">
              <a:lnSpc>
                <a:spcPct val="150000"/>
              </a:lnSpc>
              <a:buNone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Per il Sud – piattaforma CRRS&amp;S Puglia, CPIA Lecce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457200" lvl="1" indent="0" algn="just">
              <a:lnSpc>
                <a:spcPct val="150000"/>
              </a:lnSpc>
              <a:buNone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Per le Isole – piattaforma CRRRS&amp;S Sicilia, CPIA Caltanissetta ed Enna </a:t>
            </a:r>
            <a:endParaRPr lang="it-IT" sz="2000" dirty="0">
              <a:ea typeface="Times New Roman" panose="02020603050405020304" pitchFamily="18" charset="0"/>
              <a:cs typeface="Verdana" panose="020B0604030504040204" pitchFamily="34" charset="0"/>
            </a:endParaRPr>
          </a:p>
          <a:p>
            <a:pPr lvl="1" algn="just">
              <a:lnSpc>
                <a:spcPct val="150000"/>
              </a:lnSpc>
              <a:tabLst>
                <a:tab pos="129540" algn="l"/>
              </a:tabLst>
            </a:pP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  <a:tabLst>
                <a:tab pos="129540" algn="l"/>
              </a:tabLst>
            </a:pPr>
            <a:r>
              <a:rPr lang="it-IT" sz="2400" dirty="0">
                <a:ea typeface="Times New Roman" panose="02020603050405020304" pitchFamily="18" charset="0"/>
              </a:rPr>
              <a:t>Il ciclo avrà quindi 4 edizioni parallele. Ciò consentirà di rendere più fruibile il percorso e di evidenziare le specificità territoriali.</a:t>
            </a:r>
            <a:endParaRPr lang="it-IT" sz="2400" dirty="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70369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51E0D89E-DA2F-44DD-AD3B-16492D0DE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ea typeface="Times New Roman" panose="02020603050405020304" pitchFamily="18" charset="0"/>
                <a:cs typeface="Verdana" panose="020B0604030504040204" pitchFamily="34" charset="0"/>
              </a:rPr>
              <a:t>Contenuti</a:t>
            </a:r>
            <a:r>
              <a:rPr lang="it-IT" sz="44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 ipotizzati per i 5 webinar </a:t>
            </a:r>
            <a:r>
              <a:rPr lang="it-IT" sz="28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(da verificare e discutere più approfonditamente)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C2F9171E-30A1-4CA4-8E6E-BE28FBB4D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il quadro normativo di riferimento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il PFI (cos’è, come si fa, chi lo fa)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la Commissione (cos’è, chi ne fa parte, come funziona)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la progettazione per UDA (cos’è, come si fa, chi la fa)</a:t>
            </a:r>
            <a:endParaRPr lang="it-IT" sz="2000" dirty="0">
              <a:effectLst/>
              <a:ea typeface="Times New Roman" panose="02020603050405020304" pitchFamily="18" charset="0"/>
            </a:endParaRP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tabLst>
                <a:tab pos="129540" algn="l"/>
              </a:tabLst>
            </a:pPr>
            <a:r>
              <a:rPr lang="it-IT" sz="2000" dirty="0">
                <a:effectLst/>
                <a:ea typeface="Times New Roman" panose="02020603050405020304" pitchFamily="18" charset="0"/>
                <a:cs typeface="Verdana" panose="020B0604030504040204" pitchFamily="34" charset="0"/>
              </a:rPr>
              <a:t>il percorso di riconoscimento dei crediti (cos’è, come si fa, chi la fa).</a:t>
            </a:r>
          </a:p>
          <a:p>
            <a:pPr marL="0" lv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endParaRPr lang="it-IT" sz="2400" dirty="0">
              <a:ea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buNone/>
              <a:tabLst>
                <a:tab pos="129540" algn="l"/>
              </a:tabLst>
            </a:pPr>
            <a:r>
              <a:rPr lang="it-IT" sz="2400" dirty="0">
                <a:ea typeface="Times New Roman" panose="02020603050405020304" pitchFamily="18" charset="0"/>
              </a:rPr>
              <a:t>Ogni webinar prevede una breve </a:t>
            </a:r>
            <a:r>
              <a:rPr lang="it-IT" sz="2400" b="1" dirty="0">
                <a:ea typeface="Times New Roman" panose="02020603050405020304" pitchFamily="18" charset="0"/>
              </a:rPr>
              <a:t>introduzione</a:t>
            </a:r>
            <a:r>
              <a:rPr lang="it-IT" sz="2400" dirty="0">
                <a:ea typeface="Times New Roman" panose="02020603050405020304" pitchFamily="18" charset="0"/>
              </a:rPr>
              <a:t> a cura dell’Amministrazione e delle reti, una </a:t>
            </a:r>
            <a:r>
              <a:rPr lang="it-IT" sz="2400" b="1" dirty="0">
                <a:ea typeface="Times New Roman" panose="02020603050405020304" pitchFamily="18" charset="0"/>
              </a:rPr>
              <a:t>parte laboratoriale </a:t>
            </a:r>
            <a:r>
              <a:rPr lang="it-IT" sz="2400" dirty="0">
                <a:ea typeface="Times New Roman" panose="02020603050405020304" pitchFamily="18" charset="0"/>
              </a:rPr>
              <a:t>(studio di casi) e una </a:t>
            </a:r>
            <a:r>
              <a:rPr lang="it-IT" sz="2400" b="1" dirty="0">
                <a:ea typeface="Times New Roman" panose="02020603050405020304" pitchFamily="18" charset="0"/>
              </a:rPr>
              <a:t>discussione finale.</a:t>
            </a:r>
            <a:endParaRPr lang="it-IT" sz="2400" b="1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2370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899</Words>
  <Application>Microsoft Office PowerPoint</Application>
  <PresentationFormat>Widescreen</PresentationFormat>
  <Paragraphs>63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Verdana</vt:lpstr>
      <vt:lpstr>Tema di Office</vt:lpstr>
      <vt:lpstr>Riconoscimento dei crediti  e personalizzazione del percorso  Verso un Piano Nazionale di Supporto alle Commissioni PNS-RIC  Proposta della RUIAP in collaborazione con Ministero e le Reti per l’istruzione degli adulti</vt:lpstr>
      <vt:lpstr>Perché un Piano Nazionale di Supporto alle Commissioni?</vt:lpstr>
      <vt:lpstr>La fase di identificazione delle competenze «comunque acquisite»</vt:lpstr>
      <vt:lpstr>La fase di valutazione («validazione»)</vt:lpstr>
      <vt:lpstr>Attestazione (la «certificazione») e il P.F.I.</vt:lpstr>
      <vt:lpstr>Il Piano Nazionale di Supporto, «fase zero»</vt:lpstr>
      <vt:lpstr>Una metodologia partecipativa e a cascata</vt:lpstr>
      <vt:lpstr>La logistica – una distribuzione geografica</vt:lpstr>
      <vt:lpstr>Contenuti ipotizzati per i 5 webinar (da verificare e discutere più approfonditamente)</vt:lpstr>
      <vt:lpstr>Attestazione e Certificazione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Riconoscimento dei crediti  e personalizzazione del percorso  Verso un Piano Nazionale di Supporto alle Commissioni PNS-RIC  Proposta della RUIAP in collaborazione con Ministero e le Reti per l’istruzione degli adulti</dc:title>
  <dc:creator>laura.formenti@unimib.it</dc:creator>
  <cp:lastModifiedBy>Giovanna Soffici</cp:lastModifiedBy>
  <cp:revision>18</cp:revision>
  <dcterms:created xsi:type="dcterms:W3CDTF">2020-09-28T07:42:01Z</dcterms:created>
  <dcterms:modified xsi:type="dcterms:W3CDTF">2020-10-22T14:40:03Z</dcterms:modified>
</cp:coreProperties>
</file>