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76" r:id="rId3"/>
    <p:sldId id="258" r:id="rId4"/>
    <p:sldId id="259" r:id="rId5"/>
    <p:sldId id="275" r:id="rId6"/>
    <p:sldId id="260" r:id="rId7"/>
    <p:sldId id="277" r:id="rId8"/>
    <p:sldId id="27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9" r:id="rId20"/>
    <p:sldId id="273" r:id="rId21"/>
    <p:sldId id="272" r:id="rId22"/>
  </p:sldIdLst>
  <p:sldSz cx="9144000" cy="6858000" type="screen4x3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do Baronio" initials="GB" lastIdx="8" clrIdx="0">
    <p:extLst/>
  </p:cmAuthor>
  <p:cmAuthor id="2" name="Andrea Simoncini" initials="AS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706A6A"/>
    <a:srgbClr val="EB701D"/>
    <a:srgbClr val="FF9900"/>
    <a:srgbClr val="E88B24"/>
    <a:srgbClr val="33CC33"/>
    <a:srgbClr val="93D050"/>
    <a:srgbClr val="FFFF66"/>
    <a:srgbClr val="669900"/>
    <a:srgbClr val="5D2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10" autoAdjust="0"/>
  </p:normalViewPr>
  <p:slideViewPr>
    <p:cSldViewPr>
      <p:cViewPr varScale="1">
        <p:scale>
          <a:sx n="64" d="100"/>
          <a:sy n="64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A3-4303-AAEA-A307941428D6}"/>
              </c:ext>
            </c:extLst>
          </c:dPt>
          <c:dLbls>
            <c:dLbl>
              <c:idx val="0"/>
              <c:layout>
                <c:manualLayout>
                  <c:x val="-4.620175007635007E-3"/>
                  <c:y val="2.96979164467712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0A3-4303-AAEA-A307941428D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3022002097967095E-2"/>
                  <c:y val="1.67646872559160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0A3-4303-AAEA-A307941428D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Num!$A$2:$B$2</c:f>
              <c:strCache>
                <c:ptCount val="2"/>
                <c:pt idx="0">
                  <c:v>Molto/Abbastanza</c:v>
                </c:pt>
                <c:pt idx="1">
                  <c:v>Poco/Per niente </c:v>
                </c:pt>
              </c:strCache>
            </c:strRef>
          </c:cat>
          <c:val>
            <c:numRef>
              <c:f>Num!$A$3:$B$3</c:f>
              <c:numCache>
                <c:formatCode>###0.0</c:formatCode>
                <c:ptCount val="2"/>
                <c:pt idx="0">
                  <c:v>24</c:v>
                </c:pt>
                <c:pt idx="1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0A3-4303-AAEA-A307941428D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2C3-4436-935E-FF8B2EE3D919}"/>
              </c:ext>
            </c:extLst>
          </c:dPt>
          <c:dLbls>
            <c:dLbl>
              <c:idx val="0"/>
              <c:layout>
                <c:manualLayout>
                  <c:x val="8.316873104334304E-3"/>
                  <c:y val="-1.246792067658209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2C3-4436-935E-FF8B2EE3D91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8762718701908255E-3"/>
                  <c:y val="-5.079068241469816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2C3-4436-935E-FF8B2EE3D91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Num!$A$2:$B$2</c:f>
              <c:strCache>
                <c:ptCount val="2"/>
                <c:pt idx="0">
                  <c:v>Molto/Abbastanza</c:v>
                </c:pt>
                <c:pt idx="1">
                  <c:v>Poco/Per niente </c:v>
                </c:pt>
              </c:strCache>
            </c:strRef>
          </c:cat>
          <c:val>
            <c:numRef>
              <c:f>Num!$A$3:$B$3</c:f>
              <c:numCache>
                <c:formatCode>###0.0</c:formatCode>
                <c:ptCount val="2"/>
                <c:pt idx="0">
                  <c:v>13</c:v>
                </c:pt>
                <c:pt idx="1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2C3-4436-935E-FF8B2EE3D91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b"/>
      <c:overlay val="0"/>
      <c:txPr>
        <a:bodyPr/>
        <a:lstStyle/>
        <a:p>
          <a:pPr>
            <a:defRPr sz="900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8B-48D3-AD3D-3BE58F5B4AF0}"/>
              </c:ext>
            </c:extLst>
          </c:dPt>
          <c:dLbls>
            <c:dLbl>
              <c:idx val="0"/>
              <c:layout>
                <c:manualLayout>
                  <c:x val="7.6363269276655101E-3"/>
                  <c:y val="-8.246458862063729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E8B-48D3-AD3D-3BE58F5B4AF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0435732246755869E-2"/>
                  <c:y val="1.676623066744756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E8B-48D3-AD3D-3BE58F5B4AF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Num!$A$2:$B$2</c:f>
              <c:strCache>
                <c:ptCount val="2"/>
                <c:pt idx="0">
                  <c:v>Molto/Abbastanza</c:v>
                </c:pt>
                <c:pt idx="1">
                  <c:v>Poco/Per niente </c:v>
                </c:pt>
              </c:strCache>
            </c:strRef>
          </c:cat>
          <c:val>
            <c:numRef>
              <c:f>Num!$A$3:$B$3</c:f>
              <c:numCache>
                <c:formatCode>###0.0</c:formatCode>
                <c:ptCount val="2"/>
                <c:pt idx="0">
                  <c:v>16</c:v>
                </c:pt>
                <c:pt idx="1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E8B-48D3-AD3D-3BE58F5B4AF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b"/>
      <c:overlay val="0"/>
      <c:txPr>
        <a:bodyPr/>
        <a:lstStyle/>
        <a:p>
          <a:pPr>
            <a:defRPr sz="900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468BC6-49BF-4DF1-AD9C-7C7B24E370AB}" type="doc">
      <dgm:prSet loTypeId="urn:microsoft.com/office/officeart/2005/8/layout/gear1" loCatId="process" qsTypeId="urn:microsoft.com/office/officeart/2005/8/quickstyle/simple3" qsCatId="simple" csTypeId="urn:microsoft.com/office/officeart/2005/8/colors/colorful5" csCatId="colorful" phldr="1"/>
      <dgm:spPr/>
    </dgm:pt>
    <dgm:pt modelId="{58F9FC48-4032-4015-A909-E7DE2EAF7EC4}">
      <dgm:prSet phldrT="[Testo]" custT="1"/>
      <dgm:spPr/>
      <dgm:t>
        <a:bodyPr/>
        <a:lstStyle/>
        <a:p>
          <a:r>
            <a:rPr lang="it-IT" sz="1600" b="1" dirty="0">
              <a:latin typeface="Calibri" panose="020F0502020204030204" pitchFamily="34" charset="0"/>
            </a:rPr>
            <a:t>Questionario del docente sperimentatore</a:t>
          </a:r>
        </a:p>
      </dgm:t>
    </dgm:pt>
    <dgm:pt modelId="{D6723AC1-CE55-43EF-9F66-397E86E2DE6C}" type="parTrans" cxnId="{906C0E8C-48C3-42A2-994C-16E1513485C0}">
      <dgm:prSet/>
      <dgm:spPr/>
      <dgm:t>
        <a:bodyPr/>
        <a:lstStyle/>
        <a:p>
          <a:endParaRPr lang="it-IT"/>
        </a:p>
      </dgm:t>
    </dgm:pt>
    <dgm:pt modelId="{282FDFA0-B83B-4652-9106-55D2A72AF449}" type="sibTrans" cxnId="{906C0E8C-48C3-42A2-994C-16E1513485C0}">
      <dgm:prSet/>
      <dgm:spPr/>
      <dgm:t>
        <a:bodyPr/>
        <a:lstStyle/>
        <a:p>
          <a:endParaRPr lang="it-IT"/>
        </a:p>
      </dgm:t>
    </dgm:pt>
    <dgm:pt modelId="{6D45D6A0-753F-4FAA-ABC6-B5A625D1DFEF}">
      <dgm:prSet phldrT="[Testo]" custT="1"/>
      <dgm:spPr/>
      <dgm:t>
        <a:bodyPr/>
        <a:lstStyle/>
        <a:p>
          <a:r>
            <a:rPr lang="it-IT" sz="1200" b="1" dirty="0">
              <a:latin typeface="Calibri" panose="020F0502020204030204" pitchFamily="34" charset="0"/>
            </a:rPr>
            <a:t>Questionario di gradimento del discente</a:t>
          </a:r>
        </a:p>
      </dgm:t>
    </dgm:pt>
    <dgm:pt modelId="{6B2F0AF5-934C-4958-BBA2-8DED239AF26F}" type="parTrans" cxnId="{29D4D2A9-870A-41E4-8FC7-CE68AF6DF75C}">
      <dgm:prSet/>
      <dgm:spPr/>
      <dgm:t>
        <a:bodyPr/>
        <a:lstStyle/>
        <a:p>
          <a:endParaRPr lang="it-IT"/>
        </a:p>
      </dgm:t>
    </dgm:pt>
    <dgm:pt modelId="{64DE84BE-8E9D-40AE-BC1A-C449FAF06B7E}" type="sibTrans" cxnId="{29D4D2A9-870A-41E4-8FC7-CE68AF6DF75C}">
      <dgm:prSet/>
      <dgm:spPr/>
      <dgm:t>
        <a:bodyPr/>
        <a:lstStyle/>
        <a:p>
          <a:endParaRPr lang="it-IT"/>
        </a:p>
      </dgm:t>
    </dgm:pt>
    <dgm:pt modelId="{222B5BCE-1482-4658-A467-1D0578B6FD6B}" type="pres">
      <dgm:prSet presAssocID="{21468BC6-49BF-4DF1-AD9C-7C7B24E370A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7010CDC-F791-4183-9D11-5B9DF44DD66F}" type="pres">
      <dgm:prSet presAssocID="{58F9FC48-4032-4015-A909-E7DE2EAF7EC4}" presName="gear1" presStyleLbl="node1" presStyleIdx="0" presStyleCnt="2" custScaleX="112137" custLinFactNeighborX="3053" custLinFactNeighborY="91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FFA87B-EB07-4798-A0E9-F0B5D19D86C0}" type="pres">
      <dgm:prSet presAssocID="{58F9FC48-4032-4015-A909-E7DE2EAF7EC4}" presName="gear1srcNode" presStyleLbl="node1" presStyleIdx="0" presStyleCnt="2"/>
      <dgm:spPr/>
      <dgm:t>
        <a:bodyPr/>
        <a:lstStyle/>
        <a:p>
          <a:endParaRPr lang="it-IT"/>
        </a:p>
      </dgm:t>
    </dgm:pt>
    <dgm:pt modelId="{30235435-D7DE-4D78-8B87-A6AA6CE34B0E}" type="pres">
      <dgm:prSet presAssocID="{58F9FC48-4032-4015-A909-E7DE2EAF7EC4}" presName="gear1dstNode" presStyleLbl="node1" presStyleIdx="0" presStyleCnt="2"/>
      <dgm:spPr/>
      <dgm:t>
        <a:bodyPr/>
        <a:lstStyle/>
        <a:p>
          <a:endParaRPr lang="it-IT"/>
        </a:p>
      </dgm:t>
    </dgm:pt>
    <dgm:pt modelId="{56641ACA-E80A-4328-8601-EA01A74926AB}" type="pres">
      <dgm:prSet presAssocID="{6D45D6A0-753F-4FAA-ABC6-B5A625D1DFEF}" presName="gear2" presStyleLbl="node1" presStyleIdx="1" presStyleCnt="2" custScaleX="124984" custLinFactNeighborX="-8532" custLinFactNeighborY="-142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08D31E9-060D-4B4F-8749-D80636885E5E}" type="pres">
      <dgm:prSet presAssocID="{6D45D6A0-753F-4FAA-ABC6-B5A625D1DFEF}" presName="gear2srcNode" presStyleLbl="node1" presStyleIdx="1" presStyleCnt="2"/>
      <dgm:spPr/>
      <dgm:t>
        <a:bodyPr/>
        <a:lstStyle/>
        <a:p>
          <a:endParaRPr lang="it-IT"/>
        </a:p>
      </dgm:t>
    </dgm:pt>
    <dgm:pt modelId="{638CF2BF-134F-4125-B1EB-87BB2E7E10F8}" type="pres">
      <dgm:prSet presAssocID="{6D45D6A0-753F-4FAA-ABC6-B5A625D1DFEF}" presName="gear2dstNode" presStyleLbl="node1" presStyleIdx="1" presStyleCnt="2"/>
      <dgm:spPr/>
      <dgm:t>
        <a:bodyPr/>
        <a:lstStyle/>
        <a:p>
          <a:endParaRPr lang="it-IT"/>
        </a:p>
      </dgm:t>
    </dgm:pt>
    <dgm:pt modelId="{CC50D70C-53EC-49BB-8F3D-871ABDCF8530}" type="pres">
      <dgm:prSet presAssocID="{282FDFA0-B83B-4652-9106-55D2A72AF449}" presName="connector1" presStyleLbl="sibTrans2D1" presStyleIdx="0" presStyleCnt="2"/>
      <dgm:spPr/>
      <dgm:t>
        <a:bodyPr/>
        <a:lstStyle/>
        <a:p>
          <a:endParaRPr lang="it-IT"/>
        </a:p>
      </dgm:t>
    </dgm:pt>
    <dgm:pt modelId="{E15518C1-BD47-4B81-AF17-CFCD9F12530C}" type="pres">
      <dgm:prSet presAssocID="{64DE84BE-8E9D-40AE-BC1A-C449FAF06B7E}" presName="connector2" presStyleLbl="sibTrans2D1" presStyleIdx="1" presStyleCnt="2" custScaleX="108022" custLinFactNeighborX="-12222" custLinFactNeighborY="-3371"/>
      <dgm:spPr/>
      <dgm:t>
        <a:bodyPr/>
        <a:lstStyle/>
        <a:p>
          <a:endParaRPr lang="it-IT"/>
        </a:p>
      </dgm:t>
    </dgm:pt>
  </dgm:ptLst>
  <dgm:cxnLst>
    <dgm:cxn modelId="{9FAB2716-D93C-46A2-8B73-3908FD15BB80}" type="presOf" srcId="{58F9FC48-4032-4015-A909-E7DE2EAF7EC4}" destId="{A7010CDC-F791-4183-9D11-5B9DF44DD66F}" srcOrd="0" destOrd="0" presId="urn:microsoft.com/office/officeart/2005/8/layout/gear1"/>
    <dgm:cxn modelId="{7B0013CB-B494-4A2A-AD8C-6054A959AE90}" type="presOf" srcId="{21468BC6-49BF-4DF1-AD9C-7C7B24E370AB}" destId="{222B5BCE-1482-4658-A467-1D0578B6FD6B}" srcOrd="0" destOrd="0" presId="urn:microsoft.com/office/officeart/2005/8/layout/gear1"/>
    <dgm:cxn modelId="{29D4D2A9-870A-41E4-8FC7-CE68AF6DF75C}" srcId="{21468BC6-49BF-4DF1-AD9C-7C7B24E370AB}" destId="{6D45D6A0-753F-4FAA-ABC6-B5A625D1DFEF}" srcOrd="1" destOrd="0" parTransId="{6B2F0AF5-934C-4958-BBA2-8DED239AF26F}" sibTransId="{64DE84BE-8E9D-40AE-BC1A-C449FAF06B7E}"/>
    <dgm:cxn modelId="{4572437E-4B1E-4FEB-AA3F-2EA1F1DA186B}" type="presOf" srcId="{58F9FC48-4032-4015-A909-E7DE2EAF7EC4}" destId="{4EFFA87B-EB07-4798-A0E9-F0B5D19D86C0}" srcOrd="1" destOrd="0" presId="urn:microsoft.com/office/officeart/2005/8/layout/gear1"/>
    <dgm:cxn modelId="{50D258A6-97B8-479E-B1F3-D1EE7534C12C}" type="presOf" srcId="{6D45D6A0-753F-4FAA-ABC6-B5A625D1DFEF}" destId="{F08D31E9-060D-4B4F-8749-D80636885E5E}" srcOrd="1" destOrd="0" presId="urn:microsoft.com/office/officeart/2005/8/layout/gear1"/>
    <dgm:cxn modelId="{E3959978-EAC8-46BE-9472-E3B29B303EE9}" type="presOf" srcId="{6D45D6A0-753F-4FAA-ABC6-B5A625D1DFEF}" destId="{638CF2BF-134F-4125-B1EB-87BB2E7E10F8}" srcOrd="2" destOrd="0" presId="urn:microsoft.com/office/officeart/2005/8/layout/gear1"/>
    <dgm:cxn modelId="{5DF5CBD9-898C-4FAA-9AE0-AA0E904D2372}" type="presOf" srcId="{58F9FC48-4032-4015-A909-E7DE2EAF7EC4}" destId="{30235435-D7DE-4D78-8B87-A6AA6CE34B0E}" srcOrd="2" destOrd="0" presId="urn:microsoft.com/office/officeart/2005/8/layout/gear1"/>
    <dgm:cxn modelId="{95CAC15D-E6B5-40C7-9B11-101769079263}" type="presOf" srcId="{282FDFA0-B83B-4652-9106-55D2A72AF449}" destId="{CC50D70C-53EC-49BB-8F3D-871ABDCF8530}" srcOrd="0" destOrd="0" presId="urn:microsoft.com/office/officeart/2005/8/layout/gear1"/>
    <dgm:cxn modelId="{906C0E8C-48C3-42A2-994C-16E1513485C0}" srcId="{21468BC6-49BF-4DF1-AD9C-7C7B24E370AB}" destId="{58F9FC48-4032-4015-A909-E7DE2EAF7EC4}" srcOrd="0" destOrd="0" parTransId="{D6723AC1-CE55-43EF-9F66-397E86E2DE6C}" sibTransId="{282FDFA0-B83B-4652-9106-55D2A72AF449}"/>
    <dgm:cxn modelId="{3FC5C307-7BB1-4D1E-8E65-26BA96CA9C59}" type="presOf" srcId="{64DE84BE-8E9D-40AE-BC1A-C449FAF06B7E}" destId="{E15518C1-BD47-4B81-AF17-CFCD9F12530C}" srcOrd="0" destOrd="0" presId="urn:microsoft.com/office/officeart/2005/8/layout/gear1"/>
    <dgm:cxn modelId="{C91DFD8E-B6F4-4516-8D12-D9D64086473F}" type="presOf" srcId="{6D45D6A0-753F-4FAA-ABC6-B5A625D1DFEF}" destId="{56641ACA-E80A-4328-8601-EA01A74926AB}" srcOrd="0" destOrd="0" presId="urn:microsoft.com/office/officeart/2005/8/layout/gear1"/>
    <dgm:cxn modelId="{2F607E43-B2BE-4671-9A90-72805A147E19}" type="presParOf" srcId="{222B5BCE-1482-4658-A467-1D0578B6FD6B}" destId="{A7010CDC-F791-4183-9D11-5B9DF44DD66F}" srcOrd="0" destOrd="0" presId="urn:microsoft.com/office/officeart/2005/8/layout/gear1"/>
    <dgm:cxn modelId="{B444CDD7-4BF9-40D6-A392-E61863A06AB2}" type="presParOf" srcId="{222B5BCE-1482-4658-A467-1D0578B6FD6B}" destId="{4EFFA87B-EB07-4798-A0E9-F0B5D19D86C0}" srcOrd="1" destOrd="0" presId="urn:microsoft.com/office/officeart/2005/8/layout/gear1"/>
    <dgm:cxn modelId="{A5B3286A-5FE0-4E21-908E-06DCEC18035A}" type="presParOf" srcId="{222B5BCE-1482-4658-A467-1D0578B6FD6B}" destId="{30235435-D7DE-4D78-8B87-A6AA6CE34B0E}" srcOrd="2" destOrd="0" presId="urn:microsoft.com/office/officeart/2005/8/layout/gear1"/>
    <dgm:cxn modelId="{9271D84C-E814-4D12-A1EA-F6F7B912B777}" type="presParOf" srcId="{222B5BCE-1482-4658-A467-1D0578B6FD6B}" destId="{56641ACA-E80A-4328-8601-EA01A74926AB}" srcOrd="3" destOrd="0" presId="urn:microsoft.com/office/officeart/2005/8/layout/gear1"/>
    <dgm:cxn modelId="{2D450D15-CEE7-480D-96BC-7454BD28D8FF}" type="presParOf" srcId="{222B5BCE-1482-4658-A467-1D0578B6FD6B}" destId="{F08D31E9-060D-4B4F-8749-D80636885E5E}" srcOrd="4" destOrd="0" presId="urn:microsoft.com/office/officeart/2005/8/layout/gear1"/>
    <dgm:cxn modelId="{FF2887A3-A4F3-441D-9C6B-5B6E03319647}" type="presParOf" srcId="{222B5BCE-1482-4658-A467-1D0578B6FD6B}" destId="{638CF2BF-134F-4125-B1EB-87BB2E7E10F8}" srcOrd="5" destOrd="0" presId="urn:microsoft.com/office/officeart/2005/8/layout/gear1"/>
    <dgm:cxn modelId="{7B3973CE-22B5-4C66-95E4-E5045D1F055D}" type="presParOf" srcId="{222B5BCE-1482-4658-A467-1D0578B6FD6B}" destId="{CC50D70C-53EC-49BB-8F3D-871ABDCF8530}" srcOrd="6" destOrd="0" presId="urn:microsoft.com/office/officeart/2005/8/layout/gear1"/>
    <dgm:cxn modelId="{C9F185FE-5EDD-4F88-B5C2-6B983ED79CDA}" type="presParOf" srcId="{222B5BCE-1482-4658-A467-1D0578B6FD6B}" destId="{E15518C1-BD47-4B81-AF17-CFCD9F12530C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987A4-BE3F-452A-8FAC-281E8A724BCE}" type="datetimeFigureOut">
              <a:rPr lang="it-IT" smtClean="0"/>
              <a:t>19/10/2020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F2BCE-3EBB-48DC-BFBA-548885A4B5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29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814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1180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 strumento di </a:t>
            </a:r>
            <a:r>
              <a:rPr lang="it-IT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self-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Piaac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è stato progettato per correlare la 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proficiency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delle competenze core (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literacy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numeracy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</a:t>
            </a:r>
            <a:r>
              <a:rPr lang="it-IT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solving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dei soggetti che vengono coinvolti nelle rilevazioni, o come nel nostro caso in una sperimentazione, alle diverse variabili ambientali che li connotano. </a:t>
            </a:r>
          </a:p>
          <a:p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titolo esemplificativo, la distribuzione dei livelli di possesso delle competenze </a:t>
            </a:r>
            <a:r>
              <a:rPr lang="it-IT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 classi di età dei partecipanti costituisce un passaggio importante per comprendere la quantità e la qualità delle </a:t>
            </a:r>
            <a:r>
              <a:rPr lang="it-IT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skill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acquisite dai discenti o in percorsi formativi pregressi o nel corso della fase iniziale dell’attività didattica presso i singoli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Cpia</a:t>
            </a:r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Piaac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online, oltre alla classe di età, comprende, naturalmente, anche altre variabili socio-demografiche, quali genere, titolo di studio, condizione occupazionale, categoria professionale, cittadinanza e residenza che consentono la restituzione di dati quantitativi particolarmente utili ai fini dello studio della distribuzione dei livelli delle competenze rilevate nelle popolazioni prese in considerazione; i dati che se ne ricavano costituiscono una fonte preziosa di informazioni, in grado di fornire un riscontro positivo ad alcune delle finalità della presente sperimentazione come ad esempio: la lettura dei bisogni formativi e la costruzione di profili di adulti definiti in base a specifici contesti sociali e di lavoro.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5016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5806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97350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459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947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7017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8192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6226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76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77925" y="1235075"/>
            <a:ext cx="4441825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 di abilità di base nella lettura, per quei rispondenti che non ottengono</a:t>
            </a:r>
            <a:r>
              <a:rPr lang="it-IT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punteggio sufficiente nelle fasi di </a:t>
            </a:r>
            <a:r>
              <a:rPr lang="it-I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it-I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-test o nei moduli delle prove cognitive.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2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7577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636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714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47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012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dirty="0" smtClean="0">
                <a:solidFill>
                  <a:schemeClr val="accent5">
                    <a:lumMod val="50000"/>
                  </a:schemeClr>
                </a:solidFill>
              </a:rPr>
              <a:t>Centri Regionali di Ricerca, Sperimentazione e Sviluppo 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072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179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604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4678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F2BCE-3EBB-48DC-BFBA-548885A4B51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7976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5"/>
          <p:cNvSpPr txBox="1">
            <a:spLocks/>
          </p:cNvSpPr>
          <p:nvPr/>
        </p:nvSpPr>
        <p:spPr>
          <a:xfrm>
            <a:off x="8517735" y="6561147"/>
            <a:ext cx="377429" cy="2127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0E28CCE-6CA9-4550-A3D1-97765D28AB5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3038" y="365129"/>
            <a:ext cx="8102312" cy="1325563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413038" y="1825625"/>
            <a:ext cx="8102312" cy="4351338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ECBA7-5505-43B8-8F59-D2E7F3C0C86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866B3-9F98-4C7D-A36E-3D86589981E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5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BC0E8-AB76-4DE0-882F-45F79B8DD81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CC995-2C63-49DC-8AEB-60D34559C4F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4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F05AE-1232-4BF6-84C1-CFBE377B4ECC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43E1B-9B3C-45DE-A5F8-0DD93544B6C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09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A4083-B1BA-4673-B4C8-E7FCFE2D5CF2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6134-4FCF-4C6C-8A06-EB7A8A1708D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545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9BF82-D67B-4056-B278-CD1E759DD62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92787-F455-4971-9D73-D9F7B58CDD7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72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5B52B-F56E-4BDB-851A-603259F2985A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45014-2C53-4ED2-AC0C-BED9BD286AA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1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97D56-A378-4052-AE01-6B3EEE9AFDC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29D8F-CBB1-464A-BB88-A84A423DEEE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2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AFDCA-B581-41BC-9F6B-7D91F85C139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C345-1E52-40FE-BB88-28179004168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7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CFB5-83F5-494E-AED0-AAFE2CE99E46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680B1-7760-4CF2-8C35-3D639A7AEC7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8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A5C37-9F5A-4E7E-97F3-87E034961F3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3C50-743C-41C3-A8AB-E3B10F46358A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2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F939F-A2BF-4D5E-A6AD-5C996687740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9F9E3-468D-4168-87C5-3513D2BA873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8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CD313-0CD2-43F7-A5F8-5E307B266CC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92D4D-E401-4E06-950C-7AC94088118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5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987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ED88B-2859-4CB9-985F-1B3334E2702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18023-BD98-4076-8095-DC7A49028F5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E7440B-9EE9-46A3-AE97-8A5067D41CC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t>19/10/2020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C7B75B-0470-4565-B282-9F28C6B22C7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4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3"/>
          <p:cNvSpPr txBox="1">
            <a:spLocks/>
          </p:cNvSpPr>
          <p:nvPr/>
        </p:nvSpPr>
        <p:spPr>
          <a:xfrm>
            <a:off x="168988" y="1818783"/>
            <a:ext cx="8098311" cy="4442370"/>
          </a:xfrm>
          <a:prstGeom prst="rect">
            <a:avLst/>
          </a:prstGeom>
        </p:spPr>
        <p:txBody>
          <a:bodyPr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it-IT" b="1" dirty="0">
              <a:solidFill>
                <a:srgbClr val="4472C4">
                  <a:lumMod val="75000"/>
                </a:srgbClr>
              </a:solidFill>
            </a:endParaRPr>
          </a:p>
          <a:p>
            <a:pPr>
              <a:lnSpc>
                <a:spcPct val="120000"/>
              </a:lnSpc>
              <a:defRPr/>
            </a:pPr>
            <a:endParaRPr lang="it-IT" sz="13600" b="1" dirty="0" smtClean="0">
              <a:solidFill>
                <a:srgbClr val="4472C4">
                  <a:lumMod val="75000"/>
                </a:srgbClr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it-IT" sz="7000" b="1" dirty="0" smtClean="0">
                <a:solidFill>
                  <a:schemeClr val="accent5">
                    <a:lumMod val="50000"/>
                  </a:schemeClr>
                </a:solidFill>
              </a:rPr>
              <a:t>Sperimentazione </a:t>
            </a:r>
            <a:r>
              <a:rPr lang="it-IT" sz="7000" b="1" dirty="0">
                <a:solidFill>
                  <a:schemeClr val="accent5">
                    <a:lumMod val="50000"/>
                  </a:schemeClr>
                </a:solidFill>
              </a:rPr>
              <a:t>dello strumento </a:t>
            </a:r>
          </a:p>
          <a:p>
            <a:pPr>
              <a:lnSpc>
                <a:spcPct val="120000"/>
              </a:lnSpc>
              <a:defRPr/>
            </a:pPr>
            <a:r>
              <a:rPr lang="it-IT" sz="7000" b="1" dirty="0">
                <a:solidFill>
                  <a:schemeClr val="accent5">
                    <a:lumMod val="50000"/>
                  </a:schemeClr>
                </a:solidFill>
              </a:rPr>
              <a:t>di self-</a:t>
            </a:r>
            <a:r>
              <a:rPr lang="it-IT" sz="7000" b="1" dirty="0" err="1">
                <a:solidFill>
                  <a:schemeClr val="accent5">
                    <a:lumMod val="50000"/>
                  </a:schemeClr>
                </a:solidFill>
              </a:rPr>
              <a:t>assessment</a:t>
            </a:r>
            <a:r>
              <a:rPr lang="it-IT" sz="7000" b="1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it-IT" sz="7000" b="1" dirty="0" err="1">
                <a:solidFill>
                  <a:schemeClr val="accent5">
                    <a:lumMod val="50000"/>
                  </a:schemeClr>
                </a:solidFill>
              </a:rPr>
              <a:t>Piaac</a:t>
            </a:r>
            <a:r>
              <a:rPr lang="it-IT" sz="7000" b="1" dirty="0">
                <a:solidFill>
                  <a:schemeClr val="accent5">
                    <a:lumMod val="50000"/>
                  </a:schemeClr>
                </a:solidFill>
              </a:rPr>
              <a:t> online nei </a:t>
            </a:r>
          </a:p>
          <a:p>
            <a:pPr>
              <a:lnSpc>
                <a:spcPct val="120000"/>
              </a:lnSpc>
              <a:defRPr/>
            </a:pPr>
            <a:r>
              <a:rPr lang="it-IT" sz="7000" b="1" dirty="0">
                <a:solidFill>
                  <a:schemeClr val="accent5">
                    <a:lumMod val="50000"/>
                  </a:schemeClr>
                </a:solidFill>
              </a:rPr>
              <a:t>Centri Provinciali per l’Istruzione degli Adulti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it-IT" sz="7000" dirty="0" smtClean="0">
              <a:solidFill>
                <a:schemeClr val="accent5">
                  <a:lumMod val="50000"/>
                </a:schemeClr>
              </a:solidFill>
              <a:latin typeface="Calibri"/>
              <a:ea typeface="+mn-ea"/>
              <a:cs typeface="+mn-cs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it-IT" sz="7000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+mn-ea"/>
                <a:cs typeface="+mn-cs"/>
              </a:rPr>
              <a:t>Report finale</a:t>
            </a:r>
          </a:p>
          <a:p>
            <a:pPr>
              <a:lnSpc>
                <a:spcPct val="120000"/>
              </a:lnSpc>
              <a:defRPr/>
            </a:pPr>
            <a:r>
              <a:rPr lang="it-IT" sz="4200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+mn-ea"/>
                <a:cs typeface="+mn-cs"/>
                <a:sym typeface="Trebuchet MS"/>
              </a:rPr>
              <a:t>ANPAL </a:t>
            </a:r>
            <a:r>
              <a:rPr lang="it-IT" sz="4200" dirty="0">
                <a:solidFill>
                  <a:schemeClr val="accent5">
                    <a:lumMod val="50000"/>
                  </a:schemeClr>
                </a:solidFill>
                <a:latin typeface="Calibri"/>
                <a:ea typeface="+mn-ea"/>
                <a:cs typeface="+mn-cs"/>
                <a:sym typeface="Trebuchet MS"/>
              </a:rPr>
              <a:t>– Ministero dell’Istruzione – </a:t>
            </a:r>
            <a:r>
              <a:rPr lang="it-IT" sz="4200" dirty="0" err="1">
                <a:solidFill>
                  <a:schemeClr val="accent5">
                    <a:lumMod val="50000"/>
                  </a:schemeClr>
                </a:solidFill>
                <a:latin typeface="Calibri"/>
                <a:ea typeface="+mn-ea"/>
                <a:cs typeface="+mn-cs"/>
                <a:sym typeface="Trebuchet MS"/>
              </a:rPr>
              <a:t>CRRSeS</a:t>
            </a:r>
            <a:r>
              <a:rPr lang="it-IT" sz="4200" dirty="0">
                <a:solidFill>
                  <a:schemeClr val="accent5">
                    <a:lumMod val="50000"/>
                  </a:schemeClr>
                </a:solidFill>
                <a:latin typeface="Calibri"/>
                <a:ea typeface="+mn-ea"/>
                <a:cs typeface="+mn-cs"/>
                <a:sym typeface="Trebuchet MS"/>
              </a:rPr>
              <a:t>-CPIA</a:t>
            </a:r>
            <a:endParaRPr lang="it-IT" sz="4200" dirty="0">
              <a:solidFill>
                <a:schemeClr val="accent5">
                  <a:lumMod val="50000"/>
                </a:schemeClr>
              </a:solidFill>
              <a:latin typeface="Calibri"/>
              <a:ea typeface="+mn-ea"/>
              <a:cs typeface="+mn-cs"/>
            </a:endParaRPr>
          </a:p>
          <a:p>
            <a:pPr>
              <a:lnSpc>
                <a:spcPct val="120000"/>
              </a:lnSpc>
              <a:defRPr/>
            </a:pPr>
            <a:endParaRPr lang="it-IT" sz="8000" b="1" dirty="0">
              <a:solidFill>
                <a:srgbClr val="4472C4">
                  <a:lumMod val="75000"/>
                </a:srgbClr>
              </a:solidFill>
            </a:endParaRPr>
          </a:p>
          <a:p>
            <a:pPr>
              <a:lnSpc>
                <a:spcPct val="120000"/>
              </a:lnSpc>
              <a:defRPr/>
            </a:pPr>
            <a:endParaRPr lang="it-IT" sz="8000" b="1" dirty="0">
              <a:solidFill>
                <a:srgbClr val="4472C4">
                  <a:lumMod val="75000"/>
                </a:srgbClr>
              </a:solidFill>
            </a:endParaRPr>
          </a:p>
          <a:p>
            <a:pPr>
              <a:defRPr/>
            </a:pPr>
            <a:endParaRPr lang="it-IT" sz="5100" b="1" dirty="0">
              <a:solidFill>
                <a:srgbClr val="4472C4">
                  <a:lumMod val="75000"/>
                </a:srgbClr>
              </a:solidFill>
            </a:endParaRPr>
          </a:p>
          <a:p>
            <a:pPr>
              <a:defRPr/>
            </a:pPr>
            <a:endParaRPr lang="it-IT" b="1" dirty="0">
              <a:solidFill>
                <a:srgbClr val="4472C4">
                  <a:lumMod val="75000"/>
                </a:srgbClr>
              </a:solidFill>
            </a:endParaRPr>
          </a:p>
        </p:txBody>
      </p:sp>
      <p:pic>
        <p:nvPicPr>
          <p:cNvPr id="4" name="Immagin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86" y="316906"/>
            <a:ext cx="20478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30" y="175299"/>
            <a:ext cx="1533525" cy="74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850" y="116632"/>
            <a:ext cx="2015510" cy="80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8659" y="5735715"/>
            <a:ext cx="5328592" cy="52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88" y="5762802"/>
            <a:ext cx="1450683" cy="40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40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1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260204" y="318183"/>
            <a:ext cx="6388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I RISULTATI DELLA SPERIMENTAZIONE</a:t>
            </a:r>
          </a:p>
        </p:txBody>
      </p:sp>
      <p:sp>
        <p:nvSpPr>
          <p:cNvPr id="5" name="Rettangolo 4"/>
          <p:cNvSpPr/>
          <p:nvPr/>
        </p:nvSpPr>
        <p:spPr>
          <a:xfrm>
            <a:off x="251520" y="876781"/>
            <a:ext cx="79208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Le prove cognitive</a:t>
            </a:r>
          </a:p>
          <a:p>
            <a:pPr lvl="1"/>
            <a:r>
              <a:rPr lang="it-IT" sz="2200" i="1" dirty="0" err="1">
                <a:solidFill>
                  <a:schemeClr val="bg1">
                    <a:lumMod val="50000"/>
                  </a:schemeClr>
                </a:solidFill>
              </a:rPr>
              <a:t>Literacy</a:t>
            </a:r>
            <a:endParaRPr lang="it-IT" sz="2200" i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sz="2200" i="1" dirty="0" err="1">
                <a:solidFill>
                  <a:schemeClr val="bg1">
                    <a:lumMod val="50000"/>
                  </a:schemeClr>
                </a:solidFill>
              </a:rPr>
              <a:t>Numeracy</a:t>
            </a:r>
            <a:endParaRPr lang="it-IT" sz="2200" i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sz="2200" i="1" dirty="0" err="1">
                <a:solidFill>
                  <a:schemeClr val="bg1">
                    <a:lumMod val="50000"/>
                  </a:schemeClr>
                </a:solidFill>
              </a:rPr>
              <a:t>Problem</a:t>
            </a:r>
            <a:r>
              <a:rPr lang="it-IT" sz="2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200" i="1" dirty="0" err="1">
                <a:solidFill>
                  <a:schemeClr val="bg1">
                    <a:lumMod val="50000"/>
                  </a:schemeClr>
                </a:solidFill>
              </a:rPr>
              <a:t>solving</a:t>
            </a:r>
            <a:endParaRPr lang="it-IT" sz="2200" i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it-IT" sz="2200" i="1" dirty="0">
                <a:solidFill>
                  <a:schemeClr val="bg1">
                    <a:lumMod val="50000"/>
                  </a:schemeClr>
                </a:solidFill>
              </a:rPr>
              <a:t>Reading </a:t>
            </a:r>
            <a:r>
              <a:rPr lang="it-IT" sz="2200" i="1" dirty="0" err="1">
                <a:solidFill>
                  <a:schemeClr val="bg1">
                    <a:lumMod val="50000"/>
                  </a:schemeClr>
                </a:solidFill>
              </a:rPr>
              <a:t>components</a:t>
            </a:r>
            <a:endParaRPr lang="it-IT" sz="2200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it-IT" sz="600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Le competenze agite nel lavoro e nella vita quotidiana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Il questionario docente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200" i="1" dirty="0">
                <a:solidFill>
                  <a:schemeClr val="bg1">
                    <a:lumMod val="50000"/>
                  </a:schemeClr>
                </a:solidFill>
              </a:rPr>
              <a:t>Fruibilità dello strumento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200" i="1" dirty="0">
                <a:solidFill>
                  <a:schemeClr val="bg1">
                    <a:lumMod val="50000"/>
                  </a:schemeClr>
                </a:solidFill>
              </a:rPr>
              <a:t>Utilità dello strumento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200" i="1" dirty="0">
                <a:solidFill>
                  <a:schemeClr val="bg1">
                    <a:lumMod val="50000"/>
                  </a:schemeClr>
                </a:solidFill>
              </a:rPr>
              <a:t>Confronto con altri strumenti di personalizzazione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i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Il questionario discente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I focus </a:t>
            </a:r>
            <a:r>
              <a:rPr lang="it-IT" sz="2400" b="1" dirty="0" err="1">
                <a:solidFill>
                  <a:schemeClr val="bg1">
                    <a:lumMod val="50000"/>
                  </a:schemeClr>
                </a:solidFill>
              </a:rPr>
              <a:t>group</a:t>
            </a:r>
            <a:endParaRPr lang="it-IT" sz="2400" b="1" dirty="0">
              <a:solidFill>
                <a:schemeClr val="bg1">
                  <a:lumMod val="50000"/>
                </a:schemeClr>
              </a:solidFill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endParaRPr lang="it-IT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7823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6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253458" y="315851"/>
            <a:ext cx="3729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LE PROVE COGNITIVE</a:t>
            </a:r>
          </a:p>
        </p:txBody>
      </p:sp>
      <p:sp>
        <p:nvSpPr>
          <p:cNvPr id="5" name="Rettangolo 4"/>
          <p:cNvSpPr/>
          <p:nvPr/>
        </p:nvSpPr>
        <p:spPr>
          <a:xfrm>
            <a:off x="251520" y="980728"/>
            <a:ext cx="81369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1. Livelli di competenze per soglia di presidio </a:t>
            </a:r>
            <a:endParaRPr lang="it-IT" sz="2200" i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endParaRPr lang="it-IT" sz="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2. Livelli di competenze per classe di età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>
                <a:solidFill>
                  <a:schemeClr val="bg1">
                    <a:lumMod val="50000"/>
                  </a:schemeClr>
                </a:solidFill>
              </a:rPr>
              <a:t>3. I Reading </a:t>
            </a:r>
            <a:r>
              <a:rPr lang="it-IT" sz="2400" b="1" dirty="0" err="1">
                <a:solidFill>
                  <a:schemeClr val="bg1">
                    <a:lumMod val="50000"/>
                  </a:schemeClr>
                </a:solidFill>
              </a:rPr>
              <a:t>components</a:t>
            </a:r>
            <a:endParaRPr lang="it-IT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 rot="19736299">
            <a:off x="6893182" y="4817827"/>
            <a:ext cx="1204811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Finalità 1</a:t>
            </a: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4"/>
          <a:srcRect l="11413" t="26536" r="12594" b="7290"/>
          <a:stretch/>
        </p:blipFill>
        <p:spPr>
          <a:xfrm>
            <a:off x="179512" y="1405299"/>
            <a:ext cx="7099834" cy="3319846"/>
          </a:xfrm>
          <a:prstGeom prst="rect">
            <a:avLst/>
          </a:prstGeom>
        </p:spPr>
      </p:pic>
      <p:sp>
        <p:nvSpPr>
          <p:cNvPr id="19" name="Rettangolo arrotondato 18"/>
          <p:cNvSpPr/>
          <p:nvPr/>
        </p:nvSpPr>
        <p:spPr>
          <a:xfrm rot="19736299">
            <a:off x="6893180" y="864381"/>
            <a:ext cx="1204811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Finalità 2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8406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3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556817" y="-69952"/>
            <a:ext cx="25871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COMPETENZE </a:t>
            </a:r>
          </a:p>
          <a:p>
            <a:r>
              <a:rPr lang="it-IT" sz="3200" dirty="0" smtClean="0">
                <a:solidFill>
                  <a:srgbClr val="0070C0"/>
                </a:solidFill>
              </a:rPr>
              <a:t>AGITE</a:t>
            </a:r>
            <a:endParaRPr lang="it-IT" sz="3200" dirty="0">
              <a:solidFill>
                <a:srgbClr val="0070C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/>
          <a:srcRect l="27950" t="30202" r="27951" b="21403"/>
          <a:stretch/>
        </p:blipFill>
        <p:spPr>
          <a:xfrm>
            <a:off x="72008" y="3132980"/>
            <a:ext cx="8172400" cy="360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Ovale 5"/>
          <p:cNvSpPr/>
          <p:nvPr/>
        </p:nvSpPr>
        <p:spPr>
          <a:xfrm>
            <a:off x="1763688" y="3057578"/>
            <a:ext cx="1656184" cy="325174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10" name="Ovale 9"/>
          <p:cNvSpPr/>
          <p:nvPr/>
        </p:nvSpPr>
        <p:spPr>
          <a:xfrm>
            <a:off x="5453844" y="3043171"/>
            <a:ext cx="1656184" cy="325174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504723" y="15805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/>
          <a:srcRect l="11413" t="28002" r="11413" b="14804"/>
          <a:stretch/>
        </p:blipFill>
        <p:spPr>
          <a:xfrm>
            <a:off x="17687" y="522602"/>
            <a:ext cx="6282505" cy="250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6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297655" y="-24600"/>
            <a:ext cx="4858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IL QUESTIONARIO DOCENTE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4"/>
          <a:srcRect l="27955" t="42529" r="27551" b="17875"/>
          <a:stretch/>
        </p:blipFill>
        <p:spPr>
          <a:xfrm>
            <a:off x="73149" y="560175"/>
            <a:ext cx="6875115" cy="2940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ttangolo arrotondato 4"/>
          <p:cNvSpPr/>
          <p:nvPr/>
        </p:nvSpPr>
        <p:spPr>
          <a:xfrm rot="19736299">
            <a:off x="7121377" y="1610286"/>
            <a:ext cx="1204811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Fruibilità</a:t>
            </a:r>
          </a:p>
        </p:txBody>
      </p:sp>
      <p:graphicFrame>
        <p:nvGraphicFramePr>
          <p:cNvPr id="6" name="Grafico 5"/>
          <p:cNvGraphicFramePr/>
          <p:nvPr>
            <p:extLst>
              <p:ext uri="{D42A27DB-BD31-4B8C-83A1-F6EECF244321}">
                <p14:modId xmlns:p14="http://schemas.microsoft.com/office/powerpoint/2010/main" val="3258528448"/>
              </p:ext>
            </p:extLst>
          </p:nvPr>
        </p:nvGraphicFramePr>
        <p:xfrm>
          <a:off x="-324544" y="4241374"/>
          <a:ext cx="3144520" cy="1851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2205952438"/>
              </p:ext>
            </p:extLst>
          </p:nvPr>
        </p:nvGraphicFramePr>
        <p:xfrm>
          <a:off x="2033804" y="4270449"/>
          <a:ext cx="3366770" cy="1812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2721881656"/>
              </p:ext>
            </p:extLst>
          </p:nvPr>
        </p:nvGraphicFramePr>
        <p:xfrm>
          <a:off x="4584520" y="4239276"/>
          <a:ext cx="3133090" cy="180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Rettangolo arrotondato 8"/>
          <p:cNvSpPr/>
          <p:nvPr/>
        </p:nvSpPr>
        <p:spPr>
          <a:xfrm rot="19736299">
            <a:off x="7193385" y="3483133"/>
            <a:ext cx="1204811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Utilità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827584" y="3901117"/>
            <a:ext cx="119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In ingresso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240208" y="3901117"/>
            <a:ext cx="102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In itinere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5724128" y="3901117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Alla fine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3189729" y="15760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0791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2" y="-246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297655" y="-24600"/>
            <a:ext cx="4858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IL QUESTIONARIO DOCENTE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95997" y="586046"/>
            <a:ext cx="4189585" cy="5599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possibili impatti d’uso di </a:t>
            </a:r>
            <a:r>
              <a:rPr lang="it-IT" sz="2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Piaac</a:t>
            </a:r>
            <a:r>
              <a:rPr lang="it-IT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online nei </a:t>
            </a:r>
            <a:r>
              <a:rPr lang="it-IT" sz="2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Cpia</a:t>
            </a:r>
            <a:r>
              <a:rPr lang="it-IT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una ridefinizione dei tempi di lavoro (9)</a:t>
            </a:r>
            <a:endParaRPr lang="it-IT" sz="2200" dirty="0"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tempi di lavoro recuperati (6)</a:t>
            </a:r>
            <a:endParaRPr lang="it-IT" sz="2200" dirty="0"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snellimento delle procedure (5)</a:t>
            </a:r>
            <a:endParaRPr lang="it-IT" sz="2200" dirty="0"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una rimodulazione della programmazione (3)</a:t>
            </a:r>
            <a:endParaRPr lang="it-IT" sz="2200" dirty="0"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  <a:p>
            <a:pPr marL="342900" indent="-342900" algn="just">
              <a:lnSpc>
                <a:spcPct val="115000"/>
              </a:lnSpc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interscambiabilità e riconoscibilità dei percorsi didattici (3)</a:t>
            </a:r>
            <a:endParaRPr lang="it-IT" sz="2200" dirty="0"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alibri Light" panose="020F0302020204030204" pitchFamily="34" charset="0"/>
              <a:buChar char="-"/>
            </a:pPr>
            <a:r>
              <a:rPr lang="it-IT" sz="2200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Altro (5): </a:t>
            </a: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  <a:cs typeface="Calibri,Bold"/>
              </a:rPr>
              <a:t>valutazione delle reali competenze, standardizzazione delle procedure, organizzazione dei gruppi classe, personalizzazione del percorso.</a:t>
            </a:r>
            <a:endParaRPr lang="it-IT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Calibri,Bold"/>
            </a:endParaRPr>
          </a:p>
        </p:txBody>
      </p:sp>
      <p:sp>
        <p:nvSpPr>
          <p:cNvPr id="20" name="Ovale 19"/>
          <p:cNvSpPr/>
          <p:nvPr/>
        </p:nvSpPr>
        <p:spPr>
          <a:xfrm>
            <a:off x="5908856" y="997229"/>
            <a:ext cx="798844" cy="703579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1 20"/>
          <p:cNvCxnSpPr/>
          <p:nvPr/>
        </p:nvCxnSpPr>
        <p:spPr>
          <a:xfrm>
            <a:off x="6308276" y="771176"/>
            <a:ext cx="2" cy="255683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4420746" y="1163108"/>
            <a:ext cx="3837654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Razionalizzazione di tempi e procedure</a:t>
            </a:r>
          </a:p>
        </p:txBody>
      </p:sp>
      <p:cxnSp>
        <p:nvCxnSpPr>
          <p:cNvPr id="23" name="Connettore 1 22"/>
          <p:cNvCxnSpPr/>
          <p:nvPr/>
        </p:nvCxnSpPr>
        <p:spPr>
          <a:xfrm>
            <a:off x="6308276" y="1700808"/>
            <a:ext cx="2" cy="59617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e 23"/>
          <p:cNvSpPr/>
          <p:nvPr/>
        </p:nvSpPr>
        <p:spPr>
          <a:xfrm>
            <a:off x="5908856" y="2276872"/>
            <a:ext cx="798844" cy="703579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4572000" y="2436701"/>
            <a:ext cx="3478773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Innovazione nella programmazione</a:t>
            </a:r>
          </a:p>
        </p:txBody>
      </p:sp>
      <p:sp>
        <p:nvSpPr>
          <p:cNvPr id="27" name="Ovale 26"/>
          <p:cNvSpPr/>
          <p:nvPr/>
        </p:nvSpPr>
        <p:spPr>
          <a:xfrm>
            <a:off x="5942027" y="3583656"/>
            <a:ext cx="798844" cy="703579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4851746" y="3750779"/>
            <a:ext cx="2979405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Personalizzazione dei percorsi</a:t>
            </a:r>
          </a:p>
        </p:txBody>
      </p:sp>
      <p:cxnSp>
        <p:nvCxnSpPr>
          <p:cNvPr id="32" name="Connettore 1 31"/>
          <p:cNvCxnSpPr/>
          <p:nvPr/>
        </p:nvCxnSpPr>
        <p:spPr>
          <a:xfrm>
            <a:off x="6339573" y="5589240"/>
            <a:ext cx="2" cy="255683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6308570" y="2981655"/>
            <a:ext cx="2" cy="59617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>
            <a:off x="6341446" y="4266933"/>
            <a:ext cx="2" cy="59617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e 36"/>
          <p:cNvSpPr/>
          <p:nvPr/>
        </p:nvSpPr>
        <p:spPr>
          <a:xfrm>
            <a:off x="5940152" y="4885661"/>
            <a:ext cx="798844" cy="703579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4454634" y="5064857"/>
            <a:ext cx="3769878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Miglioramento qualità ed efficacia IDA</a:t>
            </a:r>
          </a:p>
        </p:txBody>
      </p:sp>
      <p:sp>
        <p:nvSpPr>
          <p:cNvPr id="18" name="Rettangolo arrotondato 17"/>
          <p:cNvSpPr/>
          <p:nvPr/>
        </p:nvSpPr>
        <p:spPr>
          <a:xfrm>
            <a:off x="3229566" y="15759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1069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2" y="-246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2895" y="14511"/>
            <a:ext cx="28772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3200" dirty="0">
                <a:solidFill>
                  <a:srgbClr val="0070C0"/>
                </a:solidFill>
              </a:rPr>
              <a:t>IL </a:t>
            </a:r>
          </a:p>
          <a:p>
            <a:pPr algn="r"/>
            <a:r>
              <a:rPr lang="it-IT" sz="3200" dirty="0">
                <a:solidFill>
                  <a:srgbClr val="0070C0"/>
                </a:solidFill>
              </a:rPr>
              <a:t>QUESTIONARIO </a:t>
            </a:r>
          </a:p>
          <a:p>
            <a:pPr algn="r"/>
            <a:r>
              <a:rPr lang="it-IT" sz="3200" dirty="0">
                <a:solidFill>
                  <a:srgbClr val="0070C0"/>
                </a:solidFill>
              </a:rPr>
              <a:t>DISCENTE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4"/>
          <a:srcRect l="28738" t="29469" r="29131" b="19936"/>
          <a:stretch/>
        </p:blipFill>
        <p:spPr>
          <a:xfrm>
            <a:off x="2890158" y="30510"/>
            <a:ext cx="5354250" cy="363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/>
          <a:srcRect l="25193" t="30935" r="25194" b="12604"/>
          <a:stretch/>
        </p:blipFill>
        <p:spPr>
          <a:xfrm>
            <a:off x="-6502" y="3404400"/>
            <a:ext cx="8250910" cy="3312369"/>
          </a:xfrm>
          <a:prstGeom prst="rect">
            <a:avLst/>
          </a:prstGeom>
        </p:spPr>
      </p:pic>
      <p:sp>
        <p:nvSpPr>
          <p:cNvPr id="26" name="Rettangolo arrotondato 25"/>
          <p:cNvSpPr/>
          <p:nvPr/>
        </p:nvSpPr>
        <p:spPr>
          <a:xfrm rot="19736299">
            <a:off x="7876750" y="215332"/>
            <a:ext cx="1071681" cy="509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Fruibilità</a:t>
            </a:r>
          </a:p>
        </p:txBody>
      </p:sp>
      <p:sp>
        <p:nvSpPr>
          <p:cNvPr id="29" name="Rettangolo arrotondato 28"/>
          <p:cNvSpPr/>
          <p:nvPr/>
        </p:nvSpPr>
        <p:spPr>
          <a:xfrm rot="19736299">
            <a:off x="7871895" y="6040946"/>
            <a:ext cx="962540" cy="4605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Utilità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1259632" y="30510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7372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04757" y="-32848"/>
            <a:ext cx="5694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RISULTATI DEI 2 FOCUS GROUP </a:t>
            </a:r>
            <a:r>
              <a:rPr lang="it-IT" dirty="0">
                <a:solidFill>
                  <a:srgbClr val="0070C0"/>
                </a:solidFill>
              </a:rPr>
              <a:t>1/2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82758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820804"/>
              </p:ext>
            </p:extLst>
          </p:nvPr>
        </p:nvGraphicFramePr>
        <p:xfrm>
          <a:off x="107504" y="620688"/>
          <a:ext cx="8928992" cy="61264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322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Caratteristiche tecniche dello strumento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Fruibilità</a:t>
                      </a:r>
                      <a:r>
                        <a:rPr lang="it-IT" sz="17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e facilità d’uso</a:t>
                      </a:r>
                      <a:endParaRPr lang="it-IT" sz="17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Difficoltà connessione Internet</a:t>
                      </a:r>
                      <a:endParaRPr lang="it-IT" sz="17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rgbClr val="002060"/>
                          </a:solidFill>
                        </a:rPr>
                        <a:t>Versione </a:t>
                      </a:r>
                    </a:p>
                    <a:p>
                      <a:pPr algn="ctr"/>
                      <a:r>
                        <a:rPr lang="it-IT" sz="1700" dirty="0">
                          <a:solidFill>
                            <a:srgbClr val="002060"/>
                          </a:solidFill>
                        </a:rPr>
                        <a:t>Offline</a:t>
                      </a:r>
                      <a:endParaRPr lang="it-IT" sz="17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Efficacia e utilità</a:t>
                      </a:r>
                      <a:r>
                        <a:rPr lang="it-IT" b="1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dello strumento</a:t>
                      </a:r>
                    </a:p>
                    <a:p>
                      <a:endParaRPr lang="it-IT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Individuazione competenze in ingresso, riconoscimento crediti e personalizzazione piano formativo</a:t>
                      </a:r>
                      <a:endParaRPr lang="it-IT" sz="17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Livello</a:t>
                      </a:r>
                      <a:r>
                        <a:rPr lang="it-IT" sz="1700" b="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linguistico più elevato rispetto al B1</a:t>
                      </a:r>
                      <a:endParaRPr lang="it-IT" sz="17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rgbClr val="002060"/>
                          </a:solidFill>
                        </a:rPr>
                        <a:t>Semplificazione dei testi, in particolare per </a:t>
                      </a:r>
                      <a:r>
                        <a:rPr lang="it-IT" sz="1700" b="0" i="1" dirty="0" err="1">
                          <a:solidFill>
                            <a:srgbClr val="002060"/>
                          </a:solidFill>
                        </a:rPr>
                        <a:t>numeracy</a:t>
                      </a:r>
                      <a:endParaRPr lang="it-IT" sz="1700" b="0" i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it-IT" sz="600" b="0" i="1" dirty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it-IT" sz="1700" b="0" i="0" dirty="0">
                          <a:solidFill>
                            <a:srgbClr val="002060"/>
                          </a:solidFill>
                        </a:rPr>
                        <a:t>Utilizzo</a:t>
                      </a:r>
                      <a:r>
                        <a:rPr lang="it-IT" sz="1700" b="0" i="0" baseline="0" dirty="0">
                          <a:solidFill>
                            <a:srgbClr val="002060"/>
                          </a:solidFill>
                        </a:rPr>
                        <a:t> modulo </a:t>
                      </a:r>
                      <a:r>
                        <a:rPr lang="it-IT" sz="1700" b="0" i="1" baseline="0" dirty="0" err="1">
                          <a:solidFill>
                            <a:srgbClr val="002060"/>
                          </a:solidFill>
                        </a:rPr>
                        <a:t>numeracy</a:t>
                      </a:r>
                      <a:r>
                        <a:rPr lang="it-IT" sz="1700" b="0" i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sz="1700" b="0" i="0" baseline="0" dirty="0">
                          <a:solidFill>
                            <a:srgbClr val="002060"/>
                          </a:solidFill>
                        </a:rPr>
                        <a:t>in lingua straniera</a:t>
                      </a:r>
                      <a:endParaRPr lang="it-IT" sz="1700" b="0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Durata di svolgimento del test</a:t>
                      </a:r>
                    </a:p>
                    <a:p>
                      <a:endParaRPr lang="it-IT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Durata singoli moduli congrua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Durata del test complessiva eccessivamente lunga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i="0" dirty="0">
                          <a:solidFill>
                            <a:srgbClr val="002060"/>
                          </a:solidFill>
                        </a:rPr>
                        <a:t>Maggiore modularità del 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Adeguatezza del </a:t>
                      </a:r>
                      <a:r>
                        <a:rPr lang="it-IT" b="1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Piaac</a:t>
                      </a:r>
                      <a:r>
                        <a:rPr lang="it-IT" b="1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on line per supportare la personalizzazione del piano formativo</a:t>
                      </a:r>
                      <a:endParaRPr lang="it-IT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Confermata validità delle tavole di corrispondenza</a:t>
                      </a:r>
                      <a:r>
                        <a:rPr lang="it-IT" sz="1700" b="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RA/competenze cognitive e soglia di padronanza (livello 2)</a:t>
                      </a:r>
                      <a:endParaRPr lang="it-IT" sz="17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Mancata copertura di tutti i RA (in</a:t>
                      </a:r>
                      <a:r>
                        <a:rPr lang="it-IT" sz="1800" kern="1200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particolare le competenze relative a produzione scritta)</a:t>
                      </a:r>
                      <a:endParaRPr lang="it-IT" sz="17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Definizione di repertori di prove complementari, omogenee per tutti i </a:t>
                      </a:r>
                      <a:r>
                        <a:rPr lang="it-IT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Cpia</a:t>
                      </a:r>
                      <a:endParaRPr lang="it-IT" sz="1700" b="0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6" name="Picture 2" descr="Risultati immagini per lente ingrandimen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49" y="690300"/>
            <a:ext cx="754466" cy="7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po 20"/>
          <p:cNvGrpSpPr/>
          <p:nvPr/>
        </p:nvGrpSpPr>
        <p:grpSpPr>
          <a:xfrm>
            <a:off x="3123889" y="477258"/>
            <a:ext cx="708117" cy="1015663"/>
            <a:chOff x="2843808" y="855965"/>
            <a:chExt cx="864096" cy="1367311"/>
          </a:xfrm>
        </p:grpSpPr>
        <p:sp>
          <p:nvSpPr>
            <p:cNvPr id="22" name="Ovale 21"/>
            <p:cNvSpPr/>
            <p:nvPr/>
          </p:nvSpPr>
          <p:spPr>
            <a:xfrm>
              <a:off x="2843808" y="1172899"/>
              <a:ext cx="864096" cy="864096"/>
            </a:xfrm>
            <a:prstGeom prst="ellips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7000" dirty="0">
                <a:solidFill>
                  <a:srgbClr val="C00000"/>
                </a:solidFill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2940206" y="855965"/>
              <a:ext cx="692851" cy="1367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000" dirty="0">
                  <a:solidFill>
                    <a:schemeClr val="accent6">
                      <a:lumMod val="75000"/>
                    </a:schemeClr>
                  </a:solidFill>
                </a:rPr>
                <a:t>+</a:t>
              </a:r>
            </a:p>
          </p:txBody>
        </p:sp>
      </p:grpSp>
      <p:sp>
        <p:nvSpPr>
          <p:cNvPr id="25" name="Ovale 24"/>
          <p:cNvSpPr/>
          <p:nvPr/>
        </p:nvSpPr>
        <p:spPr>
          <a:xfrm>
            <a:off x="7543032" y="739755"/>
            <a:ext cx="708117" cy="641866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7000" dirty="0">
              <a:solidFill>
                <a:srgbClr val="C00000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5299141" y="260648"/>
            <a:ext cx="708117" cy="1075399"/>
            <a:chOff x="2843808" y="589266"/>
            <a:chExt cx="864096" cy="1447729"/>
          </a:xfrm>
        </p:grpSpPr>
        <p:sp>
          <p:nvSpPr>
            <p:cNvPr id="2" name="Ovale 1"/>
            <p:cNvSpPr/>
            <p:nvPr/>
          </p:nvSpPr>
          <p:spPr>
            <a:xfrm>
              <a:off x="2843808" y="1172899"/>
              <a:ext cx="864096" cy="864096"/>
            </a:xfrm>
            <a:prstGeom prst="ellipse">
              <a:avLst/>
            </a:prstGeom>
            <a:ln w="76200"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7000" dirty="0">
                <a:solidFill>
                  <a:srgbClr val="C00000"/>
                </a:solidFill>
              </a:endParaRPr>
            </a:p>
          </p:txBody>
        </p:sp>
        <p:sp>
          <p:nvSpPr>
            <p:cNvPr id="4" name="CasellaDiTesto 3"/>
            <p:cNvSpPr txBox="1"/>
            <p:nvPr/>
          </p:nvSpPr>
          <p:spPr>
            <a:xfrm>
              <a:off x="2984623" y="589266"/>
              <a:ext cx="49885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0" dirty="0">
                  <a:solidFill>
                    <a:srgbClr val="C00000"/>
                  </a:solidFill>
                </a:rPr>
                <a:t>-</a:t>
              </a:r>
            </a:p>
          </p:txBody>
        </p:sp>
      </p:grpSp>
      <p:sp>
        <p:nvSpPr>
          <p:cNvPr id="10" name="Rettangolo 9"/>
          <p:cNvSpPr/>
          <p:nvPr/>
        </p:nvSpPr>
        <p:spPr>
          <a:xfrm>
            <a:off x="7576220" y="722538"/>
            <a:ext cx="4109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</a:t>
            </a:r>
            <a:endParaRPr lang="it-IT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28599" y="28172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004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87624" y="10195"/>
            <a:ext cx="5694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RISULTATI DEI 2 FOCUS GROUP </a:t>
            </a:r>
            <a:r>
              <a:rPr lang="it-IT" dirty="0">
                <a:solidFill>
                  <a:srgbClr val="0070C0"/>
                </a:solidFill>
              </a:rPr>
              <a:t>2/2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827584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829688"/>
              </p:ext>
            </p:extLst>
          </p:nvPr>
        </p:nvGraphicFramePr>
        <p:xfrm>
          <a:off x="107504" y="620688"/>
          <a:ext cx="8928992" cy="6035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322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Metodologie e programmazione e della gestione del curricolo didattico</a:t>
                      </a:r>
                      <a:endParaRPr lang="it-IT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r>
                        <a:rPr lang="it-IT" sz="1800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Cpia</a:t>
                      </a:r>
                      <a:r>
                        <a:rPr lang="it-IT" sz="18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sono attivi, con diversi gradi di avanzamento, nell’individuare soluzioni organizzative e didattiche per coniugare programmazione dell’offerta e personalizzazione</a:t>
                      </a:r>
                      <a:endParaRPr lang="it-IT" sz="17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kern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sperimentazione del </a:t>
                      </a:r>
                      <a:r>
                        <a:rPr lang="it-IT" sz="1600" kern="12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Piaac</a:t>
                      </a:r>
                      <a:r>
                        <a:rPr lang="it-IT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line ha messo in luce un diffuso fabbisogno condivisione delle pratiche e strumenti in uso</a:t>
                      </a:r>
                      <a:endParaRPr lang="it-IT" sz="16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it-IT" sz="17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it-IT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it-IT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Modello di condivisione ispirato al </a:t>
                      </a:r>
                      <a:r>
                        <a:rPr lang="it-IT" sz="1800" i="1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maternage</a:t>
                      </a:r>
                      <a:r>
                        <a:rPr lang="it-IT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posto in essere fra le Regioni nell’ambito della regolazione e organizzazione dei servizi di formazione professionale</a:t>
                      </a:r>
                      <a:endParaRPr lang="it-IT" sz="17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Complementarietà del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Piaac</a:t>
                      </a: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online con altri strumenti di </a:t>
                      </a:r>
                      <a:r>
                        <a:rPr lang="it-IT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it-IT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la personalizzazione del piano formativo individuale</a:t>
                      </a:r>
                      <a:endParaRPr lang="it-IT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Compatibilità e complementarietà del </a:t>
                      </a:r>
                      <a:r>
                        <a:rPr lang="it-IT" sz="1800" i="1" kern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tool</a:t>
                      </a:r>
                      <a:r>
                        <a:rPr lang="it-IT" sz="18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 l’insieme degli strumenti in uso</a:t>
                      </a:r>
                      <a:endParaRPr lang="it-IT" sz="17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700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700" b="0" i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Risultati immagini per lente ingrandimen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49" y="690300"/>
            <a:ext cx="754466" cy="7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po 20"/>
          <p:cNvGrpSpPr/>
          <p:nvPr/>
        </p:nvGrpSpPr>
        <p:grpSpPr>
          <a:xfrm>
            <a:off x="3123889" y="477258"/>
            <a:ext cx="708117" cy="1015663"/>
            <a:chOff x="2843808" y="855965"/>
            <a:chExt cx="864096" cy="1367311"/>
          </a:xfrm>
        </p:grpSpPr>
        <p:sp>
          <p:nvSpPr>
            <p:cNvPr id="22" name="Ovale 21"/>
            <p:cNvSpPr/>
            <p:nvPr/>
          </p:nvSpPr>
          <p:spPr>
            <a:xfrm>
              <a:off x="2843808" y="1172899"/>
              <a:ext cx="864096" cy="864096"/>
            </a:xfrm>
            <a:prstGeom prst="ellips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7000" dirty="0">
                <a:solidFill>
                  <a:srgbClr val="C00000"/>
                </a:solidFill>
              </a:endParaRP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2940206" y="855965"/>
              <a:ext cx="692851" cy="1367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000" dirty="0">
                  <a:solidFill>
                    <a:schemeClr val="accent6">
                      <a:lumMod val="75000"/>
                    </a:schemeClr>
                  </a:solidFill>
                </a:rPr>
                <a:t>+</a:t>
              </a:r>
            </a:p>
          </p:txBody>
        </p:sp>
      </p:grpSp>
      <p:sp>
        <p:nvSpPr>
          <p:cNvPr id="25" name="Ovale 24"/>
          <p:cNvSpPr/>
          <p:nvPr/>
        </p:nvSpPr>
        <p:spPr>
          <a:xfrm>
            <a:off x="7543032" y="739755"/>
            <a:ext cx="708117" cy="641866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7000" dirty="0">
              <a:solidFill>
                <a:srgbClr val="C00000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5299141" y="260648"/>
            <a:ext cx="708117" cy="1075399"/>
            <a:chOff x="2843808" y="589266"/>
            <a:chExt cx="864096" cy="1447729"/>
          </a:xfrm>
        </p:grpSpPr>
        <p:sp>
          <p:nvSpPr>
            <p:cNvPr id="2" name="Ovale 1"/>
            <p:cNvSpPr/>
            <p:nvPr/>
          </p:nvSpPr>
          <p:spPr>
            <a:xfrm>
              <a:off x="2843808" y="1172899"/>
              <a:ext cx="864096" cy="864096"/>
            </a:xfrm>
            <a:prstGeom prst="ellipse">
              <a:avLst/>
            </a:prstGeom>
            <a:ln w="76200"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7000" dirty="0">
                <a:solidFill>
                  <a:srgbClr val="C00000"/>
                </a:solidFill>
              </a:endParaRPr>
            </a:p>
          </p:txBody>
        </p:sp>
        <p:sp>
          <p:nvSpPr>
            <p:cNvPr id="4" name="CasellaDiTesto 3"/>
            <p:cNvSpPr txBox="1"/>
            <p:nvPr/>
          </p:nvSpPr>
          <p:spPr>
            <a:xfrm>
              <a:off x="2984623" y="589266"/>
              <a:ext cx="49885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0" dirty="0">
                  <a:solidFill>
                    <a:srgbClr val="C00000"/>
                  </a:solidFill>
                </a:rPr>
                <a:t>-</a:t>
              </a:r>
            </a:p>
          </p:txBody>
        </p:sp>
      </p:grpSp>
      <p:sp>
        <p:nvSpPr>
          <p:cNvPr id="10" name="Rettangolo 9"/>
          <p:cNvSpPr/>
          <p:nvPr/>
        </p:nvSpPr>
        <p:spPr>
          <a:xfrm>
            <a:off x="7576220" y="692696"/>
            <a:ext cx="4109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4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</a:t>
            </a:r>
            <a:endParaRPr lang="it-IT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07504" y="40359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</a:t>
            </a:r>
            <a:r>
              <a:rPr lang="it-IT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802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79512" y="-36095"/>
            <a:ext cx="5152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CONCLUSIONI E PROSPETTIVE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923215"/>
              </p:ext>
            </p:extLst>
          </p:nvPr>
        </p:nvGraphicFramePr>
        <p:xfrm>
          <a:off x="154928" y="569978"/>
          <a:ext cx="8856984" cy="6248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523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523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endParaRPr lang="it-IT" dirty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it-IT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Valorizzare il ruolo del </a:t>
                      </a:r>
                      <a:r>
                        <a:rPr lang="it-IT" sz="1800" b="1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Cpia</a:t>
                      </a:r>
                      <a:r>
                        <a:rPr lang="it-IT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quale struttura di servizio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it-IT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(ad es. lettura dei fabbisogni formativi del territorio, costruzione di profili di adulti definiti sulla base delle necessità dei contesti sociali e del lavoro, interpretazione dei bisogni di competenze e di conoscenze della popolazione adulta...)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Apprezzato per le potenzialità di strumento terzo, autorevole e standardizzato per la misurazione dei livelli di competenza della variegata utenza adulta dei </a:t>
                      </a:r>
                      <a:r>
                        <a:rPr lang="it-IT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Cpia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nel fornire utili evidenze per la lettura dei bisogni formativi specifici</a:t>
                      </a:r>
                      <a:endParaRPr lang="it-IT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 ricorrenti a supporto della strategia italiana di innalzamento delle competenze dell</a:t>
                      </a:r>
                      <a:r>
                        <a:rPr lang="it-IT" sz="1600" i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popolazione adulta</a:t>
                      </a:r>
                    </a:p>
                    <a:p>
                      <a:endParaRPr lang="it-IT" sz="6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Sperimentare linee di integrazione dei servizi di istruzione degli adulti e lavoro, valorizzando le sinergie che emergono dalla sperimentazione nei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</a:t>
                      </a:r>
                      <a:r>
                        <a:rPr lang="it-IT" sz="1600" i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nei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Cpia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Sostenere il processo di riconoscimento dei crediti e la successiva fase di personalizzazione del piano formativo individuale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partecipanti su 10 alla sperimentazione si sono colloca</a:t>
                      </a:r>
                      <a:r>
                        <a:rPr lang="it-IT" sz="1600" b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</a:t>
                      </a:r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un’area di potenziale riconoscimento di crediti</a:t>
                      </a:r>
                    </a:p>
                    <a:p>
                      <a:endParaRPr lang="it-IT" sz="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Ampio consenso circa la fruibilità e l’utilità dello strumento e l’auspicio di un adozione generalizzata di strumenti, come il </a:t>
                      </a:r>
                      <a:r>
                        <a:rPr lang="it-IT" sz="16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Piaac</a:t>
                      </a:r>
                      <a:r>
                        <a:rPr lang="it-IT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Collaborazione con Ocse per</a:t>
                      </a:r>
                      <a:r>
                        <a:rPr lang="it-IT" sz="1600" i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adeguare lo 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strumento</a:t>
                      </a:r>
                      <a:r>
                        <a:rPr lang="it-IT" sz="1600" i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alle 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istanze </a:t>
                      </a:r>
                    </a:p>
                    <a:p>
                      <a:pPr lvl="0"/>
                      <a:endParaRPr lang="it-IT" sz="600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Raccolta</a:t>
                      </a:r>
                      <a:r>
                        <a:rPr lang="it-IT" sz="1600" i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condivisione di prassi e strumentazioni in uso presso i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Cpia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la personalizzazione</a:t>
                      </a:r>
                    </a:p>
                    <a:p>
                      <a:pPr lvl="0"/>
                      <a:endParaRPr lang="it-IT" sz="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Quadro di riferimento comune delle competenze di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literacy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numeracy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it-IT" sz="16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</a:t>
                      </a:r>
                      <a:r>
                        <a:rPr lang="it-IT" sz="16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coerenza con il QNQ</a:t>
                      </a:r>
                      <a:endParaRPr lang="it-IT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2" descr="Immagine correlat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2" t="19034" r="22583" b="19034"/>
          <a:stretch/>
        </p:blipFill>
        <p:spPr bwMode="auto">
          <a:xfrm>
            <a:off x="1043608" y="588884"/>
            <a:ext cx="120559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30y9cdsu7xlg0.cloudfront.net/png/229526-2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7164288" y="544904"/>
            <a:ext cx="870751" cy="10156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it-IT" sz="6000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</a:t>
            </a:r>
            <a:endParaRPr lang="it-IT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30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79512" y="-36095"/>
            <a:ext cx="2716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PROSSIMI STEP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04854" y="653940"/>
            <a:ext cx="72069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400" b="1" dirty="0" smtClean="0">
                <a:solidFill>
                  <a:schemeClr val="accent5">
                    <a:lumMod val="50000"/>
                  </a:schemeClr>
                </a:solidFill>
              </a:rPr>
              <a:t>Pubblicazione del Rapporto finale </a:t>
            </a:r>
            <a:r>
              <a:rPr lang="it-IT" sz="2400" dirty="0" smtClean="0">
                <a:solidFill>
                  <a:schemeClr val="accent5">
                    <a:lumMod val="50000"/>
                  </a:schemeClr>
                </a:solidFill>
              </a:rPr>
              <a:t>sui siti istituzionali del MI e di ANPAL</a:t>
            </a:r>
            <a:endParaRPr lang="it-IT" sz="24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it-IT" sz="2400" b="1" dirty="0" smtClean="0">
                <a:solidFill>
                  <a:schemeClr val="accent5">
                    <a:lumMod val="50000"/>
                  </a:schemeClr>
                </a:solidFill>
              </a:rPr>
              <a:t>Definizione di un piano condiviso ANPAL-MI-</a:t>
            </a:r>
            <a:r>
              <a:rPr lang="it-IT" sz="2400" dirty="0" err="1" smtClean="0">
                <a:solidFill>
                  <a:schemeClr val="accent5">
                    <a:lumMod val="50000"/>
                  </a:schemeClr>
                </a:solidFill>
                <a:sym typeface="Trebuchet MS"/>
              </a:rPr>
              <a:t>CRRSeS</a:t>
            </a:r>
            <a:r>
              <a:rPr lang="it-IT" sz="2400" dirty="0" smtClean="0">
                <a:solidFill>
                  <a:schemeClr val="accent5">
                    <a:lumMod val="50000"/>
                  </a:schemeClr>
                </a:solidFill>
                <a:sym typeface="Trebuchet MS"/>
              </a:rPr>
              <a:t>-CPIA di diffusione e disseminazione dei risultati della sperimentazione (ad es. un ciclo di presentazioni a USR e CPIA; presentazione in eventi e rapporti nazionali e internazionali)</a:t>
            </a:r>
          </a:p>
          <a:p>
            <a:pPr>
              <a:spcAft>
                <a:spcPts val="1200"/>
              </a:spcAft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Partecipazione al </a:t>
            </a:r>
            <a:r>
              <a:rPr lang="it-IT" sz="2400" b="1" dirty="0" err="1">
                <a:solidFill>
                  <a:schemeClr val="accent5">
                    <a:lumMod val="50000"/>
                  </a:schemeClr>
                </a:solidFill>
              </a:rPr>
              <a:t>working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400" b="1" dirty="0" err="1">
                <a:solidFill>
                  <a:schemeClr val="accent5">
                    <a:lumMod val="50000"/>
                  </a:schemeClr>
                </a:solidFill>
              </a:rPr>
              <a:t>group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 dell'OCSE per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la progettazione della nuova release del PIAAC on line.</a:t>
            </a:r>
          </a:p>
          <a:p>
            <a:pPr>
              <a:spcAft>
                <a:spcPts val="1200"/>
              </a:spcAft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Valutazione di fattibilità una seconda edizione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della sperimentazione, ad es. focalizzando su aspetti non trattati nella prima sperimentazione: secondo periodo didattico o indagine campionaria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54741" y="620688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54703" y="1476800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41362" y="3444490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54703" y="4293096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4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383187" y="1054551"/>
            <a:ext cx="7495282" cy="4812685"/>
            <a:chOff x="383187" y="1054551"/>
            <a:chExt cx="7495282" cy="4812685"/>
          </a:xfrm>
        </p:grpSpPr>
        <p:sp>
          <p:nvSpPr>
            <p:cNvPr id="3" name="Figura a mano libera 2"/>
            <p:cNvSpPr/>
            <p:nvPr/>
          </p:nvSpPr>
          <p:spPr>
            <a:xfrm>
              <a:off x="2592614" y="1132397"/>
              <a:ext cx="5285855" cy="1439241"/>
            </a:xfrm>
            <a:custGeom>
              <a:avLst/>
              <a:gdLst>
                <a:gd name="connsiteX0" fmla="*/ 239878 w 1439241"/>
                <a:gd name="connsiteY0" fmla="*/ 0 h 5285855"/>
                <a:gd name="connsiteX1" fmla="*/ 1199363 w 1439241"/>
                <a:gd name="connsiteY1" fmla="*/ 0 h 5285855"/>
                <a:gd name="connsiteX2" fmla="*/ 1439241 w 1439241"/>
                <a:gd name="connsiteY2" fmla="*/ 239878 h 5285855"/>
                <a:gd name="connsiteX3" fmla="*/ 1439241 w 1439241"/>
                <a:gd name="connsiteY3" fmla="*/ 5285855 h 5285855"/>
                <a:gd name="connsiteX4" fmla="*/ 1439241 w 1439241"/>
                <a:gd name="connsiteY4" fmla="*/ 5285855 h 5285855"/>
                <a:gd name="connsiteX5" fmla="*/ 0 w 1439241"/>
                <a:gd name="connsiteY5" fmla="*/ 5285855 h 5285855"/>
                <a:gd name="connsiteX6" fmla="*/ 0 w 1439241"/>
                <a:gd name="connsiteY6" fmla="*/ 5285855 h 5285855"/>
                <a:gd name="connsiteX7" fmla="*/ 0 w 1439241"/>
                <a:gd name="connsiteY7" fmla="*/ 239878 h 5285855"/>
                <a:gd name="connsiteX8" fmla="*/ 239878 w 1439241"/>
                <a:gd name="connsiteY8" fmla="*/ 0 h 528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9241" h="5285855">
                  <a:moveTo>
                    <a:pt x="1439241" y="880992"/>
                  </a:moveTo>
                  <a:lnTo>
                    <a:pt x="1439241" y="4404863"/>
                  </a:lnTo>
                  <a:cubicBezTo>
                    <a:pt x="1439241" y="4891421"/>
                    <a:pt x="1409999" y="5285855"/>
                    <a:pt x="1373927" y="5285855"/>
                  </a:cubicBezTo>
                  <a:lnTo>
                    <a:pt x="0" y="5285855"/>
                  </a:lnTo>
                  <a:lnTo>
                    <a:pt x="0" y="528585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73927" y="0"/>
                  </a:lnTo>
                  <a:cubicBezTo>
                    <a:pt x="1409999" y="0"/>
                    <a:pt x="1439241" y="394434"/>
                    <a:pt x="1439241" y="88099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94083" rIns="317908" bIns="194083" numCol="1" spcCol="1270" anchor="ctr" anchorCtr="0">
              <a:noAutofit/>
            </a:bodyPr>
            <a:lstStyle/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È uno strumento messo a punto dall’OCSE per l’autovalutazione delle competenze della popolazione adulta (16 – 65 anni)</a:t>
              </a:r>
            </a:p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Consente di conoscere il livello di possesso delle competenze necessarie per l’attività professionale e per la partecipazione attiva alla vita sociale </a:t>
              </a:r>
            </a:p>
          </p:txBody>
        </p:sp>
        <p:sp>
          <p:nvSpPr>
            <p:cNvPr id="6" name="Figura a mano libera 5"/>
            <p:cNvSpPr/>
            <p:nvPr/>
          </p:nvSpPr>
          <p:spPr>
            <a:xfrm>
              <a:off x="383187" y="1054551"/>
              <a:ext cx="2161275" cy="1594934"/>
            </a:xfrm>
            <a:custGeom>
              <a:avLst/>
              <a:gdLst>
                <a:gd name="connsiteX0" fmla="*/ 0 w 2161275"/>
                <a:gd name="connsiteY0" fmla="*/ 265828 h 1594934"/>
                <a:gd name="connsiteX1" fmla="*/ 265828 w 2161275"/>
                <a:gd name="connsiteY1" fmla="*/ 0 h 1594934"/>
                <a:gd name="connsiteX2" fmla="*/ 1895447 w 2161275"/>
                <a:gd name="connsiteY2" fmla="*/ 0 h 1594934"/>
                <a:gd name="connsiteX3" fmla="*/ 2161275 w 2161275"/>
                <a:gd name="connsiteY3" fmla="*/ 265828 h 1594934"/>
                <a:gd name="connsiteX4" fmla="*/ 2161275 w 2161275"/>
                <a:gd name="connsiteY4" fmla="*/ 1329106 h 1594934"/>
                <a:gd name="connsiteX5" fmla="*/ 1895447 w 2161275"/>
                <a:gd name="connsiteY5" fmla="*/ 1594934 h 1594934"/>
                <a:gd name="connsiteX6" fmla="*/ 265828 w 2161275"/>
                <a:gd name="connsiteY6" fmla="*/ 1594934 h 1594934"/>
                <a:gd name="connsiteX7" fmla="*/ 0 w 2161275"/>
                <a:gd name="connsiteY7" fmla="*/ 1329106 h 1594934"/>
                <a:gd name="connsiteX8" fmla="*/ 0 w 2161275"/>
                <a:gd name="connsiteY8" fmla="*/ 265828 h 159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1275" h="1594934">
                  <a:moveTo>
                    <a:pt x="0" y="265828"/>
                  </a:moveTo>
                  <a:cubicBezTo>
                    <a:pt x="0" y="119015"/>
                    <a:pt x="119015" y="0"/>
                    <a:pt x="265828" y="0"/>
                  </a:cubicBezTo>
                  <a:lnTo>
                    <a:pt x="1895447" y="0"/>
                  </a:lnTo>
                  <a:cubicBezTo>
                    <a:pt x="2042260" y="0"/>
                    <a:pt x="2161275" y="119015"/>
                    <a:pt x="2161275" y="265828"/>
                  </a:cubicBezTo>
                  <a:lnTo>
                    <a:pt x="2161275" y="1329106"/>
                  </a:lnTo>
                  <a:cubicBezTo>
                    <a:pt x="2161275" y="1475919"/>
                    <a:pt x="2042260" y="1594934"/>
                    <a:pt x="1895447" y="1594934"/>
                  </a:cubicBezTo>
                  <a:lnTo>
                    <a:pt x="265828" y="1594934"/>
                  </a:lnTo>
                  <a:cubicBezTo>
                    <a:pt x="119015" y="1594934"/>
                    <a:pt x="0" y="1475919"/>
                    <a:pt x="0" y="1329106"/>
                  </a:cubicBezTo>
                  <a:lnTo>
                    <a:pt x="0" y="26582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298" tIns="123578" rIns="169298" bIns="12357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400" kern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Che cos’è</a:t>
              </a:r>
            </a:p>
          </p:txBody>
        </p:sp>
        <p:sp>
          <p:nvSpPr>
            <p:cNvPr id="7" name="Figura a mano libera 6"/>
            <p:cNvSpPr/>
            <p:nvPr/>
          </p:nvSpPr>
          <p:spPr>
            <a:xfrm>
              <a:off x="2544462" y="2753490"/>
              <a:ext cx="5251510" cy="1827638"/>
            </a:xfrm>
            <a:custGeom>
              <a:avLst/>
              <a:gdLst>
                <a:gd name="connsiteX0" fmla="*/ 259154 w 1554890"/>
                <a:gd name="connsiteY0" fmla="*/ 0 h 5251510"/>
                <a:gd name="connsiteX1" fmla="*/ 1295736 w 1554890"/>
                <a:gd name="connsiteY1" fmla="*/ 0 h 5251510"/>
                <a:gd name="connsiteX2" fmla="*/ 1554890 w 1554890"/>
                <a:gd name="connsiteY2" fmla="*/ 259154 h 5251510"/>
                <a:gd name="connsiteX3" fmla="*/ 1554890 w 1554890"/>
                <a:gd name="connsiteY3" fmla="*/ 5251510 h 5251510"/>
                <a:gd name="connsiteX4" fmla="*/ 1554890 w 1554890"/>
                <a:gd name="connsiteY4" fmla="*/ 5251510 h 5251510"/>
                <a:gd name="connsiteX5" fmla="*/ 0 w 1554890"/>
                <a:gd name="connsiteY5" fmla="*/ 5251510 h 5251510"/>
                <a:gd name="connsiteX6" fmla="*/ 0 w 1554890"/>
                <a:gd name="connsiteY6" fmla="*/ 5251510 h 5251510"/>
                <a:gd name="connsiteX7" fmla="*/ 0 w 1554890"/>
                <a:gd name="connsiteY7" fmla="*/ 259154 h 5251510"/>
                <a:gd name="connsiteX8" fmla="*/ 259154 w 1554890"/>
                <a:gd name="connsiteY8" fmla="*/ 0 h 525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4890" h="5251510">
                  <a:moveTo>
                    <a:pt x="1554890" y="875271"/>
                  </a:moveTo>
                  <a:lnTo>
                    <a:pt x="1554890" y="4376239"/>
                  </a:lnTo>
                  <a:cubicBezTo>
                    <a:pt x="1554890" y="4859639"/>
                    <a:pt x="1520536" y="5251510"/>
                    <a:pt x="1478159" y="5251510"/>
                  </a:cubicBezTo>
                  <a:lnTo>
                    <a:pt x="0" y="5251510"/>
                  </a:lnTo>
                  <a:lnTo>
                    <a:pt x="0" y="52515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78159" y="0"/>
                  </a:lnTo>
                  <a:cubicBezTo>
                    <a:pt x="1520536" y="0"/>
                    <a:pt x="1554890" y="391871"/>
                    <a:pt x="1554890" y="87527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tint val="40000"/>
                <a:alpha val="90000"/>
                <a:hueOff val="5756959"/>
                <a:satOff val="-30630"/>
                <a:lumOff val="-174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99727" rIns="323552" bIns="199729" numCol="1" spcCol="1270" anchor="ctr" anchorCtr="0">
              <a:noAutofit/>
            </a:bodyPr>
            <a:lstStyle/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Questionario</a:t>
              </a:r>
            </a:p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 err="1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Pre</a:t>
              </a:r>
              <a:r>
                <a:rPr lang="it-IT" sz="1600" kern="1200" dirty="0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-test</a:t>
              </a:r>
              <a:endParaRPr lang="it-IT" sz="1600" kern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Modulo </a:t>
              </a:r>
              <a:r>
                <a:rPr lang="it-IT" sz="1600" b="1" kern="1200" dirty="0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prove </a:t>
              </a:r>
              <a:r>
                <a:rPr lang="it-IT" sz="1600" b="1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cognitive </a:t>
              </a: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(</a:t>
              </a:r>
              <a:r>
                <a:rPr lang="it-IT" sz="1600" b="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Literacy, Numeracy e Problem </a:t>
              </a:r>
              <a:r>
                <a:rPr lang="it-IT" sz="1600" b="0" kern="1200" dirty="0" err="1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solving</a:t>
              </a:r>
              <a:r>
                <a:rPr lang="it-IT" sz="1600" kern="1200" dirty="0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) e Modulo </a:t>
              </a:r>
              <a:r>
                <a:rPr lang="it-IT" sz="1600" b="1" kern="1200" dirty="0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Reading </a:t>
              </a:r>
              <a:r>
                <a:rPr lang="it-IT" sz="1600" b="1" kern="1200" dirty="0" err="1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componets</a:t>
              </a:r>
              <a:endParaRPr lang="it-IT" sz="1600" b="1" kern="1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endParaRPr>
            </a:p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Modulo </a:t>
              </a:r>
              <a:r>
                <a:rPr lang="it-IT" sz="1600" b="1" kern="1200" dirty="0" smtClean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prove </a:t>
              </a:r>
              <a:r>
                <a:rPr lang="it-IT" sz="1600" b="1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non cognitive </a:t>
              </a:r>
              <a:r>
                <a:rPr lang="it-IT" sz="1600" b="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(Competenze agite, Interessi e obiettivi di carriera, Benessere soggettivo e salute)</a:t>
              </a:r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383187" y="2718640"/>
              <a:ext cx="2134423" cy="1862488"/>
            </a:xfrm>
            <a:custGeom>
              <a:avLst/>
              <a:gdLst>
                <a:gd name="connsiteX0" fmla="*/ 0 w 2134423"/>
                <a:gd name="connsiteY0" fmla="*/ 270770 h 1624588"/>
                <a:gd name="connsiteX1" fmla="*/ 270770 w 2134423"/>
                <a:gd name="connsiteY1" fmla="*/ 0 h 1624588"/>
                <a:gd name="connsiteX2" fmla="*/ 1863653 w 2134423"/>
                <a:gd name="connsiteY2" fmla="*/ 0 h 1624588"/>
                <a:gd name="connsiteX3" fmla="*/ 2134423 w 2134423"/>
                <a:gd name="connsiteY3" fmla="*/ 270770 h 1624588"/>
                <a:gd name="connsiteX4" fmla="*/ 2134423 w 2134423"/>
                <a:gd name="connsiteY4" fmla="*/ 1353818 h 1624588"/>
                <a:gd name="connsiteX5" fmla="*/ 1863653 w 2134423"/>
                <a:gd name="connsiteY5" fmla="*/ 1624588 h 1624588"/>
                <a:gd name="connsiteX6" fmla="*/ 270770 w 2134423"/>
                <a:gd name="connsiteY6" fmla="*/ 1624588 h 1624588"/>
                <a:gd name="connsiteX7" fmla="*/ 0 w 2134423"/>
                <a:gd name="connsiteY7" fmla="*/ 1353818 h 1624588"/>
                <a:gd name="connsiteX8" fmla="*/ 0 w 2134423"/>
                <a:gd name="connsiteY8" fmla="*/ 270770 h 162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4423" h="1624588">
                  <a:moveTo>
                    <a:pt x="0" y="270770"/>
                  </a:moveTo>
                  <a:cubicBezTo>
                    <a:pt x="0" y="121228"/>
                    <a:pt x="121228" y="0"/>
                    <a:pt x="270770" y="0"/>
                  </a:cubicBezTo>
                  <a:lnTo>
                    <a:pt x="1863653" y="0"/>
                  </a:lnTo>
                  <a:cubicBezTo>
                    <a:pt x="2013195" y="0"/>
                    <a:pt x="2134423" y="121228"/>
                    <a:pt x="2134423" y="270770"/>
                  </a:cubicBezTo>
                  <a:lnTo>
                    <a:pt x="2134423" y="1353818"/>
                  </a:lnTo>
                  <a:cubicBezTo>
                    <a:pt x="2134423" y="1503360"/>
                    <a:pt x="2013195" y="1624588"/>
                    <a:pt x="1863653" y="1624588"/>
                  </a:cubicBezTo>
                  <a:lnTo>
                    <a:pt x="270770" y="1624588"/>
                  </a:lnTo>
                  <a:cubicBezTo>
                    <a:pt x="121228" y="1624588"/>
                    <a:pt x="0" y="1503360"/>
                    <a:pt x="0" y="1353818"/>
                  </a:cubicBezTo>
                  <a:lnTo>
                    <a:pt x="0" y="27077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746" tIns="125026" rIns="170746" bIns="125026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400" kern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Da quali elementi è costituito</a:t>
              </a:r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2544462" y="4679163"/>
              <a:ext cx="5256643" cy="1188073"/>
            </a:xfrm>
            <a:custGeom>
              <a:avLst/>
              <a:gdLst>
                <a:gd name="connsiteX0" fmla="*/ 184417 w 1106479"/>
                <a:gd name="connsiteY0" fmla="*/ 0 h 5256643"/>
                <a:gd name="connsiteX1" fmla="*/ 922062 w 1106479"/>
                <a:gd name="connsiteY1" fmla="*/ 0 h 5256643"/>
                <a:gd name="connsiteX2" fmla="*/ 1106479 w 1106479"/>
                <a:gd name="connsiteY2" fmla="*/ 184417 h 5256643"/>
                <a:gd name="connsiteX3" fmla="*/ 1106479 w 1106479"/>
                <a:gd name="connsiteY3" fmla="*/ 5256643 h 5256643"/>
                <a:gd name="connsiteX4" fmla="*/ 1106479 w 1106479"/>
                <a:gd name="connsiteY4" fmla="*/ 5256643 h 5256643"/>
                <a:gd name="connsiteX5" fmla="*/ 0 w 1106479"/>
                <a:gd name="connsiteY5" fmla="*/ 5256643 h 5256643"/>
                <a:gd name="connsiteX6" fmla="*/ 0 w 1106479"/>
                <a:gd name="connsiteY6" fmla="*/ 5256643 h 5256643"/>
                <a:gd name="connsiteX7" fmla="*/ 0 w 1106479"/>
                <a:gd name="connsiteY7" fmla="*/ 184417 h 5256643"/>
                <a:gd name="connsiteX8" fmla="*/ 184417 w 1106479"/>
                <a:gd name="connsiteY8" fmla="*/ 0 h 525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479" h="5256643">
                  <a:moveTo>
                    <a:pt x="1106479" y="876125"/>
                  </a:moveTo>
                  <a:lnTo>
                    <a:pt x="1106479" y="4380518"/>
                  </a:lnTo>
                  <a:cubicBezTo>
                    <a:pt x="1106479" y="4864390"/>
                    <a:pt x="1089100" y="5256643"/>
                    <a:pt x="1067661" y="5256643"/>
                  </a:cubicBezTo>
                  <a:lnTo>
                    <a:pt x="0" y="5256643"/>
                  </a:lnTo>
                  <a:lnTo>
                    <a:pt x="0" y="525664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67661" y="0"/>
                  </a:lnTo>
                  <a:cubicBezTo>
                    <a:pt x="1089100" y="0"/>
                    <a:pt x="1106479" y="392253"/>
                    <a:pt x="1106479" y="876125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tint val="40000"/>
                <a:alpha val="90000"/>
                <a:hueOff val="11513918"/>
                <a:satOff val="-61261"/>
                <a:lumOff val="-349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77839" rIns="301664" bIns="177839" numCol="1" spcCol="1270" anchor="ctr" anchorCtr="0">
              <a:noAutofit/>
            </a:bodyPr>
            <a:lstStyle/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In auto-somministrazione attraverso un pc collegato a una piattaforma on line</a:t>
              </a:r>
            </a:p>
            <a:p>
              <a:pPr marL="171450" lvl="1" indent="-17145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600" kern="1200" dirty="0">
                  <a:solidFill>
                    <a:schemeClr val="accent5">
                      <a:lumMod val="50000"/>
                    </a:schemeClr>
                  </a:solidFill>
                  <a:latin typeface="Calibri" panose="020F0502020204030204" pitchFamily="34" charset="0"/>
                </a:rPr>
                <a:t>Serve un codice d’accesso di 10 cifre</a:t>
              </a:r>
            </a:p>
          </p:txBody>
        </p:sp>
        <p:sp>
          <p:nvSpPr>
            <p:cNvPr id="10" name="Figura a mano libera 9"/>
            <p:cNvSpPr/>
            <p:nvPr/>
          </p:nvSpPr>
          <p:spPr>
            <a:xfrm>
              <a:off x="383187" y="4630345"/>
              <a:ext cx="2133198" cy="1236891"/>
            </a:xfrm>
            <a:custGeom>
              <a:avLst/>
              <a:gdLst>
                <a:gd name="connsiteX0" fmla="*/ 0 w 2133198"/>
                <a:gd name="connsiteY0" fmla="*/ 206153 h 1236891"/>
                <a:gd name="connsiteX1" fmla="*/ 206153 w 2133198"/>
                <a:gd name="connsiteY1" fmla="*/ 0 h 1236891"/>
                <a:gd name="connsiteX2" fmla="*/ 1927045 w 2133198"/>
                <a:gd name="connsiteY2" fmla="*/ 0 h 1236891"/>
                <a:gd name="connsiteX3" fmla="*/ 2133198 w 2133198"/>
                <a:gd name="connsiteY3" fmla="*/ 206153 h 1236891"/>
                <a:gd name="connsiteX4" fmla="*/ 2133198 w 2133198"/>
                <a:gd name="connsiteY4" fmla="*/ 1030738 h 1236891"/>
                <a:gd name="connsiteX5" fmla="*/ 1927045 w 2133198"/>
                <a:gd name="connsiteY5" fmla="*/ 1236891 h 1236891"/>
                <a:gd name="connsiteX6" fmla="*/ 206153 w 2133198"/>
                <a:gd name="connsiteY6" fmla="*/ 1236891 h 1236891"/>
                <a:gd name="connsiteX7" fmla="*/ 0 w 2133198"/>
                <a:gd name="connsiteY7" fmla="*/ 1030738 h 1236891"/>
                <a:gd name="connsiteX8" fmla="*/ 0 w 2133198"/>
                <a:gd name="connsiteY8" fmla="*/ 206153 h 123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3198" h="1236891">
                  <a:moveTo>
                    <a:pt x="0" y="206153"/>
                  </a:moveTo>
                  <a:cubicBezTo>
                    <a:pt x="0" y="92298"/>
                    <a:pt x="92298" y="0"/>
                    <a:pt x="206153" y="0"/>
                  </a:cubicBezTo>
                  <a:lnTo>
                    <a:pt x="1927045" y="0"/>
                  </a:lnTo>
                  <a:cubicBezTo>
                    <a:pt x="2040900" y="0"/>
                    <a:pt x="2133198" y="92298"/>
                    <a:pt x="2133198" y="206153"/>
                  </a:cubicBezTo>
                  <a:lnTo>
                    <a:pt x="2133198" y="1030738"/>
                  </a:lnTo>
                  <a:cubicBezTo>
                    <a:pt x="2133198" y="1144593"/>
                    <a:pt x="2040900" y="1236891"/>
                    <a:pt x="1927045" y="1236891"/>
                  </a:cubicBezTo>
                  <a:lnTo>
                    <a:pt x="206153" y="1236891"/>
                  </a:lnTo>
                  <a:cubicBezTo>
                    <a:pt x="92298" y="1236891"/>
                    <a:pt x="0" y="1144593"/>
                    <a:pt x="0" y="1030738"/>
                  </a:cubicBezTo>
                  <a:lnTo>
                    <a:pt x="0" y="20615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1820" tIns="106100" rIns="151820" bIns="10610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400" kern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Come e dove si usa</a:t>
              </a:r>
            </a:p>
          </p:txBody>
        </p:sp>
      </p:grpSp>
      <p:sp>
        <p:nvSpPr>
          <p:cNvPr id="4" name="CasellaDiTesto 3"/>
          <p:cNvSpPr txBox="1"/>
          <p:nvPr/>
        </p:nvSpPr>
        <p:spPr>
          <a:xfrm>
            <a:off x="384696" y="292006"/>
            <a:ext cx="7828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PIAAC FORMAZIONE &amp; COMPETENZE ON LINE</a:t>
            </a:r>
          </a:p>
        </p:txBody>
      </p:sp>
    </p:spTree>
    <p:extLst>
      <p:ext uri="{BB962C8B-B14F-4D97-AF65-F5344CB8AC3E}">
        <p14:creationId xmlns:p14="http://schemas.microsoft.com/office/powerpoint/2010/main" val="11219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1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79512" y="292006"/>
            <a:ext cx="3328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BREAKING NEWS…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84176" y="980728"/>
            <a:ext cx="79162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 err="1" smtClean="0">
                <a:solidFill>
                  <a:schemeClr val="accent5"/>
                </a:solidFill>
              </a:rPr>
              <a:t>Proposta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>
                <a:solidFill>
                  <a:schemeClr val="accent5"/>
                </a:solidFill>
              </a:rPr>
              <a:t>di </a:t>
            </a:r>
            <a:r>
              <a:rPr lang="en-US" sz="2400" dirty="0" err="1">
                <a:solidFill>
                  <a:schemeClr val="accent5"/>
                </a:solidFill>
              </a:rPr>
              <a:t>includere</a:t>
            </a:r>
            <a:r>
              <a:rPr lang="en-US" sz="2400" dirty="0">
                <a:solidFill>
                  <a:schemeClr val="accent5"/>
                </a:solidFill>
              </a:rPr>
              <a:t> le </a:t>
            </a:r>
            <a:r>
              <a:rPr lang="en-US" sz="2400" dirty="0" err="1">
                <a:solidFill>
                  <a:schemeClr val="accent5"/>
                </a:solidFill>
              </a:rPr>
              <a:t>sperimentazioni</a:t>
            </a:r>
            <a:r>
              <a:rPr lang="en-US" sz="2400" dirty="0">
                <a:solidFill>
                  <a:schemeClr val="accent5"/>
                </a:solidFill>
              </a:rPr>
              <a:t> del PIAAC on line </a:t>
            </a:r>
            <a:r>
              <a:rPr lang="en-US" sz="2400" dirty="0" smtClean="0">
                <a:solidFill>
                  <a:schemeClr val="accent5"/>
                </a:solidFill>
              </a:rPr>
              <a:t>in Italia </a:t>
            </a:r>
            <a:r>
              <a:rPr lang="en-US" sz="2400" dirty="0" err="1" smtClean="0">
                <a:solidFill>
                  <a:schemeClr val="accent5"/>
                </a:solidFill>
              </a:rPr>
              <a:t>nel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>
                <a:solidFill>
                  <a:schemeClr val="accent5"/>
                </a:solidFill>
              </a:rPr>
              <a:t>“</a:t>
            </a:r>
            <a:r>
              <a:rPr lang="en-US" sz="2400" i="1" dirty="0">
                <a:solidFill>
                  <a:schemeClr val="accent5"/>
                </a:solidFill>
              </a:rPr>
              <a:t>Database of national practices on European employment policies and measures</a:t>
            </a:r>
            <a:r>
              <a:rPr lang="en-US" sz="2400" dirty="0">
                <a:solidFill>
                  <a:schemeClr val="accent5"/>
                </a:solidFill>
              </a:rPr>
              <a:t>” </a:t>
            </a:r>
            <a:r>
              <a:rPr lang="en-US" sz="2400" dirty="0" err="1">
                <a:solidFill>
                  <a:schemeClr val="accent5"/>
                </a:solidFill>
              </a:rPr>
              <a:t>della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Commissione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europea</a:t>
            </a:r>
            <a:endParaRPr lang="en-US" sz="2400" dirty="0">
              <a:solidFill>
                <a:schemeClr val="accent5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accent5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en-US" sz="2400" dirty="0" err="1">
                <a:solidFill>
                  <a:schemeClr val="accent5"/>
                </a:solidFill>
              </a:rPr>
              <a:t>Nel</a:t>
            </a:r>
            <a:r>
              <a:rPr lang="en-US" sz="2400" dirty="0">
                <a:solidFill>
                  <a:schemeClr val="accent5"/>
                </a:solidFill>
              </a:rPr>
              <a:t> Board di PIAAC di </a:t>
            </a:r>
            <a:r>
              <a:rPr lang="en-US" sz="2400" dirty="0" err="1">
                <a:solidFill>
                  <a:schemeClr val="accent5"/>
                </a:solidFill>
              </a:rPr>
              <a:t>Gennaio</a:t>
            </a:r>
            <a:r>
              <a:rPr lang="en-US" sz="2400" dirty="0">
                <a:solidFill>
                  <a:schemeClr val="accent5"/>
                </a:solidFill>
              </a:rPr>
              <a:t> 2020, </a:t>
            </a:r>
            <a:r>
              <a:rPr lang="en-US" sz="2400" dirty="0" err="1">
                <a:solidFill>
                  <a:schemeClr val="accent5"/>
                </a:solidFill>
              </a:rPr>
              <a:t>si</a:t>
            </a:r>
            <a:r>
              <a:rPr lang="en-US" sz="2400" dirty="0">
                <a:solidFill>
                  <a:schemeClr val="accent5"/>
                </a:solidFill>
              </a:rPr>
              <a:t> è </a:t>
            </a:r>
            <a:r>
              <a:rPr lang="en-US" sz="2400" dirty="0" err="1">
                <a:solidFill>
                  <a:schemeClr val="accent5"/>
                </a:solidFill>
              </a:rPr>
              <a:t>discusso</a:t>
            </a:r>
            <a:r>
              <a:rPr lang="en-US" sz="2400" dirty="0">
                <a:solidFill>
                  <a:schemeClr val="accent5"/>
                </a:solidFill>
              </a:rPr>
              <a:t> del nuovo PIAAC on line e </a:t>
            </a:r>
            <a:r>
              <a:rPr lang="en-US" sz="2400" dirty="0" err="1">
                <a:solidFill>
                  <a:schemeClr val="accent5"/>
                </a:solidFill>
              </a:rPr>
              <a:t>su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proposta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dell’Italia</a:t>
            </a:r>
            <a:r>
              <a:rPr lang="en-US" sz="2400" dirty="0">
                <a:solidFill>
                  <a:schemeClr val="accent5"/>
                </a:solidFill>
              </a:rPr>
              <a:t>, </a:t>
            </a:r>
            <a:r>
              <a:rPr lang="en-US" sz="2400" dirty="0" err="1">
                <a:solidFill>
                  <a:schemeClr val="accent5"/>
                </a:solidFill>
              </a:rPr>
              <a:t>saràorganizzato</a:t>
            </a:r>
            <a:r>
              <a:rPr lang="en-US" sz="2400" dirty="0">
                <a:solidFill>
                  <a:schemeClr val="accent5"/>
                </a:solidFill>
              </a:rPr>
              <a:t> un working group per </a:t>
            </a:r>
            <a:r>
              <a:rPr lang="en-US" sz="2400" dirty="0" err="1">
                <a:solidFill>
                  <a:schemeClr val="accent5"/>
                </a:solidFill>
              </a:rPr>
              <a:t>condividere</a:t>
            </a:r>
            <a:r>
              <a:rPr lang="en-US" sz="2400" dirty="0">
                <a:solidFill>
                  <a:schemeClr val="accent5"/>
                </a:solidFill>
              </a:rPr>
              <a:t> le </a:t>
            </a:r>
            <a:r>
              <a:rPr lang="en-US" sz="2400" dirty="0" err="1">
                <a:solidFill>
                  <a:schemeClr val="accent5"/>
                </a:solidFill>
              </a:rPr>
              <a:t>sperimentazioni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realizzate</a:t>
            </a:r>
            <a:r>
              <a:rPr lang="en-US" sz="2400" dirty="0">
                <a:solidFill>
                  <a:schemeClr val="accent5"/>
                </a:solidFill>
              </a:rPr>
              <a:t> e </a:t>
            </a:r>
            <a:r>
              <a:rPr lang="en-US" sz="2400" dirty="0" err="1">
                <a:solidFill>
                  <a:schemeClr val="accent5"/>
                </a:solidFill>
              </a:rPr>
              <a:t>gli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sviluppi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evolutivi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>
                <a:solidFill>
                  <a:schemeClr val="accent5"/>
                </a:solidFill>
              </a:rPr>
              <a:t>dello</a:t>
            </a:r>
            <a:r>
              <a:rPr lang="en-US" sz="2400" dirty="0">
                <a:solidFill>
                  <a:schemeClr val="accent5"/>
                </a:solidFill>
              </a:rPr>
              <a:t> </a:t>
            </a:r>
            <a:r>
              <a:rPr lang="en-US" sz="2400" dirty="0" err="1" smtClean="0">
                <a:solidFill>
                  <a:schemeClr val="accent5"/>
                </a:solidFill>
              </a:rPr>
              <a:t>strumento</a:t>
            </a:r>
            <a:endParaRPr lang="en-US" sz="2400" dirty="0" smtClean="0">
              <a:solidFill>
                <a:schemeClr val="accent5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accent5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en-US" sz="2400" dirty="0" err="1" smtClean="0">
                <a:solidFill>
                  <a:schemeClr val="accent5"/>
                </a:solidFill>
              </a:rPr>
              <a:t>Candidatura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 err="1" smtClean="0">
                <a:solidFill>
                  <a:schemeClr val="accent5"/>
                </a:solidFill>
              </a:rPr>
              <a:t>della</a:t>
            </a:r>
            <a:r>
              <a:rPr lang="en-US" sz="2400" dirty="0" smtClean="0">
                <a:solidFill>
                  <a:schemeClr val="accent5"/>
                </a:solidFill>
              </a:rPr>
              <a:t> </a:t>
            </a:r>
            <a:r>
              <a:rPr lang="en-US" sz="2400" dirty="0" err="1" smtClean="0">
                <a:solidFill>
                  <a:schemeClr val="accent5"/>
                </a:solidFill>
              </a:rPr>
              <a:t>sperimentazione</a:t>
            </a:r>
            <a:r>
              <a:rPr lang="en-US" sz="2400" dirty="0" smtClean="0">
                <a:solidFill>
                  <a:schemeClr val="accent5"/>
                </a:solidFill>
              </a:rPr>
              <a:t> al </a:t>
            </a:r>
            <a:r>
              <a:rPr lang="en-US" sz="2400" dirty="0" err="1" smtClean="0">
                <a:solidFill>
                  <a:schemeClr val="accent5"/>
                </a:solidFill>
              </a:rPr>
              <a:t>Premio</a:t>
            </a:r>
            <a:r>
              <a:rPr lang="en-US" sz="2400" dirty="0" smtClean="0">
                <a:solidFill>
                  <a:schemeClr val="accent5"/>
                </a:solidFill>
              </a:rPr>
              <a:t> Agenda </a:t>
            </a:r>
            <a:r>
              <a:rPr lang="en-US" sz="2400" dirty="0" err="1">
                <a:solidFill>
                  <a:schemeClr val="accent5"/>
                </a:solidFill>
              </a:rPr>
              <a:t>D</a:t>
            </a:r>
            <a:r>
              <a:rPr lang="en-US" sz="2400" dirty="0" err="1" smtClean="0">
                <a:solidFill>
                  <a:schemeClr val="accent5"/>
                </a:solidFill>
              </a:rPr>
              <a:t>igitale</a:t>
            </a:r>
            <a:r>
              <a:rPr lang="en-US" sz="2400" dirty="0" smtClean="0">
                <a:solidFill>
                  <a:schemeClr val="accent5"/>
                </a:solidFill>
              </a:rPr>
              <a:t> 2020 </a:t>
            </a:r>
            <a:r>
              <a:rPr lang="it-IT" sz="2400" dirty="0">
                <a:solidFill>
                  <a:schemeClr val="accent5"/>
                </a:solidFill>
              </a:rPr>
              <a:t>bandito dall’Osservatorio Agenda Digitale del Politecnico di </a:t>
            </a:r>
            <a:r>
              <a:rPr lang="it-IT" sz="2400" dirty="0" smtClean="0">
                <a:solidFill>
                  <a:schemeClr val="accent5"/>
                </a:solidFill>
              </a:rPr>
              <a:t>Milano.</a:t>
            </a:r>
            <a:endParaRPr lang="en-US" sz="2400" dirty="0">
              <a:solidFill>
                <a:schemeClr val="accent5"/>
              </a:solidFill>
            </a:endParaRPr>
          </a:p>
          <a:p>
            <a:pPr algn="just"/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5" name="AutoShape 2" descr="Risultati immagini per Breaking 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4" descr="Risultati immagini per Breaking new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AutoShape 8" descr="Risultati immagini per Breaking new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9" name="AutoShape 12" descr="Risultati immagini per Breaking new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052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08" y="793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Risultati immagini per Breaking 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4" descr="Risultati immagini per Breaking new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AutoShape 8" descr="Risultati immagini per Breaking new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9" name="AutoShape 12" descr="Risultati immagini per Breaking new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55776" y="2729051"/>
            <a:ext cx="3447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accent5"/>
                </a:solidFill>
              </a:rPr>
              <a:t>GRAZIE A TUTTI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0" y="566124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Gruppo di lavoro ANPAL: Michela Bastianelli, Sara Calabria, Angelo Del </a:t>
            </a:r>
            <a:r>
              <a:rPr lang="it-IT" i="1" dirty="0" err="1"/>
              <a:t>Cimmuto</a:t>
            </a:r>
            <a:r>
              <a:rPr lang="it-IT" i="1" dirty="0"/>
              <a:t>, Marco </a:t>
            </a:r>
            <a:r>
              <a:rPr lang="it-IT" i="1" dirty="0" err="1"/>
              <a:t>Picozza</a:t>
            </a:r>
            <a:r>
              <a:rPr lang="it-IT" i="1" dirty="0"/>
              <a:t>, Fabio Roma, Andrea Simoncini, Vincenza </a:t>
            </a:r>
            <a:r>
              <a:rPr lang="it-IT" i="1" dirty="0" err="1"/>
              <a:t>Tersigni</a:t>
            </a:r>
            <a:r>
              <a:rPr lang="it-IT" i="1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85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79512" y="292006"/>
            <a:ext cx="6090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LA STRUTTURA DEL REPORT FINALE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262250" y="1173635"/>
            <a:ext cx="7272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6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Finalità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e </a:t>
            </a: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obiettivi</a:t>
            </a:r>
          </a:p>
          <a:p>
            <a:pPr>
              <a:spcAft>
                <a:spcPts val="2400"/>
              </a:spcAft>
            </a:pP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Il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ruolo </a:t>
            </a: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dei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CPIA e della Rete Nazionale dei </a:t>
            </a:r>
            <a:r>
              <a:rPr lang="it-IT" sz="2600" dirty="0" err="1" smtClean="0">
                <a:solidFill>
                  <a:schemeClr val="accent5">
                    <a:lumMod val="50000"/>
                  </a:schemeClr>
                </a:solidFill>
                <a:sym typeface="Trebuchet MS"/>
              </a:rPr>
              <a:t>CRRSeS</a:t>
            </a:r>
            <a:endParaRPr lang="it-IT" sz="26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Architettura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e metodologia </a:t>
            </a:r>
          </a:p>
          <a:p>
            <a:pPr>
              <a:spcAft>
                <a:spcPts val="2400"/>
              </a:spcAft>
            </a:pP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risultati della sperimentazione </a:t>
            </a:r>
          </a:p>
          <a:p>
            <a:pPr>
              <a:spcAft>
                <a:spcPts val="2400"/>
              </a:spcAft>
            </a:pPr>
            <a:r>
              <a:rPr lang="it-IT" sz="2600" dirty="0" smtClean="0">
                <a:solidFill>
                  <a:schemeClr val="accent5">
                    <a:lumMod val="50000"/>
                  </a:schemeClr>
                </a:solidFill>
              </a:rPr>
              <a:t>Conclusioni </a:t>
            </a:r>
            <a:r>
              <a:rPr lang="it-IT" sz="2600" dirty="0">
                <a:solidFill>
                  <a:schemeClr val="accent5">
                    <a:lumMod val="50000"/>
                  </a:schemeClr>
                </a:solidFill>
              </a:rPr>
              <a:t>e prospettive</a:t>
            </a:r>
          </a:p>
          <a:p>
            <a:pPr>
              <a:spcAft>
                <a:spcPts val="2400"/>
              </a:spcAft>
            </a:pPr>
            <a:r>
              <a:rPr lang="it-IT" sz="2600" i="1" dirty="0" smtClean="0">
                <a:solidFill>
                  <a:schemeClr val="accent5">
                    <a:lumMod val="50000"/>
                  </a:schemeClr>
                </a:solidFill>
              </a:rPr>
              <a:t>Allegati</a:t>
            </a:r>
            <a:endParaRPr lang="it-IT" sz="2600" dirty="0"/>
          </a:p>
          <a:p>
            <a:pPr>
              <a:spcAft>
                <a:spcPts val="2400"/>
              </a:spcAft>
            </a:pPr>
            <a:endParaRPr lang="it-IT" dirty="0"/>
          </a:p>
        </p:txBody>
      </p:sp>
      <p:cxnSp>
        <p:nvCxnSpPr>
          <p:cNvPr id="5" name="Connettore 1 4"/>
          <p:cNvCxnSpPr/>
          <p:nvPr/>
        </p:nvCxnSpPr>
        <p:spPr>
          <a:xfrm>
            <a:off x="668363" y="1412776"/>
            <a:ext cx="0" cy="38164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arrotondato 5"/>
          <p:cNvSpPr/>
          <p:nvPr/>
        </p:nvSpPr>
        <p:spPr>
          <a:xfrm>
            <a:off x="138765" y="1222620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1</a:t>
            </a:r>
            <a:endParaRPr lang="it-IT" dirty="0"/>
          </a:p>
        </p:txBody>
      </p:sp>
      <p:sp>
        <p:nvSpPr>
          <p:cNvPr id="8" name="Rettangolo arrotondato 7"/>
          <p:cNvSpPr/>
          <p:nvPr/>
        </p:nvSpPr>
        <p:spPr>
          <a:xfrm>
            <a:off x="147689" y="1928532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2</a:t>
            </a:r>
            <a:endParaRPr lang="it-IT" dirty="0"/>
          </a:p>
        </p:txBody>
      </p:sp>
      <p:sp>
        <p:nvSpPr>
          <p:cNvPr id="9" name="Rettangolo arrotondato 8"/>
          <p:cNvSpPr/>
          <p:nvPr/>
        </p:nvSpPr>
        <p:spPr>
          <a:xfrm>
            <a:off x="138765" y="2652105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3</a:t>
            </a:r>
            <a:endParaRPr lang="it-IT" dirty="0"/>
          </a:p>
        </p:txBody>
      </p:sp>
      <p:sp>
        <p:nvSpPr>
          <p:cNvPr id="10" name="Rettangolo arrotondato 9"/>
          <p:cNvSpPr/>
          <p:nvPr/>
        </p:nvSpPr>
        <p:spPr>
          <a:xfrm>
            <a:off x="126195" y="3360473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4</a:t>
            </a:r>
            <a:endParaRPr lang="it-IT" dirty="0"/>
          </a:p>
        </p:txBody>
      </p:sp>
      <p:sp>
        <p:nvSpPr>
          <p:cNvPr id="11" name="Rettangolo arrotondato 10"/>
          <p:cNvSpPr/>
          <p:nvPr/>
        </p:nvSpPr>
        <p:spPr>
          <a:xfrm>
            <a:off x="154163" y="4080492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138765" y="4788860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241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325466" y="292006"/>
            <a:ext cx="3783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FINALITA</a:t>
            </a:r>
            <a:r>
              <a:rPr lang="it-IT" sz="3200" dirty="0">
                <a:solidFill>
                  <a:srgbClr val="0070C0"/>
                </a:solidFill>
              </a:rPr>
              <a:t>’ E OBIETTIVI</a:t>
            </a:r>
          </a:p>
        </p:txBody>
      </p:sp>
      <p:sp>
        <p:nvSpPr>
          <p:cNvPr id="4" name="Rettangolo 3"/>
          <p:cNvSpPr/>
          <p:nvPr/>
        </p:nvSpPr>
        <p:spPr>
          <a:xfrm>
            <a:off x="251520" y="876781"/>
            <a:ext cx="79208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Valorizzare il ruolo del </a:t>
            </a:r>
            <a:r>
              <a:rPr lang="it-IT" sz="2400" b="1" dirty="0" err="1">
                <a:solidFill>
                  <a:schemeClr val="accent5">
                    <a:lumMod val="50000"/>
                  </a:schemeClr>
                </a:solidFill>
              </a:rPr>
              <a:t>Cpia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 quale struttura di servizio </a:t>
            </a:r>
          </a:p>
          <a:p>
            <a:pPr lvl="1">
              <a:spcAft>
                <a:spcPts val="1200"/>
              </a:spcAft>
            </a:pP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(ad es. la lettura dei fabbisogni formativi del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territorio;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la costruzione di profili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sulla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base delle necessità dei contesti sociali e del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lavoro;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l’interpretazione dei bisogni di competenze e di conoscenze della popolazione adulta...)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  <a:tabLst>
                <a:tab pos="-1260475" algn="l"/>
                <a:tab pos="180975" algn="l"/>
                <a:tab pos="6113463" algn="r"/>
              </a:tabLst>
            </a:pPr>
            <a:r>
              <a:rPr lang="it-IT" sz="2400" b="1" dirty="0" smtClean="0">
                <a:solidFill>
                  <a:schemeClr val="accent5">
                    <a:lumMod val="50000"/>
                  </a:schemeClr>
                </a:solidFill>
              </a:rPr>
              <a:t>Sostenere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l’attività di valutazione nel processo di 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riconoscimento dei crediti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e nella successiva fase di 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</a:rPr>
              <a:t>personalizzazione del piano formativo </a:t>
            </a:r>
            <a:r>
              <a:rPr lang="it-IT" sz="2400" b="1" dirty="0" smtClean="0">
                <a:solidFill>
                  <a:schemeClr val="accent5">
                    <a:lumMod val="50000"/>
                  </a:schemeClr>
                </a:solidFill>
              </a:rPr>
              <a:t>individuale</a:t>
            </a:r>
          </a:p>
        </p:txBody>
      </p:sp>
      <p:sp>
        <p:nvSpPr>
          <p:cNvPr id="5" name="Rettangolo 4"/>
          <p:cNvSpPr/>
          <p:nvPr/>
        </p:nvSpPr>
        <p:spPr>
          <a:xfrm>
            <a:off x="251520" y="4509120"/>
            <a:ext cx="79208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Sviluppo evolutivo dello strumento in collaborazione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con OCSE </a:t>
            </a:r>
            <a:endParaRPr lang="it-IT" sz="2200" dirty="0">
              <a:solidFill>
                <a:schemeClr val="accent5">
                  <a:lumMod val="50000"/>
                </a:schemeClr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ts val="1200"/>
              </a:spcAft>
              <a:tabLst>
                <a:tab pos="-1260475" algn="l"/>
                <a:tab pos="180975" algn="l"/>
                <a:tab pos="6113463" algn="r"/>
              </a:tabLst>
            </a:pP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Integrazione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dei servizi per l’apprendimento permanente (ad es. CPI/CPIA)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29702" y="439592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29702" y="488986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283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29D8F-CBB1-464A-BB88-A84A423DEEE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325466" y="292006"/>
            <a:ext cx="5545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IL RUOLO DEI CPIA E DEI </a:t>
            </a:r>
            <a:r>
              <a:rPr lang="it-IT" sz="3200" dirty="0" err="1">
                <a:solidFill>
                  <a:srgbClr val="0070C0"/>
                </a:solidFill>
                <a:sym typeface="Trebuchet MS"/>
              </a:rPr>
              <a:t>CRRSeS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2</a:t>
            </a:r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827584" y="976536"/>
            <a:ext cx="720697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La sperimentazione rientra nel </a:t>
            </a:r>
            <a:r>
              <a:rPr lang="it-IT" sz="2200" b="1" dirty="0">
                <a:solidFill>
                  <a:schemeClr val="accent5">
                    <a:lumMod val="50000"/>
                  </a:schemeClr>
                </a:solidFill>
              </a:rPr>
              <a:t>Piano triennale Nazionale della Ricerca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della Rete dei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CRRS&amp;S.</a:t>
            </a:r>
            <a:endParaRPr lang="it-IT" sz="22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it-IT" sz="2200" b="1" dirty="0" smtClean="0">
                <a:solidFill>
                  <a:schemeClr val="accent5">
                    <a:lumMod val="50000"/>
                  </a:schemeClr>
                </a:solidFill>
              </a:rPr>
              <a:t>Coinvolgimento attivo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nelle diverse fasi del progetto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(progettazione conduzione e restituzione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dei risultati)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del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Ministero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dell’Istruzione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della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Rete Nazionale dei CRRS&amp;S</a:t>
            </a:r>
          </a:p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dei Dirigenti e Docenti sperimentatori dei CPIA convolti</a:t>
            </a:r>
          </a:p>
          <a:p>
            <a:pPr>
              <a:spcAft>
                <a:spcPts val="1200"/>
              </a:spcAft>
            </a:pPr>
            <a:r>
              <a:rPr lang="it-IT" sz="2200" b="1" dirty="0" smtClean="0">
                <a:solidFill>
                  <a:schemeClr val="accent5">
                    <a:lumMod val="50000"/>
                  </a:schemeClr>
                </a:solidFill>
              </a:rPr>
              <a:t>Ciascun </a:t>
            </a:r>
            <a:r>
              <a:rPr lang="it-IT" sz="2200" b="1" dirty="0">
                <a:solidFill>
                  <a:schemeClr val="accent5">
                    <a:lumMod val="50000"/>
                  </a:schemeClr>
                </a:solidFill>
              </a:rPr>
              <a:t>CRRS&amp;S ha operato in </a:t>
            </a:r>
            <a:r>
              <a:rPr lang="it-IT" sz="2200" b="1" dirty="0" smtClean="0">
                <a:solidFill>
                  <a:schemeClr val="accent5">
                    <a:lumMod val="50000"/>
                  </a:schemeClr>
                </a:solidFill>
              </a:rPr>
              <a:t>collaborazione </a:t>
            </a:r>
            <a:r>
              <a:rPr lang="it-IT" sz="2200" b="1" dirty="0">
                <a:solidFill>
                  <a:schemeClr val="accent5">
                    <a:lumMod val="50000"/>
                  </a:schemeClr>
                </a:solidFill>
              </a:rPr>
              <a:t>con l’USR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di riferimento nell’individuazione del </a:t>
            </a:r>
            <a:r>
              <a:rPr lang="it-IT" sz="2200" dirty="0" err="1">
                <a:solidFill>
                  <a:schemeClr val="accent5">
                    <a:lumMod val="50000"/>
                  </a:schemeClr>
                </a:solidFill>
              </a:rPr>
              <a:t>Cpia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e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dei docenti “sperimentatori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</a:p>
          <a:p>
            <a:pPr>
              <a:spcAft>
                <a:spcPts val="1200"/>
              </a:spcAft>
            </a:pP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Il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raccordo è stato agevolato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attraverso una </a:t>
            </a:r>
            <a:r>
              <a:rPr lang="it-IT" sz="2200" b="1" dirty="0" smtClean="0">
                <a:solidFill>
                  <a:schemeClr val="accent5">
                    <a:lumMod val="50000"/>
                  </a:schemeClr>
                </a:solidFill>
              </a:rPr>
              <a:t>Cabina </a:t>
            </a:r>
            <a:r>
              <a:rPr lang="it-IT" sz="2200" b="1" dirty="0">
                <a:solidFill>
                  <a:schemeClr val="accent5">
                    <a:lumMod val="50000"/>
                  </a:schemeClr>
                </a:solidFill>
              </a:rPr>
              <a:t>di Regia </a:t>
            </a:r>
            <a:r>
              <a:rPr lang="it-IT" sz="2200" dirty="0" smtClean="0">
                <a:solidFill>
                  <a:schemeClr val="accent5">
                    <a:lumMod val="50000"/>
                  </a:schemeClr>
                </a:solidFill>
              </a:rPr>
              <a:t>della </a:t>
            </a:r>
            <a:r>
              <a:rPr lang="it-IT" sz="2200" dirty="0">
                <a:solidFill>
                  <a:schemeClr val="accent5">
                    <a:lumMod val="50000"/>
                  </a:schemeClr>
                </a:solidFill>
              </a:rPr>
              <a:t>quale hanno fatto parte rappresentanti di tutte le componenti coinvolte.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38717" y="976536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8680" y="1941742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38680" y="4077072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38679" y="5301208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20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8" y="-7200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277562" y="292054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0070C0"/>
                </a:solidFill>
              </a:rPr>
              <a:t>IL DISEGNO DELLA SPERIMENTAZIONE</a:t>
            </a:r>
          </a:p>
        </p:txBody>
      </p:sp>
      <p:sp>
        <p:nvSpPr>
          <p:cNvPr id="4" name="Rettangolo 3"/>
          <p:cNvSpPr/>
          <p:nvPr/>
        </p:nvSpPr>
        <p:spPr>
          <a:xfrm>
            <a:off x="251520" y="876781"/>
            <a:ext cx="820891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b="1" dirty="0">
                <a:solidFill>
                  <a:srgbClr val="002060"/>
                </a:solidFill>
              </a:rPr>
              <a:t>Fasi della sperimentazione </a:t>
            </a:r>
          </a:p>
          <a:p>
            <a:pPr>
              <a:spcAft>
                <a:spcPts val="600"/>
              </a:spcAft>
            </a:pPr>
            <a:r>
              <a:rPr lang="it-IT" sz="2200" i="1" dirty="0">
                <a:solidFill>
                  <a:srgbClr val="002060"/>
                </a:solidFill>
              </a:rPr>
              <a:t>Fase preparatoria</a:t>
            </a:r>
            <a:r>
              <a:rPr lang="it-IT" sz="2200" dirty="0">
                <a:solidFill>
                  <a:srgbClr val="002060"/>
                </a:solidFill>
              </a:rPr>
              <a:t>: </a:t>
            </a:r>
            <a:r>
              <a:rPr lang="it-IT" dirty="0">
                <a:solidFill>
                  <a:srgbClr val="002060"/>
                </a:solidFill>
              </a:rPr>
              <a:t>definizione </a:t>
            </a:r>
            <a:r>
              <a:rPr lang="it-IT" dirty="0" smtClean="0">
                <a:solidFill>
                  <a:srgbClr val="002060"/>
                </a:solidFill>
              </a:rPr>
              <a:t>degli strumenti, formazione docenti sperimentatori</a:t>
            </a:r>
            <a:endParaRPr lang="it-IT" sz="600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it-IT" sz="2200" i="1" dirty="0">
                <a:solidFill>
                  <a:srgbClr val="002060"/>
                </a:solidFill>
              </a:rPr>
              <a:t>Fase di campo: </a:t>
            </a:r>
            <a:r>
              <a:rPr lang="it-IT" dirty="0">
                <a:solidFill>
                  <a:srgbClr val="002060"/>
                </a:solidFill>
              </a:rPr>
              <a:t>somministrazione </a:t>
            </a:r>
            <a:r>
              <a:rPr lang="it-IT" dirty="0" smtClean="0">
                <a:solidFill>
                  <a:srgbClr val="002060"/>
                </a:solidFill>
              </a:rPr>
              <a:t>PIAAC online e questionari docenti e discenti</a:t>
            </a:r>
            <a:endParaRPr lang="it-IT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it-IT" sz="2200" i="1" dirty="0" smtClean="0">
                <a:solidFill>
                  <a:srgbClr val="002060"/>
                </a:solidFill>
              </a:rPr>
              <a:t>Fase </a:t>
            </a:r>
            <a:r>
              <a:rPr lang="it-IT" sz="2200" i="1" dirty="0">
                <a:solidFill>
                  <a:srgbClr val="002060"/>
                </a:solidFill>
              </a:rPr>
              <a:t>di restituzione: </a:t>
            </a:r>
            <a:r>
              <a:rPr lang="it-IT" dirty="0">
                <a:solidFill>
                  <a:srgbClr val="002060"/>
                </a:solidFill>
              </a:rPr>
              <a:t>Report intermedio, Focus Group e Report finale</a:t>
            </a:r>
            <a:endParaRPr lang="it-IT" sz="2200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endParaRPr lang="it-IT" sz="600" b="1" dirty="0" smtClean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it-IT" sz="2400" b="1" dirty="0" smtClean="0">
                <a:solidFill>
                  <a:srgbClr val="002060"/>
                </a:solidFill>
              </a:rPr>
              <a:t>I </a:t>
            </a:r>
            <a:r>
              <a:rPr lang="it-IT" sz="2400" b="1" dirty="0">
                <a:solidFill>
                  <a:srgbClr val="002060"/>
                </a:solidFill>
              </a:rPr>
              <a:t>soggetti partecipanti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287380" y="3356992"/>
            <a:ext cx="1980364" cy="1440160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200" dirty="0">
                <a:solidFill>
                  <a:srgbClr val="002060"/>
                </a:solidFill>
              </a:rPr>
              <a:t>316 discenti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2590495" y="5074161"/>
            <a:ext cx="1980364" cy="1171728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200" dirty="0">
                <a:solidFill>
                  <a:srgbClr val="002060"/>
                </a:solidFill>
              </a:rPr>
              <a:t>14 </a:t>
            </a:r>
            <a:r>
              <a:rPr lang="it-IT" sz="2200" dirty="0" err="1">
                <a:solidFill>
                  <a:srgbClr val="002060"/>
                </a:solidFill>
              </a:rPr>
              <a:t>Cpia</a:t>
            </a:r>
            <a:endParaRPr lang="it-IT" sz="2200" dirty="0">
              <a:solidFill>
                <a:srgbClr val="002060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317625" y="5074161"/>
            <a:ext cx="1980364" cy="1171729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200" dirty="0">
                <a:solidFill>
                  <a:srgbClr val="002060"/>
                </a:solidFill>
              </a:rPr>
              <a:t>34 docenti sperimentatori</a:t>
            </a:r>
          </a:p>
        </p:txBody>
      </p:sp>
      <p:sp>
        <p:nvSpPr>
          <p:cNvPr id="6" name="Rettangolo 5"/>
          <p:cNvSpPr/>
          <p:nvPr/>
        </p:nvSpPr>
        <p:spPr>
          <a:xfrm>
            <a:off x="2382207" y="3250622"/>
            <a:ext cx="6858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Il 60%, sono giovani fino a 34 anni.</a:t>
            </a:r>
          </a:p>
          <a:p>
            <a:r>
              <a:rPr lang="it-IT" sz="2000" dirty="0">
                <a:solidFill>
                  <a:srgbClr val="002060"/>
                </a:solidFill>
              </a:rPr>
              <a:t>Più della metà sono uomini (il 52,1%).</a:t>
            </a:r>
          </a:p>
          <a:p>
            <a:r>
              <a:rPr lang="it-IT" sz="2000" dirty="0">
                <a:solidFill>
                  <a:srgbClr val="002060"/>
                </a:solidFill>
              </a:rPr>
              <a:t>L’81%possiede un’istruzione secondaria di primo grado</a:t>
            </a:r>
          </a:p>
          <a:p>
            <a:r>
              <a:rPr lang="it-IT" sz="2000" dirty="0">
                <a:solidFill>
                  <a:srgbClr val="002060"/>
                </a:solidFill>
              </a:rPr>
              <a:t>Oltre il 60% dei partecipanti non ha un’occupazione</a:t>
            </a:r>
          </a:p>
          <a:p>
            <a:r>
              <a:rPr lang="it-IT" sz="2000" dirty="0">
                <a:solidFill>
                  <a:srgbClr val="002060"/>
                </a:solidFill>
              </a:rPr>
              <a:t>Il 47% è di origine straniera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4898352" y="5074161"/>
            <a:ext cx="1980364" cy="1171728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200" dirty="0">
                <a:solidFill>
                  <a:srgbClr val="002060"/>
                </a:solidFill>
              </a:rPr>
              <a:t>14 Regioni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232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313934" y="6256644"/>
            <a:ext cx="2057400" cy="365125"/>
          </a:xfrm>
        </p:spPr>
        <p:txBody>
          <a:bodyPr/>
          <a:lstStyle/>
          <a:p>
            <a:pPr>
              <a:defRPr/>
            </a:pPr>
            <a:fld id="{00129D8F-CBB1-464A-BB88-A84A423DEEE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xmlns="" id="{28DC8125-547C-4D9A-8130-831C13FFE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191174"/>
              </p:ext>
            </p:extLst>
          </p:nvPr>
        </p:nvGraphicFramePr>
        <p:xfrm>
          <a:off x="251520" y="1844824"/>
          <a:ext cx="7833361" cy="4437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3809">
                  <a:extLst>
                    <a:ext uri="{9D8B030D-6E8A-4147-A177-3AD203B41FA5}">
                      <a16:colId xmlns:a16="http://schemas.microsoft.com/office/drawing/2014/main" xmlns="" val="2732272999"/>
                    </a:ext>
                  </a:extLst>
                </a:gridCol>
                <a:gridCol w="777070">
                  <a:extLst>
                    <a:ext uri="{9D8B030D-6E8A-4147-A177-3AD203B41FA5}">
                      <a16:colId xmlns:a16="http://schemas.microsoft.com/office/drawing/2014/main" xmlns="" val="2488822766"/>
                    </a:ext>
                  </a:extLst>
                </a:gridCol>
                <a:gridCol w="4452482">
                  <a:extLst>
                    <a:ext uri="{9D8B030D-6E8A-4147-A177-3AD203B41FA5}">
                      <a16:colId xmlns:a16="http://schemas.microsoft.com/office/drawing/2014/main" xmlns="" val="13548744"/>
                    </a:ext>
                  </a:extLst>
                </a:gridCol>
              </a:tblGrid>
              <a:tr h="239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Risultati Attesi </a:t>
                      </a:r>
                      <a:endParaRPr lang="it-IT" sz="14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(</a:t>
                      </a: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1° livello, 2° periodo)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Copertura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Livelli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,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punteggi</a:t>
                      </a: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</a:rPr>
                        <a:t> e </a:t>
                      </a:r>
                      <a:r>
                        <a:rPr lang="en-US" sz="1400" b="1" dirty="0" err="1">
                          <a:solidFill>
                            <a:srgbClr val="002060"/>
                          </a:solidFill>
                          <a:effectLst/>
                        </a:rPr>
                        <a:t>soglie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extLst>
                  <a:ext uri="{0D108BD9-81ED-4DB2-BD59-A6C34878D82A}">
                    <a16:rowId xmlns:a16="http://schemas.microsoft.com/office/drawing/2014/main" xmlns="" val="3691883864"/>
                  </a:ext>
                </a:extLst>
              </a:tr>
              <a:tr h="6275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Padroneggiare gli strumenti espressivi e argomentativi indispensabili per gestire l'interazione comunicativo-verbale in vari contesti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Diretta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Prove di </a:t>
                      </a:r>
                      <a:r>
                        <a:rPr lang="it-IT" sz="1400" dirty="0" err="1">
                          <a:solidFill>
                            <a:srgbClr val="002060"/>
                          </a:solidFill>
                          <a:effectLst/>
                        </a:rPr>
                        <a:t>Literacy</a:t>
                      </a: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Livello inferiore a 1 (da 0 a 175): soglia di non presidio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Livello 1 (da 176 a 225): soglia di allineamento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Livello 2 (da 226 a 275): soglia di presidio.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Il risultato al test di </a:t>
                      </a:r>
                      <a:r>
                        <a:rPr lang="it-IT" sz="1400" dirty="0" err="1">
                          <a:solidFill>
                            <a:srgbClr val="002060"/>
                          </a:solidFill>
                          <a:effectLst/>
                        </a:rPr>
                        <a:t>literacy</a:t>
                      </a: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 superiore al punteggio 226 può costituire un’evidenza utile ai fini del riconoscimento dei crediti in ingresso.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extLst>
                  <a:ext uri="{0D108BD9-81ED-4DB2-BD59-A6C34878D82A}">
                    <a16:rowId xmlns:a16="http://schemas.microsoft.com/office/drawing/2014/main" xmlns="" val="1554432773"/>
                  </a:ext>
                </a:extLst>
              </a:tr>
              <a:tr h="5822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Leggere, comprendere e interpretare testi scritti di vario tipo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0753155"/>
                  </a:ext>
                </a:extLst>
              </a:tr>
              <a:tr h="604605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rgbClr val="002060"/>
                          </a:solidFill>
                          <a:effectLst/>
                        </a:rPr>
                        <a:t>Produrre </a:t>
                      </a: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testi di vario tipo in relazione ai differenti scopi comunicativi 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61" marR="14220" marT="14220" marB="1422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Indiretta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Test di ingresso a cura del CPIA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In caso di punteggio al test literacy prossimo o superiore a 226 punti ai fini della determinazione di ulteriore crediti può essere prevista la somministrazione, da parte dei CPIA, di test di ingresso mirati sulle competenze di: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 Light" panose="020F0302020204030204" pitchFamily="34" charset="0"/>
                        <a:buChar char="-"/>
                        <a:tabLst>
                          <a:tab pos="146050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Produzione scritta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 Light" panose="020F0302020204030204" pitchFamily="34" charset="0"/>
                        <a:buChar char="-"/>
                        <a:tabLst>
                          <a:tab pos="146050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Fruizione del patrimonio artistico e letterario.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extLst>
                  <a:ext uri="{0D108BD9-81ED-4DB2-BD59-A6C34878D82A}">
                    <a16:rowId xmlns:a16="http://schemas.microsoft.com/office/drawing/2014/main" xmlns="" val="3932107082"/>
                  </a:ext>
                </a:extLst>
              </a:tr>
              <a:tr h="4334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Utilizzare gli strumenti fondamentali per una fruizione consapevole del patrimonio artistico e letterario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5526423"/>
                  </a:ext>
                </a:extLst>
              </a:tr>
              <a:tr h="6320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180975" algn="l"/>
                        </a:tabLs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Utilizzare la lingua inglese per i principali scopi comunicativi ed operativi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02060"/>
                          </a:solidFill>
                          <a:effectLst/>
                        </a:rPr>
                        <a:t>Assente</a:t>
                      </a:r>
                      <a:endParaRPr lang="it-IT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002060"/>
                          </a:solidFill>
                          <a:effectLst/>
                        </a:rPr>
                        <a:t>Test di ingresso a cura del CPIA</a:t>
                      </a:r>
                      <a:endParaRPr lang="it-IT" sz="1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ndale Sans UI"/>
                        <a:cs typeface="Tahoma" panose="020B0604030504040204" pitchFamily="34" charset="0"/>
                      </a:endParaRPr>
                    </a:p>
                  </a:txBody>
                  <a:tcPr marL="13961" marR="14220" marT="14220" marB="14220" anchor="ctr"/>
                </a:tc>
                <a:extLst>
                  <a:ext uri="{0D108BD9-81ED-4DB2-BD59-A6C34878D82A}">
                    <a16:rowId xmlns:a16="http://schemas.microsoft.com/office/drawing/2014/main" xmlns="" val="3955149934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64729" y="980728"/>
            <a:ext cx="78145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Raccordo fra i Risultati di apprendimento previsti dalle Linee Guida del </a:t>
            </a:r>
            <a:r>
              <a:rPr lang="it-IT" sz="2000" dirty="0" err="1">
                <a:solidFill>
                  <a:srgbClr val="002060"/>
                </a:solidFill>
              </a:rPr>
              <a:t>Miur</a:t>
            </a:r>
            <a:r>
              <a:rPr lang="it-IT" sz="2000" dirty="0">
                <a:solidFill>
                  <a:srgbClr val="002060"/>
                </a:solidFill>
              </a:rPr>
              <a:t> e le prove cognitive di PIAAC online (</a:t>
            </a:r>
            <a:r>
              <a:rPr lang="it-IT" sz="2000" dirty="0" smtClean="0">
                <a:solidFill>
                  <a:srgbClr val="002060"/>
                </a:solidFill>
              </a:rPr>
              <a:t>esempio da Asse linguaggi)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277562" y="292054"/>
            <a:ext cx="3577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FASE PREPARATORIA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3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38717" y="976536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</a:t>
            </a:r>
            <a:endParaRPr lang="it-I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16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313934" y="6256644"/>
            <a:ext cx="2057400" cy="365125"/>
          </a:xfrm>
        </p:spPr>
        <p:txBody>
          <a:bodyPr/>
          <a:lstStyle/>
          <a:p>
            <a:pPr>
              <a:defRPr/>
            </a:pPr>
            <a:fld id="{00129D8F-CBB1-464A-BB88-A84A423DEEE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277562" y="292054"/>
            <a:ext cx="3577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FASE PREPARATORIA</a:t>
            </a:r>
            <a:endParaRPr lang="it-IT" sz="3200" dirty="0">
              <a:solidFill>
                <a:srgbClr val="0070C0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3</a:t>
            </a:r>
            <a:endParaRPr lang="it-IT" dirty="0"/>
          </a:p>
        </p:txBody>
      </p:sp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3831305839"/>
              </p:ext>
            </p:extLst>
          </p:nvPr>
        </p:nvGraphicFramePr>
        <p:xfrm>
          <a:off x="232670" y="332366"/>
          <a:ext cx="6427863" cy="4588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2483768" y="4343617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 </a:t>
            </a:r>
            <a:r>
              <a:rPr lang="it-IT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sezioni</a:t>
            </a:r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:</a:t>
            </a:r>
          </a:p>
          <a:p>
            <a:pPr marL="400050" indent="-400050">
              <a:spcAft>
                <a:spcPts val="600"/>
              </a:spcAft>
              <a:buAutoNum type="romanUcPeriod"/>
            </a:pPr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Fruibilità dello strumento </a:t>
            </a:r>
          </a:p>
          <a:p>
            <a:pPr marL="400050" indent="-400050">
              <a:spcAft>
                <a:spcPts val="600"/>
              </a:spcAft>
              <a:buAutoNum type="romanUcPeriod"/>
            </a:pPr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Utilità dello </a:t>
            </a:r>
            <a:r>
              <a:rPr lang="it-IT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strumento</a:t>
            </a:r>
          </a:p>
          <a:p>
            <a:pPr marL="400050" indent="-400050">
              <a:spcAft>
                <a:spcPts val="600"/>
              </a:spcAft>
              <a:buAutoNum type="romanUcPeriod"/>
            </a:pPr>
            <a:r>
              <a:rPr lang="it-IT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Confronto </a:t>
            </a:r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con altri strumenti di rilevazione</a:t>
            </a:r>
          </a:p>
          <a:p>
            <a:pPr marL="400050" indent="-400050">
              <a:spcAft>
                <a:spcPts val="600"/>
              </a:spcAft>
              <a:buAutoNum type="romanUcPeriod"/>
            </a:pPr>
            <a:r>
              <a:rPr lang="it-IT" sz="2000" dirty="0">
                <a:solidFill>
                  <a:srgbClr val="002060"/>
                </a:solidFill>
                <a:latin typeface="Calibri" panose="020F0502020204030204" pitchFamily="34" charset="0"/>
              </a:rPr>
              <a:t>Opinioni sulla </a:t>
            </a:r>
            <a:r>
              <a:rPr lang="it-IT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sperimentazione</a:t>
            </a:r>
            <a:endParaRPr lang="it-IT" sz="2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135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61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253458" y="288456"/>
            <a:ext cx="72203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0070C0"/>
                </a:solidFill>
              </a:rPr>
              <a:t>FASE DI CAMPO: </a:t>
            </a:r>
            <a:r>
              <a:rPr lang="it-IT" sz="2000" dirty="0" smtClean="0">
                <a:solidFill>
                  <a:srgbClr val="0070C0"/>
                </a:solidFill>
              </a:rPr>
              <a:t>I </a:t>
            </a:r>
            <a:r>
              <a:rPr lang="it-IT" sz="2000" dirty="0">
                <a:solidFill>
                  <a:srgbClr val="0070C0"/>
                </a:solidFill>
              </a:rPr>
              <a:t>PARTECIPANTI ALLA SPERIMENTAZIONE</a:t>
            </a:r>
            <a:endParaRPr lang="it-IT" sz="3200" dirty="0">
              <a:solidFill>
                <a:srgbClr val="0070C0"/>
              </a:solidFill>
            </a:endParaRPr>
          </a:p>
        </p:txBody>
      </p:sp>
      <p:pic>
        <p:nvPicPr>
          <p:cNvPr id="9" name="Immagin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2" t="14619" r="25493" b="6161"/>
          <a:stretch>
            <a:fillRect/>
          </a:stretch>
        </p:blipFill>
        <p:spPr bwMode="auto">
          <a:xfrm>
            <a:off x="274879" y="876781"/>
            <a:ext cx="6715323" cy="5280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arrotondato 4"/>
          <p:cNvSpPr/>
          <p:nvPr/>
        </p:nvSpPr>
        <p:spPr>
          <a:xfrm>
            <a:off x="173338" y="332366"/>
            <a:ext cx="10801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CAP. 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923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"/>
    </mc:Choice>
    <mc:Fallback xmlns="">
      <p:transition spd="slow" advTm="517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6861</TotalTime>
  <Words>1912</Words>
  <Application>Microsoft Office PowerPoint</Application>
  <PresentationFormat>Presentazione su schermo (4:3)</PresentationFormat>
  <Paragraphs>330</Paragraphs>
  <Slides>21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1" baseType="lpstr">
      <vt:lpstr>Andale Sans UI</vt:lpstr>
      <vt:lpstr>Arial</vt:lpstr>
      <vt:lpstr>Calibri</vt:lpstr>
      <vt:lpstr>Calibri Light</vt:lpstr>
      <vt:lpstr>Calibri,Bold</vt:lpstr>
      <vt:lpstr>Tahoma</vt:lpstr>
      <vt:lpstr>Times New Roman</vt:lpstr>
      <vt:lpstr>Trebuchet MS</vt:lpstr>
      <vt:lpstr>Wingdings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Benini Ginevra</dc:creator>
  <cp:lastModifiedBy>Testi Paola</cp:lastModifiedBy>
  <cp:revision>492</cp:revision>
  <cp:lastPrinted>2019-02-13T18:10:05Z</cp:lastPrinted>
  <dcterms:created xsi:type="dcterms:W3CDTF">2019-01-21T16:42:49Z</dcterms:created>
  <dcterms:modified xsi:type="dcterms:W3CDTF">2020-10-19T13:49:29Z</dcterms:modified>
</cp:coreProperties>
</file>