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 id="2147483679" r:id="rId2"/>
  </p:sldMasterIdLst>
  <p:notesMasterIdLst>
    <p:notesMasterId r:id="rId21"/>
  </p:notesMasterIdLst>
  <p:sldIdLst>
    <p:sldId id="564" r:id="rId3"/>
    <p:sldId id="617" r:id="rId4"/>
    <p:sldId id="655" r:id="rId5"/>
    <p:sldId id="636" r:id="rId6"/>
    <p:sldId id="638" r:id="rId7"/>
    <p:sldId id="280" r:id="rId8"/>
    <p:sldId id="281" r:id="rId9"/>
    <p:sldId id="639" r:id="rId10"/>
    <p:sldId id="640" r:id="rId11"/>
    <p:sldId id="645" r:id="rId12"/>
    <p:sldId id="647" r:id="rId13"/>
    <p:sldId id="648" r:id="rId14"/>
    <p:sldId id="649" r:id="rId15"/>
    <p:sldId id="650" r:id="rId16"/>
    <p:sldId id="651" r:id="rId17"/>
    <p:sldId id="652" r:id="rId18"/>
    <p:sldId id="653" r:id="rId19"/>
    <p:sldId id="654" r:id="rId20"/>
  </p:sldIdLst>
  <p:sldSz cx="9144000" cy="6858000" type="screen4x3"/>
  <p:notesSz cx="9926638" cy="6797675"/>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976">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DD7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575" autoAdjust="0"/>
    <p:restoredTop sz="94249" autoAdjust="0"/>
  </p:normalViewPr>
  <p:slideViewPr>
    <p:cSldViewPr>
      <p:cViewPr varScale="1">
        <p:scale>
          <a:sx n="70" d="100"/>
          <a:sy n="70" d="100"/>
        </p:scale>
        <p:origin x="1344" y="66"/>
      </p:cViewPr>
      <p:guideLst>
        <p:guide orient="horz" pos="2976"/>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4301543" cy="34145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5623372" y="0"/>
            <a:ext cx="4301543" cy="341458"/>
          </a:xfrm>
          <a:prstGeom prst="rect">
            <a:avLst/>
          </a:prstGeom>
        </p:spPr>
        <p:txBody>
          <a:bodyPr vert="horz" lIns="91440" tIns="45720" rIns="91440" bIns="45720" rtlCol="0"/>
          <a:lstStyle>
            <a:lvl1pPr algn="r">
              <a:defRPr sz="1200"/>
            </a:lvl1pPr>
          </a:lstStyle>
          <a:p>
            <a:fld id="{06C2FFE5-B5F8-4870-9819-D0E7CC1A9B20}" type="datetimeFigureOut">
              <a:rPr lang="it-IT" smtClean="0"/>
              <a:t>15/10/2020</a:t>
            </a:fld>
            <a:endParaRPr lang="it-IT"/>
          </a:p>
        </p:txBody>
      </p:sp>
      <p:sp>
        <p:nvSpPr>
          <p:cNvPr id="4" name="Segnaposto immagine diapositiva 3"/>
          <p:cNvSpPr>
            <a:spLocks noGrp="1" noRot="1" noChangeAspect="1"/>
          </p:cNvSpPr>
          <p:nvPr>
            <p:ph type="sldImg" idx="2"/>
          </p:nvPr>
        </p:nvSpPr>
        <p:spPr>
          <a:xfrm>
            <a:off x="3433763" y="849313"/>
            <a:ext cx="3059112" cy="2293937"/>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992664" y="3271382"/>
            <a:ext cx="7941310" cy="2676584"/>
          </a:xfrm>
          <a:prstGeom prst="rect">
            <a:avLst/>
          </a:prstGeom>
        </p:spPr>
        <p:txBody>
          <a:bodyPr vert="horz" lIns="91440" tIns="45720" rIns="91440" bIns="45720" rtlCol="0"/>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6456219"/>
            <a:ext cx="4301543" cy="34145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5623372" y="6456219"/>
            <a:ext cx="4301543" cy="341457"/>
          </a:xfrm>
          <a:prstGeom prst="rect">
            <a:avLst/>
          </a:prstGeom>
        </p:spPr>
        <p:txBody>
          <a:bodyPr vert="horz" lIns="91440" tIns="45720" rIns="91440" bIns="45720" rtlCol="0" anchor="b"/>
          <a:lstStyle>
            <a:lvl1pPr algn="r">
              <a:defRPr sz="1200"/>
            </a:lvl1pPr>
          </a:lstStyle>
          <a:p>
            <a:fld id="{379918BB-BB8A-4D00-BF42-8661D6960C8E}" type="slidenum">
              <a:rPr lang="it-IT" smtClean="0"/>
              <a:t>‹N›</a:t>
            </a:fld>
            <a:endParaRPr lang="it-IT"/>
          </a:p>
        </p:txBody>
      </p:sp>
    </p:spTree>
    <p:extLst>
      <p:ext uri="{BB962C8B-B14F-4D97-AF65-F5344CB8AC3E}">
        <p14:creationId xmlns:p14="http://schemas.microsoft.com/office/powerpoint/2010/main" val="30257638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379918BB-BB8A-4D00-BF42-8661D6960C8E}" type="slidenum">
              <a:rPr lang="it-IT" smtClean="0"/>
              <a:t>1</a:t>
            </a:fld>
            <a:endParaRPr lang="it-IT"/>
          </a:p>
        </p:txBody>
      </p:sp>
    </p:spTree>
    <p:extLst>
      <p:ext uri="{BB962C8B-B14F-4D97-AF65-F5344CB8AC3E}">
        <p14:creationId xmlns:p14="http://schemas.microsoft.com/office/powerpoint/2010/main" val="22834965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B81E066-71E3-4728-A98D-83572E1F57D7}"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it-IT"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0728285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379918BB-BB8A-4D00-BF42-8661D6960C8E}" type="slidenum">
              <a:rPr lang="it-IT" smtClean="0"/>
              <a:t>15</a:t>
            </a:fld>
            <a:endParaRPr lang="it-IT"/>
          </a:p>
        </p:txBody>
      </p:sp>
    </p:spTree>
    <p:extLst>
      <p:ext uri="{BB962C8B-B14F-4D97-AF65-F5344CB8AC3E}">
        <p14:creationId xmlns:p14="http://schemas.microsoft.com/office/powerpoint/2010/main" val="14856288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379918BB-BB8A-4D00-BF42-8661D6960C8E}" type="slidenum">
              <a:rPr lang="it-IT" smtClean="0"/>
              <a:t>16</a:t>
            </a:fld>
            <a:endParaRPr lang="it-IT"/>
          </a:p>
        </p:txBody>
      </p:sp>
    </p:spTree>
    <p:extLst>
      <p:ext uri="{BB962C8B-B14F-4D97-AF65-F5344CB8AC3E}">
        <p14:creationId xmlns:p14="http://schemas.microsoft.com/office/powerpoint/2010/main" val="29679969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379918BB-BB8A-4D00-BF42-8661D6960C8E}" type="slidenum">
              <a:rPr lang="it-IT" smtClean="0"/>
              <a:t>17</a:t>
            </a:fld>
            <a:endParaRPr lang="it-IT"/>
          </a:p>
        </p:txBody>
      </p:sp>
    </p:spTree>
    <p:extLst>
      <p:ext uri="{BB962C8B-B14F-4D97-AF65-F5344CB8AC3E}">
        <p14:creationId xmlns:p14="http://schemas.microsoft.com/office/powerpoint/2010/main" val="42023546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379918BB-BB8A-4D00-BF42-8661D6960C8E}" type="slidenum">
              <a:rPr lang="it-IT" smtClean="0"/>
              <a:t>18</a:t>
            </a:fld>
            <a:endParaRPr lang="it-IT"/>
          </a:p>
        </p:txBody>
      </p:sp>
    </p:spTree>
    <p:extLst>
      <p:ext uri="{BB962C8B-B14F-4D97-AF65-F5344CB8AC3E}">
        <p14:creationId xmlns:p14="http://schemas.microsoft.com/office/powerpoint/2010/main" val="8558743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r>
              <a:rPr lang="it-IT">
                <a:solidFill>
                  <a:prstClr val="black">
                    <a:tint val="75000"/>
                  </a:prstClr>
                </a:solidFill>
              </a:rPr>
              <a:t>Direzione Generale degli Ammortizzatori sociali e della formazione.</a:t>
            </a:r>
            <a:endParaRPr>
              <a:solidFill>
                <a:prstClr val="black">
                  <a:tint val="75000"/>
                </a:prstClr>
              </a:solidFill>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3ED588D0-CA9A-4CF7-BA81-B363F6CF298B}" type="datetime1">
              <a:rPr lang="en-US" smtClean="0">
                <a:solidFill>
                  <a:prstClr val="black">
                    <a:tint val="75000"/>
                  </a:prstClr>
                </a:solidFill>
              </a:rPr>
              <a:t>10/15/2020</a:t>
            </a:fld>
            <a:endParaRPr lang="en-US">
              <a:solidFill>
                <a:prstClr val="black">
                  <a:tint val="75000"/>
                </a:prstClr>
              </a:solidFill>
            </a:endParaRPr>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‹N›</a:t>
            </a:fld>
            <a:endParaRPr>
              <a:solidFill>
                <a:prstClr val="black">
                  <a:tint val="75000"/>
                </a:prstClr>
              </a:solidFill>
            </a:endParaRPr>
          </a:p>
        </p:txBody>
      </p:sp>
    </p:spTree>
    <p:extLst>
      <p:ext uri="{BB962C8B-B14F-4D97-AF65-F5344CB8AC3E}">
        <p14:creationId xmlns:p14="http://schemas.microsoft.com/office/powerpoint/2010/main" val="7838940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10/15/2020</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40179640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300" b="1" i="0">
                <a:solidFill>
                  <a:schemeClr val="bg1"/>
                </a:solidFill>
                <a:latin typeface="Titillium-Semibold"/>
                <a:cs typeface="Titillium-Semibold"/>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r>
              <a:rPr lang="it-IT">
                <a:solidFill>
                  <a:prstClr val="black">
                    <a:tint val="75000"/>
                  </a:prstClr>
                </a:solidFill>
              </a:rPr>
              <a:t>Direzione Generale degli Ammortizzatori sociali e della formazione.</a:t>
            </a:r>
            <a:endParaRPr>
              <a:solidFill>
                <a:prstClr val="black">
                  <a:tint val="75000"/>
                </a:prstClr>
              </a:solidFill>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4E461C4A-FD51-4210-BB96-B62F1DFE628B}" type="datetime1">
              <a:rPr lang="en-US" smtClean="0">
                <a:solidFill>
                  <a:prstClr val="black">
                    <a:tint val="75000"/>
                  </a:prstClr>
                </a:solidFill>
              </a:rPr>
              <a:t>10/15/2020</a:t>
            </a:fld>
            <a:endParaRPr lang="en-US">
              <a:solidFill>
                <a:prstClr val="black">
                  <a:tint val="75000"/>
                </a:prstClr>
              </a:solidFill>
            </a:endParaRPr>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‹N›</a:t>
            </a:fld>
            <a:endParaRPr>
              <a:solidFill>
                <a:prstClr val="black">
                  <a:tint val="75000"/>
                </a:prstClr>
              </a:solidFill>
            </a:endParaRPr>
          </a:p>
        </p:txBody>
      </p:sp>
    </p:spTree>
    <p:extLst>
      <p:ext uri="{BB962C8B-B14F-4D97-AF65-F5344CB8AC3E}">
        <p14:creationId xmlns:p14="http://schemas.microsoft.com/office/powerpoint/2010/main" val="5497206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300" b="1" i="0">
                <a:solidFill>
                  <a:schemeClr val="bg1"/>
                </a:solidFill>
                <a:latin typeface="Titillium-Semibold"/>
                <a:cs typeface="Titillium-Semibold"/>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4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r>
              <a:rPr lang="it-IT">
                <a:solidFill>
                  <a:prstClr val="black">
                    <a:tint val="75000"/>
                  </a:prstClr>
                </a:solidFill>
              </a:rPr>
              <a:t>Direzione Generale degli Ammortizzatori sociali e della formazione.</a:t>
            </a:r>
            <a:endParaRPr>
              <a:solidFill>
                <a:prstClr val="black">
                  <a:tint val="75000"/>
                </a:prstClr>
              </a:solidFill>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6D7E91E2-ED7B-415B-A7FB-BBA4883ED138}" type="datetime1">
              <a:rPr lang="en-US" smtClean="0">
                <a:solidFill>
                  <a:prstClr val="black">
                    <a:tint val="75000"/>
                  </a:prstClr>
                </a:solidFill>
              </a:rPr>
              <a:t>10/15/2020</a:t>
            </a:fld>
            <a:endParaRPr lang="en-US">
              <a:solidFill>
                <a:prstClr val="black">
                  <a:tint val="75000"/>
                </a:prstClr>
              </a:solidFill>
            </a:endParaRPr>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‹N›</a:t>
            </a:fld>
            <a:endParaRPr>
              <a:solidFill>
                <a:prstClr val="black">
                  <a:tint val="75000"/>
                </a:prstClr>
              </a:solidFill>
            </a:endParaRPr>
          </a:p>
        </p:txBody>
      </p:sp>
    </p:spTree>
    <p:extLst>
      <p:ext uri="{BB962C8B-B14F-4D97-AF65-F5344CB8AC3E}">
        <p14:creationId xmlns:p14="http://schemas.microsoft.com/office/powerpoint/2010/main" val="2129268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300" b="1" i="0">
                <a:solidFill>
                  <a:schemeClr val="bg1"/>
                </a:solidFill>
                <a:latin typeface="Titillium-Semibold"/>
                <a:cs typeface="Titillium-Semibold"/>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r>
              <a:rPr lang="it-IT">
                <a:solidFill>
                  <a:prstClr val="black">
                    <a:tint val="75000"/>
                  </a:prstClr>
                </a:solidFill>
              </a:rPr>
              <a:t>Direzione Generale degli Ammortizzatori sociali e della formazione.</a:t>
            </a:r>
            <a:endParaRPr>
              <a:solidFill>
                <a:prstClr val="black">
                  <a:tint val="75000"/>
                </a:prstClr>
              </a:solidFill>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8CD1C20-6375-49D3-A2AB-89306A808C02}" type="datetime1">
              <a:rPr lang="en-US" smtClean="0">
                <a:solidFill>
                  <a:prstClr val="black">
                    <a:tint val="75000"/>
                  </a:prstClr>
                </a:solidFill>
              </a:rPr>
              <a:t>10/15/2020</a:t>
            </a:fld>
            <a:endParaRPr lang="en-US">
              <a:solidFill>
                <a:prstClr val="black">
                  <a:tint val="75000"/>
                </a:prstClr>
              </a:solidFill>
            </a:endParaRPr>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‹N›</a:t>
            </a:fld>
            <a:endParaRPr>
              <a:solidFill>
                <a:prstClr val="black">
                  <a:tint val="75000"/>
                </a:prstClr>
              </a:solidFill>
            </a:endParaRPr>
          </a:p>
        </p:txBody>
      </p:sp>
    </p:spTree>
    <p:extLst>
      <p:ext uri="{BB962C8B-B14F-4D97-AF65-F5344CB8AC3E}">
        <p14:creationId xmlns:p14="http://schemas.microsoft.com/office/powerpoint/2010/main" val="26866546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r>
              <a:rPr lang="it-IT">
                <a:solidFill>
                  <a:prstClr val="black">
                    <a:tint val="75000"/>
                  </a:prstClr>
                </a:solidFill>
              </a:rPr>
              <a:t>Direzione Generale degli Ammortizzatori sociali e della formazione.</a:t>
            </a:r>
            <a:endParaRPr>
              <a:solidFill>
                <a:prstClr val="black">
                  <a:tint val="75000"/>
                </a:prstClr>
              </a:solidFill>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4E708E9D-E979-420A-AFD3-0C7CE67738AC}" type="datetime1">
              <a:rPr lang="en-US" smtClean="0">
                <a:solidFill>
                  <a:prstClr val="black">
                    <a:tint val="75000"/>
                  </a:prstClr>
                </a:solidFill>
              </a:rPr>
              <a:t>10/15/2020</a:t>
            </a:fld>
            <a:endParaRPr lang="en-US">
              <a:solidFill>
                <a:prstClr val="black">
                  <a:tint val="75000"/>
                </a:prstClr>
              </a:solidFill>
            </a:endParaRPr>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‹N›</a:t>
            </a:fld>
            <a:endParaRPr>
              <a:solidFill>
                <a:prstClr val="black">
                  <a:tint val="75000"/>
                </a:prstClr>
              </a:solidFill>
            </a:endParaRPr>
          </a:p>
        </p:txBody>
      </p:sp>
    </p:spTree>
    <p:extLst>
      <p:ext uri="{BB962C8B-B14F-4D97-AF65-F5344CB8AC3E}">
        <p14:creationId xmlns:p14="http://schemas.microsoft.com/office/powerpoint/2010/main" val="1450050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10/15/2020</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27738773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300" b="1" i="0">
                <a:solidFill>
                  <a:schemeClr val="bg1"/>
                </a:solidFill>
                <a:latin typeface="Titillium-Semibold"/>
                <a:cs typeface="Titillium-Semibold"/>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10/15/2020</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33000632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300" b="1" i="0">
                <a:solidFill>
                  <a:schemeClr val="bg1"/>
                </a:solidFill>
                <a:latin typeface="Titillium-Semibold"/>
                <a:cs typeface="Titillium-Semibold"/>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4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10/15/2020</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42107769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300" b="1" i="0">
                <a:solidFill>
                  <a:schemeClr val="bg1"/>
                </a:solidFill>
                <a:latin typeface="Titillium-Semibold"/>
                <a:cs typeface="Titillium-Semibold"/>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10/15/2020</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14276870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8.xml"/><Relationship Id="rId7"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heme" Target="../theme/theme2.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 name="Immagine 10" descr="PPT istituzionale slide.jpg"/>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0" y="0"/>
            <a:ext cx="9144000" cy="1319784"/>
          </a:xfrm>
          <a:prstGeom prst="rect">
            <a:avLst/>
          </a:prstGeom>
        </p:spPr>
      </p:pic>
      <p:sp>
        <p:nvSpPr>
          <p:cNvPr id="2" name="Holder 2"/>
          <p:cNvSpPr>
            <a:spLocks noGrp="1"/>
          </p:cNvSpPr>
          <p:nvPr>
            <p:ph type="title"/>
          </p:nvPr>
        </p:nvSpPr>
        <p:spPr>
          <a:xfrm>
            <a:off x="528756" y="825699"/>
            <a:ext cx="8086486" cy="392430"/>
          </a:xfrm>
          <a:prstGeom prst="rect">
            <a:avLst/>
          </a:prstGeom>
        </p:spPr>
        <p:txBody>
          <a:bodyPr wrap="square" lIns="0" tIns="0" rIns="0" bIns="0">
            <a:spAutoFit/>
          </a:bodyPr>
          <a:lstStyle>
            <a:lvl1pPr>
              <a:defRPr sz="2300" b="1" i="0">
                <a:solidFill>
                  <a:schemeClr val="bg1"/>
                </a:solidFill>
                <a:latin typeface="Titillium-Semibold"/>
                <a:cs typeface="Titillium-Semibold"/>
              </a:defRPr>
            </a:lvl1pPr>
          </a:lstStyle>
          <a:p>
            <a:endParaRPr dirty="0"/>
          </a:p>
        </p:txBody>
      </p:sp>
      <p:sp>
        <p:nvSpPr>
          <p:cNvPr id="17" name="bk object 17"/>
          <p:cNvSpPr/>
          <p:nvPr/>
        </p:nvSpPr>
        <p:spPr>
          <a:xfrm>
            <a:off x="0" y="6757199"/>
            <a:ext cx="9144000" cy="100965"/>
          </a:xfrm>
          <a:custGeom>
            <a:avLst/>
            <a:gdLst/>
            <a:ahLst/>
            <a:cxnLst/>
            <a:rect l="l" t="t" r="r" b="b"/>
            <a:pathLst>
              <a:path w="9144000" h="100965">
                <a:moveTo>
                  <a:pt x="0" y="100799"/>
                </a:moveTo>
                <a:lnTo>
                  <a:pt x="9144000" y="100799"/>
                </a:lnTo>
                <a:lnTo>
                  <a:pt x="9144000" y="0"/>
                </a:lnTo>
                <a:lnTo>
                  <a:pt x="0" y="0"/>
                </a:lnTo>
                <a:lnTo>
                  <a:pt x="0" y="100799"/>
                </a:lnTo>
                <a:close/>
              </a:path>
            </a:pathLst>
          </a:custGeom>
          <a:solidFill>
            <a:srgbClr val="00AEEF"/>
          </a:solidFill>
        </p:spPr>
        <p:txBody>
          <a:bodyPr wrap="square" lIns="0" tIns="0" rIns="0" bIns="0" rtlCol="0"/>
          <a:lstStyle/>
          <a:p>
            <a:endParaRPr>
              <a:solidFill>
                <a:prstClr val="black"/>
              </a:solidFill>
            </a:endParaRPr>
          </a:p>
        </p:txBody>
      </p:sp>
      <p:sp>
        <p:nvSpPr>
          <p:cNvPr id="18" name="bk object 18"/>
          <p:cNvSpPr/>
          <p:nvPr/>
        </p:nvSpPr>
        <p:spPr>
          <a:xfrm>
            <a:off x="772012" y="5667221"/>
            <a:ext cx="1080336" cy="893734"/>
          </a:xfrm>
          <a:prstGeom prst="rect">
            <a:avLst/>
          </a:prstGeom>
          <a:blipFill>
            <a:blip r:embed="rId8" cstate="print"/>
            <a:stretch>
              <a:fillRect/>
            </a:stretch>
          </a:blipFill>
        </p:spPr>
        <p:txBody>
          <a:bodyPr wrap="square" lIns="0" tIns="0" rIns="0" bIns="0" rtlCol="0"/>
          <a:lstStyle/>
          <a:p>
            <a:endParaRPr>
              <a:solidFill>
                <a:prstClr val="black"/>
              </a:solidFill>
            </a:endParaRPr>
          </a:p>
        </p:txBody>
      </p:sp>
      <p:sp>
        <p:nvSpPr>
          <p:cNvPr id="3" name="Holder 3"/>
          <p:cNvSpPr>
            <a:spLocks noGrp="1"/>
          </p:cNvSpPr>
          <p:nvPr>
            <p:ph type="body" idx="1"/>
          </p:nvPr>
        </p:nvSpPr>
        <p:spPr>
          <a:xfrm>
            <a:off x="527300" y="1418850"/>
            <a:ext cx="8089399" cy="3662679"/>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3108960" y="6377940"/>
            <a:ext cx="2926080" cy="342900"/>
          </a:xfrm>
          <a:prstGeom prst="rect">
            <a:avLst/>
          </a:prstGeom>
        </p:spPr>
        <p:txBody>
          <a:bodyPr wrap="square" lIns="0" tIns="0" rIns="0" bIns="0">
            <a:spAutoFit/>
          </a:bodyPr>
          <a:lstStyle>
            <a:lvl1pPr algn="ctr">
              <a:defRPr>
                <a:solidFill>
                  <a:schemeClr val="tx1">
                    <a:tint val="75000"/>
                  </a:schemeClr>
                </a:solidFill>
              </a:defRPr>
            </a:lvl1pPr>
          </a:lstStyle>
          <a:p>
            <a:r>
              <a:rPr lang="it-IT">
                <a:solidFill>
                  <a:prstClr val="black">
                    <a:tint val="75000"/>
                  </a:prstClr>
                </a:solidFill>
              </a:rPr>
              <a:t>Direzione Generale degli Ammortizzatori sociali e della formazione.</a:t>
            </a:r>
            <a:endParaRPr>
              <a:solidFill>
                <a:prstClr val="black">
                  <a:tint val="75000"/>
                </a:prstClr>
              </a:solidFill>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B92C1E8E-579A-4BD4-B101-F2A1EA58C537}" type="datetime1">
              <a:rPr lang="en-US" smtClean="0">
                <a:solidFill>
                  <a:prstClr val="black">
                    <a:tint val="75000"/>
                  </a:prstClr>
                </a:solidFill>
              </a:rPr>
              <a:t>10/15/2020</a:t>
            </a:fld>
            <a:endParaRPr lang="en-US">
              <a:solidFill>
                <a:prstClr val="black">
                  <a:tint val="75000"/>
                </a:prstClr>
              </a:solidFill>
            </a:endParaRPr>
          </a:p>
        </p:txBody>
      </p:sp>
      <p:sp>
        <p:nvSpPr>
          <p:cNvPr id="6" name="Holder 6"/>
          <p:cNvSpPr>
            <a:spLocks noGrp="1"/>
          </p:cNvSpPr>
          <p:nvPr>
            <p:ph type="sldNum" sz="quarter" idx="7"/>
          </p:nvPr>
        </p:nvSpPr>
        <p:spPr>
          <a:xfrm>
            <a:off x="6583680" y="6377940"/>
            <a:ext cx="210312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rPr>
                <a:solidFill>
                  <a:prstClr val="black">
                    <a:tint val="75000"/>
                  </a:prstClr>
                </a:solidFill>
              </a:rPr>
              <a:pPr/>
              <a:t>‹N›</a:t>
            </a:fld>
            <a:endParaRPr>
              <a:solidFill>
                <a:prstClr val="black">
                  <a:tint val="75000"/>
                </a:prstClr>
              </a:solidFill>
            </a:endParaRPr>
          </a:p>
        </p:txBody>
      </p:sp>
    </p:spTree>
    <p:extLst>
      <p:ext uri="{BB962C8B-B14F-4D97-AF65-F5344CB8AC3E}">
        <p14:creationId xmlns:p14="http://schemas.microsoft.com/office/powerpoint/2010/main" val="142067321"/>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Lst>
  <p:hf hdr="0" dt="0"/>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Immagine 6" descr="PPT istituzionale slide.jpg"/>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0" y="0"/>
            <a:ext cx="9144000" cy="1319784"/>
          </a:xfrm>
          <a:prstGeom prst="rect">
            <a:avLst/>
          </a:prstGeom>
        </p:spPr>
      </p:pic>
      <p:sp>
        <p:nvSpPr>
          <p:cNvPr id="17" name="bk object 17"/>
          <p:cNvSpPr/>
          <p:nvPr/>
        </p:nvSpPr>
        <p:spPr>
          <a:xfrm>
            <a:off x="0" y="6757199"/>
            <a:ext cx="9144000" cy="100965"/>
          </a:xfrm>
          <a:custGeom>
            <a:avLst/>
            <a:gdLst/>
            <a:ahLst/>
            <a:cxnLst/>
            <a:rect l="l" t="t" r="r" b="b"/>
            <a:pathLst>
              <a:path w="9144000" h="100965">
                <a:moveTo>
                  <a:pt x="0" y="100799"/>
                </a:moveTo>
                <a:lnTo>
                  <a:pt x="9144000" y="100799"/>
                </a:lnTo>
                <a:lnTo>
                  <a:pt x="9144000" y="0"/>
                </a:lnTo>
                <a:lnTo>
                  <a:pt x="0" y="0"/>
                </a:lnTo>
                <a:lnTo>
                  <a:pt x="0" y="100799"/>
                </a:lnTo>
                <a:close/>
              </a:path>
            </a:pathLst>
          </a:custGeom>
          <a:solidFill>
            <a:srgbClr val="00AEEF"/>
          </a:solidFill>
        </p:spPr>
        <p:txBody>
          <a:bodyPr wrap="square" lIns="0" tIns="0" rIns="0" bIns="0" rtlCol="0"/>
          <a:lstStyle/>
          <a:p>
            <a:endParaRPr/>
          </a:p>
        </p:txBody>
      </p:sp>
      <p:sp>
        <p:nvSpPr>
          <p:cNvPr id="18" name="bk object 18"/>
          <p:cNvSpPr/>
          <p:nvPr/>
        </p:nvSpPr>
        <p:spPr>
          <a:xfrm>
            <a:off x="772012" y="5667221"/>
            <a:ext cx="1080336" cy="893734"/>
          </a:xfrm>
          <a:prstGeom prst="rect">
            <a:avLst/>
          </a:prstGeom>
          <a:blipFill>
            <a:blip r:embed="rId8" cstate="print"/>
            <a:stretch>
              <a:fillRect/>
            </a:stretch>
          </a:blipFill>
        </p:spPr>
        <p:txBody>
          <a:bodyPr wrap="square" lIns="0" tIns="0" rIns="0" bIns="0" rtlCol="0"/>
          <a:lstStyle/>
          <a:p>
            <a:endParaRPr/>
          </a:p>
        </p:txBody>
      </p:sp>
      <p:sp>
        <p:nvSpPr>
          <p:cNvPr id="2" name="Holder 2"/>
          <p:cNvSpPr>
            <a:spLocks noGrp="1"/>
          </p:cNvSpPr>
          <p:nvPr>
            <p:ph type="title"/>
          </p:nvPr>
        </p:nvSpPr>
        <p:spPr>
          <a:xfrm>
            <a:off x="528756" y="825699"/>
            <a:ext cx="8086486" cy="392430"/>
          </a:xfrm>
          <a:prstGeom prst="rect">
            <a:avLst/>
          </a:prstGeom>
        </p:spPr>
        <p:txBody>
          <a:bodyPr wrap="square" lIns="0" tIns="0" rIns="0" bIns="0">
            <a:spAutoFit/>
          </a:bodyPr>
          <a:lstStyle>
            <a:lvl1pPr>
              <a:defRPr sz="2300" b="1" i="0">
                <a:solidFill>
                  <a:schemeClr val="bg1"/>
                </a:solidFill>
                <a:latin typeface="Titillium-Semibold"/>
                <a:cs typeface="Titillium-Semibold"/>
              </a:defRPr>
            </a:lvl1pPr>
          </a:lstStyle>
          <a:p>
            <a:endParaRPr dirty="0"/>
          </a:p>
        </p:txBody>
      </p:sp>
      <p:sp>
        <p:nvSpPr>
          <p:cNvPr id="3" name="Holder 3"/>
          <p:cNvSpPr>
            <a:spLocks noGrp="1"/>
          </p:cNvSpPr>
          <p:nvPr>
            <p:ph type="body" idx="1"/>
          </p:nvPr>
        </p:nvSpPr>
        <p:spPr>
          <a:xfrm>
            <a:off x="527300" y="1418850"/>
            <a:ext cx="8089399" cy="3662045"/>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3108960" y="6377940"/>
            <a:ext cx="292608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10/15/2020</a:t>
            </a:fld>
            <a:endParaRPr lang="en-US"/>
          </a:p>
        </p:txBody>
      </p:sp>
      <p:sp>
        <p:nvSpPr>
          <p:cNvPr id="6" name="Holder 6"/>
          <p:cNvSpPr>
            <a:spLocks noGrp="1"/>
          </p:cNvSpPr>
          <p:nvPr>
            <p:ph type="sldNum" sz="quarter" idx="7"/>
          </p:nvPr>
        </p:nvSpPr>
        <p:spPr>
          <a:xfrm>
            <a:off x="6583680" y="6377940"/>
            <a:ext cx="210312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2947791848"/>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object 2"/>
          <p:cNvSpPr txBox="1">
            <a:spLocks noGrp="1"/>
          </p:cNvSpPr>
          <p:nvPr>
            <p:ph type="ctrTitle"/>
          </p:nvPr>
        </p:nvSpPr>
        <p:spPr>
          <a:xfrm>
            <a:off x="540004" y="2063103"/>
            <a:ext cx="8146796" cy="1913473"/>
          </a:xfrm>
          <a:prstGeom prst="rect">
            <a:avLst/>
          </a:prstGeom>
        </p:spPr>
        <p:txBody>
          <a:bodyPr vert="horz" wrap="square" lIns="0" tIns="0" rIns="0" bIns="0" rtlCol="0">
            <a:spAutoFit/>
          </a:bodyPr>
          <a:lstStyle/>
          <a:p>
            <a:pPr algn="ctr">
              <a:lnSpc>
                <a:spcPct val="115000"/>
              </a:lnSpc>
              <a:spcBef>
                <a:spcPts val="500"/>
              </a:spcBef>
              <a:spcAft>
                <a:spcPts val="1000"/>
              </a:spcAft>
            </a:pPr>
            <a:r>
              <a:rPr lang="it-IT" sz="3200" dirty="0">
                <a:latin typeface="+mn-lt"/>
                <a:ea typeface="Times New Roman" panose="02020603050405020304" pitchFamily="18" charset="0"/>
                <a:cs typeface="Rockwell" panose="02060603020205020403" pitchFamily="18" charset="0"/>
              </a:rPr>
              <a:t>Piano strategico nazionale per lo sviluppo delle competenze della popolazione adulta </a:t>
            </a:r>
            <a:r>
              <a:rPr lang="it-IT" sz="1050" dirty="0">
                <a:latin typeface="Rockwell" panose="02060603020205020403" pitchFamily="18" charset="0"/>
                <a:ea typeface="Times New Roman" panose="02020603050405020304" pitchFamily="18" charset="0"/>
                <a:cs typeface="Times New Roman" panose="02020603050405020304" pitchFamily="18" charset="0"/>
              </a:rPr>
              <a:t/>
            </a:r>
            <a:br>
              <a:rPr lang="it-IT" sz="1050" dirty="0">
                <a:latin typeface="Rockwell" panose="02060603020205020403" pitchFamily="18" charset="0"/>
                <a:ea typeface="Times New Roman" panose="02020603050405020304" pitchFamily="18" charset="0"/>
                <a:cs typeface="Times New Roman" panose="02020603050405020304" pitchFamily="18" charset="0"/>
              </a:rPr>
            </a:br>
            <a:r>
              <a:rPr lang="it-IT" sz="1400" dirty="0">
                <a:latin typeface="Rockwell" panose="02060603020205020403" pitchFamily="18" charset="0"/>
                <a:ea typeface="Times New Roman" panose="02020603050405020304" pitchFamily="18" charset="0"/>
                <a:cs typeface="Rockwell" panose="02060603020205020403" pitchFamily="18" charset="0"/>
              </a:rPr>
              <a:t> </a:t>
            </a:r>
            <a:r>
              <a:rPr lang="it-IT" sz="1050" dirty="0">
                <a:latin typeface="Rockwell" panose="02060603020205020403" pitchFamily="18" charset="0"/>
                <a:ea typeface="Times New Roman" panose="02020603050405020304" pitchFamily="18" charset="0"/>
                <a:cs typeface="Times New Roman" panose="02020603050405020304" pitchFamily="18" charset="0"/>
              </a:rPr>
              <a:t/>
            </a:r>
            <a:br>
              <a:rPr lang="it-IT" sz="1050" dirty="0">
                <a:latin typeface="Rockwell" panose="02060603020205020403" pitchFamily="18" charset="0"/>
                <a:ea typeface="Times New Roman" panose="02020603050405020304" pitchFamily="18" charset="0"/>
                <a:cs typeface="Times New Roman" panose="02020603050405020304" pitchFamily="18" charset="0"/>
              </a:rPr>
            </a:br>
            <a:endParaRPr lang="it-IT" sz="3200" dirty="0">
              <a:latin typeface="Titillium"/>
              <a:cs typeface="Titillium"/>
            </a:endParaRPr>
          </a:p>
        </p:txBody>
      </p:sp>
      <p:sp>
        <p:nvSpPr>
          <p:cNvPr id="10" name="Sottotitolo 9"/>
          <p:cNvSpPr>
            <a:spLocks noGrp="1"/>
          </p:cNvSpPr>
          <p:nvPr>
            <p:ph type="subTitle" idx="4"/>
          </p:nvPr>
        </p:nvSpPr>
        <p:spPr>
          <a:xfrm rot="10800000" flipV="1">
            <a:off x="1451839" y="4659810"/>
            <a:ext cx="6310919" cy="307777"/>
          </a:xfrm>
        </p:spPr>
        <p:txBody>
          <a:bodyPr/>
          <a:lstStyle/>
          <a:p>
            <a:pPr algn="ctr"/>
            <a:r>
              <a:rPr lang="it-IT" sz="2000" b="1" dirty="0">
                <a:solidFill>
                  <a:schemeClr val="bg1"/>
                </a:solidFill>
              </a:rPr>
              <a:t>15 ottobre 2020</a:t>
            </a:r>
          </a:p>
        </p:txBody>
      </p:sp>
      <p:sp>
        <p:nvSpPr>
          <p:cNvPr id="7" name="Segnaposto numero diapositiva 6"/>
          <p:cNvSpPr>
            <a:spLocks noGrp="1"/>
          </p:cNvSpPr>
          <p:nvPr>
            <p:ph type="sldNum" sz="quarter" idx="7"/>
          </p:nvPr>
        </p:nvSpPr>
        <p:spPr/>
        <p:txBody>
          <a:bodyPr/>
          <a:lstStyle/>
          <a:p>
            <a:fld id="{B6F15528-21DE-4FAA-801E-634DDDAF4B2B}" type="slidenum">
              <a:rPr lang="it-IT" smtClean="0"/>
              <a:t>1</a:t>
            </a:fld>
            <a:endParaRPr lang="it-IT" dirty="0"/>
          </a:p>
        </p:txBody>
      </p:sp>
      <p:sp>
        <p:nvSpPr>
          <p:cNvPr id="3" name="object 3"/>
          <p:cNvSpPr/>
          <p:nvPr/>
        </p:nvSpPr>
        <p:spPr>
          <a:xfrm>
            <a:off x="574803" y="2056973"/>
            <a:ext cx="8009890" cy="0"/>
          </a:xfrm>
          <a:custGeom>
            <a:avLst/>
            <a:gdLst/>
            <a:ahLst/>
            <a:cxnLst/>
            <a:rect l="l" t="t" r="r" b="b"/>
            <a:pathLst>
              <a:path w="8009890">
                <a:moveTo>
                  <a:pt x="0" y="0"/>
                </a:moveTo>
                <a:lnTo>
                  <a:pt x="8009305" y="0"/>
                </a:lnTo>
              </a:path>
            </a:pathLst>
          </a:custGeom>
          <a:ln w="9944">
            <a:solidFill>
              <a:srgbClr val="FFFFFF"/>
            </a:solidFill>
            <a:prstDash val="dot"/>
          </a:ln>
        </p:spPr>
        <p:txBody>
          <a:bodyPr wrap="square" lIns="0" tIns="0" rIns="0" bIns="0" rtlCol="0"/>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4" name="object 4"/>
          <p:cNvSpPr/>
          <p:nvPr/>
        </p:nvSpPr>
        <p:spPr>
          <a:xfrm>
            <a:off x="574803" y="3145972"/>
            <a:ext cx="8009890" cy="0"/>
          </a:xfrm>
          <a:custGeom>
            <a:avLst/>
            <a:gdLst/>
            <a:ahLst/>
            <a:cxnLst/>
            <a:rect l="l" t="t" r="r" b="b"/>
            <a:pathLst>
              <a:path w="8009890">
                <a:moveTo>
                  <a:pt x="0" y="0"/>
                </a:moveTo>
                <a:lnTo>
                  <a:pt x="8009305" y="0"/>
                </a:lnTo>
              </a:path>
            </a:pathLst>
          </a:custGeom>
          <a:ln w="9944">
            <a:solidFill>
              <a:srgbClr val="FFFFFF"/>
            </a:solidFill>
            <a:prstDash val="dot"/>
          </a:ln>
        </p:spPr>
        <p:txBody>
          <a:bodyPr wrap="square" lIns="0" tIns="0" rIns="0" bIns="0" rtlCol="0"/>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5" name="object 5"/>
          <p:cNvSpPr/>
          <p:nvPr/>
        </p:nvSpPr>
        <p:spPr>
          <a:xfrm>
            <a:off x="540004" y="5532743"/>
            <a:ext cx="1472691" cy="1211783"/>
          </a:xfrm>
          <a:prstGeom prst="rect">
            <a:avLst/>
          </a:prstGeom>
          <a:blipFill>
            <a:blip r:embed="rId4" cstate="print"/>
            <a:stretch>
              <a:fillRect/>
            </a:stretch>
          </a:blipFill>
        </p:spPr>
        <p:txBody>
          <a:bodyPr wrap="square" lIns="0" tIns="0" rIns="0" bIns="0" rtlCol="0"/>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3" name="CasellaDiTesto 12"/>
          <p:cNvSpPr txBox="1"/>
          <p:nvPr/>
        </p:nvSpPr>
        <p:spPr>
          <a:xfrm>
            <a:off x="2209800" y="6377940"/>
            <a:ext cx="5943600" cy="338554"/>
          </a:xfrm>
          <a:prstGeom prst="rect">
            <a:avLst/>
          </a:prstGeom>
          <a:noFill/>
        </p:spPr>
        <p:txBody>
          <a:bodyPr wrap="square" rtlCol="0">
            <a:spAutoFit/>
          </a:bodyPr>
          <a:lstStyle/>
          <a:p>
            <a:r>
              <a:rPr lang="it-IT" sz="1600" dirty="0">
                <a:solidFill>
                  <a:schemeClr val="bg1"/>
                </a:solidFill>
              </a:rPr>
              <a:t>Direzione Generale degli Ammortizzatori Sociali e della Formazione</a:t>
            </a:r>
          </a:p>
        </p:txBody>
      </p:sp>
    </p:spTree>
    <p:extLst>
      <p:ext uri="{BB962C8B-B14F-4D97-AF65-F5344CB8AC3E}">
        <p14:creationId xmlns:p14="http://schemas.microsoft.com/office/powerpoint/2010/main" val="1548539210"/>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43FCCB72-290F-4F0E-BA64-63E3219981D1}"/>
              </a:ext>
            </a:extLst>
          </p:cNvPr>
          <p:cNvSpPr>
            <a:spLocks noGrp="1"/>
          </p:cNvSpPr>
          <p:nvPr>
            <p:ph type="title"/>
          </p:nvPr>
        </p:nvSpPr>
        <p:spPr>
          <a:xfrm>
            <a:off x="528756" y="825699"/>
            <a:ext cx="8086486" cy="353943"/>
          </a:xfrm>
        </p:spPr>
        <p:txBody>
          <a:bodyPr/>
          <a:lstStyle/>
          <a:p>
            <a:r>
              <a:rPr lang="it-IT" dirty="0"/>
              <a:t>Sezione A – Le Azioni del MI (ex MIUR)</a:t>
            </a:r>
            <a:endParaRPr lang="it-IT" dirty="0">
              <a:latin typeface="+mj-lt"/>
            </a:endParaRPr>
          </a:p>
        </p:txBody>
      </p:sp>
      <p:sp>
        <p:nvSpPr>
          <p:cNvPr id="4" name="Segnaposto piè di pagina 3">
            <a:extLst>
              <a:ext uri="{FF2B5EF4-FFF2-40B4-BE49-F238E27FC236}">
                <a16:creationId xmlns:a16="http://schemas.microsoft.com/office/drawing/2014/main" xmlns="" id="{4D9887C8-D68D-4F84-B179-5AB82F689267}"/>
              </a:ext>
            </a:extLst>
          </p:cNvPr>
          <p:cNvSpPr>
            <a:spLocks noGrp="1"/>
          </p:cNvSpPr>
          <p:nvPr>
            <p:ph type="ftr" sz="quarter" idx="5"/>
          </p:nvPr>
        </p:nvSpPr>
        <p:spPr>
          <a:xfrm>
            <a:off x="3048000" y="6079390"/>
            <a:ext cx="3474721" cy="492443"/>
          </a:xfrm>
        </p:spPr>
        <p:txBody>
          <a:bodyPr/>
          <a:lstStyle/>
          <a:p>
            <a:r>
              <a:rPr lang="it-IT" sz="1600" dirty="0">
                <a:solidFill>
                  <a:prstClr val="black">
                    <a:tint val="75000"/>
                  </a:prstClr>
                </a:solidFill>
              </a:rPr>
              <a:t>Direzione Generale degli Ammortizzatori Sociali e della Formazione</a:t>
            </a:r>
            <a:endParaRPr lang="it-IT" dirty="0">
              <a:solidFill>
                <a:prstClr val="black">
                  <a:tint val="75000"/>
                </a:prstClr>
              </a:solidFill>
            </a:endParaRPr>
          </a:p>
        </p:txBody>
      </p:sp>
      <p:sp>
        <p:nvSpPr>
          <p:cNvPr id="5" name="Segnaposto numero diapositiva 4">
            <a:extLst>
              <a:ext uri="{FF2B5EF4-FFF2-40B4-BE49-F238E27FC236}">
                <a16:creationId xmlns:a16="http://schemas.microsoft.com/office/drawing/2014/main" xmlns="" id="{8C31D0F5-B49D-4B4F-966B-B94CE17924F5}"/>
              </a:ext>
            </a:extLst>
          </p:cNvPr>
          <p:cNvSpPr>
            <a:spLocks noGrp="1"/>
          </p:cNvSpPr>
          <p:nvPr>
            <p:ph type="sldNum" sz="quarter" idx="7"/>
          </p:nvPr>
        </p:nvSpPr>
        <p:spPr/>
        <p:txBody>
          <a:bodyPr/>
          <a:lstStyle/>
          <a:p>
            <a:fld id="{B6F15528-21DE-4FAA-801E-634DDDAF4B2B}" type="slidenum">
              <a:rPr lang="it-IT" smtClean="0">
                <a:solidFill>
                  <a:prstClr val="black">
                    <a:tint val="75000"/>
                  </a:prstClr>
                </a:solidFill>
              </a:rPr>
              <a:pPr/>
              <a:t>10</a:t>
            </a:fld>
            <a:endParaRPr lang="it-IT">
              <a:solidFill>
                <a:prstClr val="black">
                  <a:tint val="75000"/>
                </a:prstClr>
              </a:solidFill>
            </a:endParaRPr>
          </a:p>
        </p:txBody>
      </p:sp>
      <p:sp>
        <p:nvSpPr>
          <p:cNvPr id="9" name="Rettangolo 8">
            <a:extLst>
              <a:ext uri="{FF2B5EF4-FFF2-40B4-BE49-F238E27FC236}">
                <a16:creationId xmlns:a16="http://schemas.microsoft.com/office/drawing/2014/main" xmlns="" id="{F1DDF3B7-4B72-4706-9F85-779E30E6193D}"/>
              </a:ext>
            </a:extLst>
          </p:cNvPr>
          <p:cNvSpPr/>
          <p:nvPr/>
        </p:nvSpPr>
        <p:spPr>
          <a:xfrm>
            <a:off x="369277" y="2133600"/>
            <a:ext cx="8305800" cy="2246769"/>
          </a:xfrm>
          <a:prstGeom prst="rect">
            <a:avLst/>
          </a:prstGeom>
        </p:spPr>
        <p:txBody>
          <a:bodyPr wrap="square">
            <a:spAutoFit/>
          </a:bodyPr>
          <a:lstStyle/>
          <a:p>
            <a:r>
              <a:rPr lang="it-IT" sz="2000" dirty="0">
                <a:ea typeface="Times New Roman" panose="02020603050405020304" pitchFamily="18" charset="0"/>
                <a:cs typeface="Calibri" panose="020F0502020204030204" pitchFamily="34" charset="0"/>
              </a:rPr>
              <a:t>Il</a:t>
            </a:r>
            <a:r>
              <a:rPr lang="it-IT" sz="2000" b="1" dirty="0">
                <a:ea typeface="Times New Roman" panose="02020603050405020304" pitchFamily="18" charset="0"/>
                <a:cs typeface="Calibri" panose="020F0502020204030204" pitchFamily="34" charset="0"/>
              </a:rPr>
              <a:t> Ministero dell’Istruzione, dell’Università e della Ricerca </a:t>
            </a:r>
            <a:r>
              <a:rPr lang="it-IT" sz="2000" dirty="0">
                <a:ea typeface="Times New Roman" panose="02020603050405020304" pitchFamily="18" charset="0"/>
                <a:cs typeface="Calibri" panose="020F0502020204030204" pitchFamily="34" charset="0"/>
              </a:rPr>
              <a:t>ha predisposto 2 Schede le cui finalità sono :</a:t>
            </a:r>
          </a:p>
          <a:p>
            <a:endParaRPr lang="it-IT" sz="2000" dirty="0">
              <a:cs typeface="Calibri" panose="020F0502020204030204" pitchFamily="34" charset="0"/>
            </a:endParaRPr>
          </a:p>
          <a:p>
            <a:pPr marL="342900" indent="-342900">
              <a:buFont typeface="+mj-lt"/>
              <a:buAutoNum type="arabicPeriod"/>
            </a:pPr>
            <a:r>
              <a:rPr lang="it-IT" sz="2000" dirty="0"/>
              <a:t>potenziare i Centri di Ricerca, Sperimentazione e Sviluppo in materia di istruzione degli adulti nel quadro dell’apprendimento permanente;</a:t>
            </a:r>
          </a:p>
          <a:p>
            <a:pPr marL="342900" indent="-342900">
              <a:buFont typeface="+mj-lt"/>
              <a:buAutoNum type="arabicPeriod"/>
            </a:pPr>
            <a:endParaRPr lang="it-IT" sz="2000" dirty="0"/>
          </a:p>
          <a:p>
            <a:pPr marL="342900" indent="-342900">
              <a:buFont typeface="+mj-lt"/>
              <a:buAutoNum type="arabicPeriod"/>
            </a:pPr>
            <a:r>
              <a:rPr lang="it-IT" sz="2000" dirty="0"/>
              <a:t>attivare Percorsi di Garanzia delle Competenze della popolazione adulta</a:t>
            </a:r>
          </a:p>
        </p:txBody>
      </p:sp>
    </p:spTree>
    <p:extLst>
      <p:ext uri="{BB962C8B-B14F-4D97-AF65-F5344CB8AC3E}">
        <p14:creationId xmlns:p14="http://schemas.microsoft.com/office/powerpoint/2010/main" val="30838884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43FCCB72-290F-4F0E-BA64-63E3219981D1}"/>
              </a:ext>
            </a:extLst>
          </p:cNvPr>
          <p:cNvSpPr>
            <a:spLocks noGrp="1"/>
          </p:cNvSpPr>
          <p:nvPr>
            <p:ph type="title"/>
          </p:nvPr>
        </p:nvSpPr>
        <p:spPr>
          <a:xfrm>
            <a:off x="528756" y="825699"/>
            <a:ext cx="8086486" cy="353943"/>
          </a:xfrm>
        </p:spPr>
        <p:txBody>
          <a:bodyPr/>
          <a:lstStyle/>
          <a:p>
            <a:r>
              <a:rPr lang="it-IT" dirty="0"/>
              <a:t>Sezione A – Le Azioni del MLPS</a:t>
            </a:r>
            <a:endParaRPr lang="it-IT" dirty="0">
              <a:latin typeface="+mj-lt"/>
            </a:endParaRPr>
          </a:p>
        </p:txBody>
      </p:sp>
      <p:sp>
        <p:nvSpPr>
          <p:cNvPr id="4" name="Segnaposto piè di pagina 3">
            <a:extLst>
              <a:ext uri="{FF2B5EF4-FFF2-40B4-BE49-F238E27FC236}">
                <a16:creationId xmlns:a16="http://schemas.microsoft.com/office/drawing/2014/main" xmlns="" id="{4D9887C8-D68D-4F84-B179-5AB82F689267}"/>
              </a:ext>
            </a:extLst>
          </p:cNvPr>
          <p:cNvSpPr>
            <a:spLocks noGrp="1"/>
          </p:cNvSpPr>
          <p:nvPr>
            <p:ph type="ftr" sz="quarter" idx="5"/>
          </p:nvPr>
        </p:nvSpPr>
        <p:spPr>
          <a:xfrm>
            <a:off x="3048000" y="6079390"/>
            <a:ext cx="3474721" cy="492443"/>
          </a:xfrm>
        </p:spPr>
        <p:txBody>
          <a:bodyPr/>
          <a:lstStyle/>
          <a:p>
            <a:r>
              <a:rPr lang="it-IT" sz="1600" dirty="0">
                <a:solidFill>
                  <a:prstClr val="black">
                    <a:tint val="75000"/>
                  </a:prstClr>
                </a:solidFill>
              </a:rPr>
              <a:t>Direzione Generale degli Ammortizzatori Sociali e della Formazione</a:t>
            </a:r>
            <a:endParaRPr lang="it-IT" dirty="0">
              <a:solidFill>
                <a:prstClr val="black">
                  <a:tint val="75000"/>
                </a:prstClr>
              </a:solidFill>
            </a:endParaRPr>
          </a:p>
        </p:txBody>
      </p:sp>
      <p:sp>
        <p:nvSpPr>
          <p:cNvPr id="5" name="Segnaposto numero diapositiva 4">
            <a:extLst>
              <a:ext uri="{FF2B5EF4-FFF2-40B4-BE49-F238E27FC236}">
                <a16:creationId xmlns:a16="http://schemas.microsoft.com/office/drawing/2014/main" xmlns="" id="{8C31D0F5-B49D-4B4F-966B-B94CE17924F5}"/>
              </a:ext>
            </a:extLst>
          </p:cNvPr>
          <p:cNvSpPr>
            <a:spLocks noGrp="1"/>
          </p:cNvSpPr>
          <p:nvPr>
            <p:ph type="sldNum" sz="quarter" idx="7"/>
          </p:nvPr>
        </p:nvSpPr>
        <p:spPr/>
        <p:txBody>
          <a:bodyPr/>
          <a:lstStyle/>
          <a:p>
            <a:fld id="{B6F15528-21DE-4FAA-801E-634DDDAF4B2B}" type="slidenum">
              <a:rPr lang="it-IT" smtClean="0">
                <a:solidFill>
                  <a:prstClr val="black">
                    <a:tint val="75000"/>
                  </a:prstClr>
                </a:solidFill>
              </a:rPr>
              <a:pPr/>
              <a:t>11</a:t>
            </a:fld>
            <a:endParaRPr lang="it-IT">
              <a:solidFill>
                <a:prstClr val="black">
                  <a:tint val="75000"/>
                </a:prstClr>
              </a:solidFill>
            </a:endParaRPr>
          </a:p>
        </p:txBody>
      </p:sp>
      <p:sp>
        <p:nvSpPr>
          <p:cNvPr id="9" name="Rettangolo 8">
            <a:extLst>
              <a:ext uri="{FF2B5EF4-FFF2-40B4-BE49-F238E27FC236}">
                <a16:creationId xmlns:a16="http://schemas.microsoft.com/office/drawing/2014/main" xmlns="" id="{F1DDF3B7-4B72-4706-9F85-779E30E6193D}"/>
              </a:ext>
            </a:extLst>
          </p:cNvPr>
          <p:cNvSpPr/>
          <p:nvPr/>
        </p:nvSpPr>
        <p:spPr>
          <a:xfrm>
            <a:off x="369277" y="2133600"/>
            <a:ext cx="8305800" cy="2277547"/>
          </a:xfrm>
          <a:prstGeom prst="rect">
            <a:avLst/>
          </a:prstGeom>
        </p:spPr>
        <p:txBody>
          <a:bodyPr wrap="square">
            <a:spAutoFit/>
          </a:bodyPr>
          <a:lstStyle/>
          <a:p>
            <a:pPr algn="just">
              <a:lnSpc>
                <a:spcPct val="107000"/>
              </a:lnSpc>
              <a:spcBef>
                <a:spcPts val="600"/>
              </a:spcBef>
              <a:spcAft>
                <a:spcPts val="600"/>
              </a:spcAft>
            </a:pPr>
            <a:r>
              <a:rPr lang="it-IT" sz="2000" dirty="0">
                <a:latin typeface="Calibri" panose="020F0502020204030204" pitchFamily="34" charset="0"/>
                <a:ea typeface="Times New Roman" panose="02020603050405020304" pitchFamily="18" charset="0"/>
                <a:cs typeface="Calibri" panose="020F0502020204030204" pitchFamily="34" charset="0"/>
              </a:rPr>
              <a:t>Il</a:t>
            </a:r>
            <a:r>
              <a:rPr lang="it-IT" sz="2000" b="1" dirty="0">
                <a:latin typeface="Calibri" panose="020F0502020204030204" pitchFamily="34" charset="0"/>
                <a:ea typeface="Times New Roman" panose="02020603050405020304" pitchFamily="18" charset="0"/>
                <a:cs typeface="Calibri" panose="020F0502020204030204" pitchFamily="34" charset="0"/>
              </a:rPr>
              <a:t> Ministero del Lavoro e delle Politiche sociali</a:t>
            </a:r>
            <a:r>
              <a:rPr lang="it-IT" sz="2000" dirty="0">
                <a:latin typeface="Calibri" panose="020F0502020204030204" pitchFamily="34" charset="0"/>
                <a:ea typeface="Times New Roman" panose="02020603050405020304" pitchFamily="18" charset="0"/>
                <a:cs typeface="Calibri" panose="020F0502020204030204" pitchFamily="34" charset="0"/>
              </a:rPr>
              <a:t> ha elaborato una scheda riguardante:</a:t>
            </a:r>
          </a:p>
          <a:p>
            <a:pPr marL="342900" indent="-342900" algn="just">
              <a:lnSpc>
                <a:spcPct val="107000"/>
              </a:lnSpc>
              <a:spcBef>
                <a:spcPts val="600"/>
              </a:spcBef>
              <a:spcAft>
                <a:spcPts val="600"/>
              </a:spcAft>
              <a:buFont typeface="Arial" panose="020B0604020202020204" pitchFamily="34" charset="0"/>
              <a:buChar char="•"/>
            </a:pPr>
            <a:r>
              <a:rPr lang="it-IT" sz="2000" dirty="0">
                <a:latin typeface="Calibri" panose="020F0502020204030204" pitchFamily="34" charset="0"/>
                <a:ea typeface="Times New Roman" panose="02020603050405020304" pitchFamily="18" charset="0"/>
                <a:cs typeface="Calibri" panose="020F0502020204030204" pitchFamily="34" charset="0"/>
              </a:rPr>
              <a:t>il </a:t>
            </a:r>
            <a:r>
              <a:rPr lang="it-IT" sz="2000" dirty="0">
                <a:solidFill>
                  <a:srgbClr val="000000"/>
                </a:solidFill>
                <a:latin typeface="Calibri" panose="020F0502020204030204" pitchFamily="34" charset="0"/>
                <a:ea typeface="Times New Roman" panose="02020603050405020304" pitchFamily="18" charset="0"/>
                <a:cs typeface="Calibri" panose="020F0502020204030204" pitchFamily="34" charset="0"/>
              </a:rPr>
              <a:t>Sistema nazionale di certificazione delle competenze, con particolare riferimento all’adozione delle Linee guida per l'interoperatività degli enti pubblici titolari della certificazione delle competenze.</a:t>
            </a:r>
            <a:endParaRPr lang="it-IT" sz="2000" dirty="0">
              <a:latin typeface="Calibri" panose="020F0502020204030204" pitchFamily="34" charset="0"/>
              <a:ea typeface="Calibri" panose="020F0502020204030204" pitchFamily="34" charset="0"/>
              <a:cs typeface="Times New Roman" panose="02020603050405020304" pitchFamily="18" charset="0"/>
            </a:endParaRPr>
          </a:p>
          <a:p>
            <a:endParaRPr lang="it-IT" sz="2000" dirty="0"/>
          </a:p>
        </p:txBody>
      </p:sp>
    </p:spTree>
    <p:extLst>
      <p:ext uri="{BB962C8B-B14F-4D97-AF65-F5344CB8AC3E}">
        <p14:creationId xmlns:p14="http://schemas.microsoft.com/office/powerpoint/2010/main" val="589728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43FCCB72-290F-4F0E-BA64-63E3219981D1}"/>
              </a:ext>
            </a:extLst>
          </p:cNvPr>
          <p:cNvSpPr>
            <a:spLocks noGrp="1"/>
          </p:cNvSpPr>
          <p:nvPr>
            <p:ph type="title"/>
          </p:nvPr>
        </p:nvSpPr>
        <p:spPr>
          <a:xfrm>
            <a:off x="528756" y="825699"/>
            <a:ext cx="8086486" cy="353943"/>
          </a:xfrm>
        </p:spPr>
        <p:txBody>
          <a:bodyPr/>
          <a:lstStyle/>
          <a:p>
            <a:r>
              <a:rPr lang="it-IT" dirty="0"/>
              <a:t>Sezione A – Le Azioni delle Regioni e Province Autonome</a:t>
            </a:r>
            <a:endParaRPr lang="it-IT" dirty="0">
              <a:latin typeface="+mj-lt"/>
            </a:endParaRPr>
          </a:p>
        </p:txBody>
      </p:sp>
      <p:sp>
        <p:nvSpPr>
          <p:cNvPr id="4" name="Segnaposto piè di pagina 3">
            <a:extLst>
              <a:ext uri="{FF2B5EF4-FFF2-40B4-BE49-F238E27FC236}">
                <a16:creationId xmlns:a16="http://schemas.microsoft.com/office/drawing/2014/main" xmlns="" id="{4D9887C8-D68D-4F84-B179-5AB82F689267}"/>
              </a:ext>
            </a:extLst>
          </p:cNvPr>
          <p:cNvSpPr>
            <a:spLocks noGrp="1"/>
          </p:cNvSpPr>
          <p:nvPr>
            <p:ph type="ftr" sz="quarter" idx="5"/>
          </p:nvPr>
        </p:nvSpPr>
        <p:spPr>
          <a:xfrm>
            <a:off x="3048000" y="6079390"/>
            <a:ext cx="3474721" cy="492443"/>
          </a:xfrm>
        </p:spPr>
        <p:txBody>
          <a:bodyPr/>
          <a:lstStyle/>
          <a:p>
            <a:r>
              <a:rPr lang="it-IT" sz="1600" dirty="0">
                <a:solidFill>
                  <a:prstClr val="black">
                    <a:tint val="75000"/>
                  </a:prstClr>
                </a:solidFill>
              </a:rPr>
              <a:t>Direzione Generale degli Ammortizzatori Sociali e della Formazione</a:t>
            </a:r>
            <a:endParaRPr lang="it-IT" dirty="0">
              <a:solidFill>
                <a:prstClr val="black">
                  <a:tint val="75000"/>
                </a:prstClr>
              </a:solidFill>
            </a:endParaRPr>
          </a:p>
        </p:txBody>
      </p:sp>
      <p:sp>
        <p:nvSpPr>
          <p:cNvPr id="5" name="Segnaposto numero diapositiva 4">
            <a:extLst>
              <a:ext uri="{FF2B5EF4-FFF2-40B4-BE49-F238E27FC236}">
                <a16:creationId xmlns:a16="http://schemas.microsoft.com/office/drawing/2014/main" xmlns="" id="{8C31D0F5-B49D-4B4F-966B-B94CE17924F5}"/>
              </a:ext>
            </a:extLst>
          </p:cNvPr>
          <p:cNvSpPr>
            <a:spLocks noGrp="1"/>
          </p:cNvSpPr>
          <p:nvPr>
            <p:ph type="sldNum" sz="quarter" idx="7"/>
          </p:nvPr>
        </p:nvSpPr>
        <p:spPr/>
        <p:txBody>
          <a:bodyPr/>
          <a:lstStyle/>
          <a:p>
            <a:fld id="{B6F15528-21DE-4FAA-801E-634DDDAF4B2B}" type="slidenum">
              <a:rPr lang="it-IT" smtClean="0">
                <a:solidFill>
                  <a:prstClr val="black">
                    <a:tint val="75000"/>
                  </a:prstClr>
                </a:solidFill>
              </a:rPr>
              <a:pPr/>
              <a:t>12</a:t>
            </a:fld>
            <a:endParaRPr lang="it-IT">
              <a:solidFill>
                <a:prstClr val="black">
                  <a:tint val="75000"/>
                </a:prstClr>
              </a:solidFill>
            </a:endParaRPr>
          </a:p>
        </p:txBody>
      </p:sp>
      <p:sp>
        <p:nvSpPr>
          <p:cNvPr id="9" name="Rettangolo 8">
            <a:extLst>
              <a:ext uri="{FF2B5EF4-FFF2-40B4-BE49-F238E27FC236}">
                <a16:creationId xmlns:a16="http://schemas.microsoft.com/office/drawing/2014/main" xmlns="" id="{F1DDF3B7-4B72-4706-9F85-779E30E6193D}"/>
              </a:ext>
            </a:extLst>
          </p:cNvPr>
          <p:cNvSpPr/>
          <p:nvPr/>
        </p:nvSpPr>
        <p:spPr>
          <a:xfrm>
            <a:off x="419099" y="1538171"/>
            <a:ext cx="8305800" cy="3884140"/>
          </a:xfrm>
          <a:prstGeom prst="rect">
            <a:avLst/>
          </a:prstGeom>
        </p:spPr>
        <p:txBody>
          <a:bodyPr wrap="square">
            <a:spAutoFit/>
          </a:bodyPr>
          <a:lstStyle/>
          <a:p>
            <a:pPr algn="just">
              <a:lnSpc>
                <a:spcPct val="107000"/>
              </a:lnSpc>
              <a:spcBef>
                <a:spcPts val="600"/>
              </a:spcBef>
              <a:spcAft>
                <a:spcPts val="600"/>
              </a:spcAft>
            </a:pPr>
            <a:r>
              <a:rPr lang="it-IT" sz="2000" dirty="0">
                <a:ea typeface="Times New Roman" panose="02020603050405020304" pitchFamily="18" charset="0"/>
                <a:cs typeface="Calibri" panose="020F0502020204030204" pitchFamily="34" charset="0"/>
              </a:rPr>
              <a:t>Le </a:t>
            </a:r>
            <a:r>
              <a:rPr lang="it-IT" sz="2000" b="1" dirty="0">
                <a:ea typeface="Times New Roman" panose="02020603050405020304" pitchFamily="18" charset="0"/>
                <a:cs typeface="Calibri" panose="020F0502020204030204" pitchFamily="34" charset="0"/>
              </a:rPr>
              <a:t>Regioni e Province autonome </a:t>
            </a:r>
            <a:r>
              <a:rPr lang="it-IT" sz="2000" dirty="0">
                <a:ea typeface="Times New Roman" panose="02020603050405020304" pitchFamily="18" charset="0"/>
                <a:cs typeface="Calibri" panose="020F0502020204030204" pitchFamily="34" charset="0"/>
              </a:rPr>
              <a:t>hanno elaborato 3 schede relative a:</a:t>
            </a:r>
          </a:p>
          <a:p>
            <a:pPr marL="342900" indent="-342900" algn="just">
              <a:buFont typeface="+mj-lt"/>
              <a:buAutoNum type="arabicPeriod"/>
            </a:pPr>
            <a:r>
              <a:rPr lang="it-IT" sz="2000" dirty="0">
                <a:solidFill>
                  <a:srgbClr val="000000"/>
                </a:solidFill>
                <a:ea typeface="Times New Roman" panose="02020603050405020304" pitchFamily="18" charset="0"/>
              </a:rPr>
              <a:t>accoglienza, presa in carico e orientamento. Più nello specifico, a</a:t>
            </a:r>
            <a:r>
              <a:rPr lang="it-IT" sz="2000" dirty="0"/>
              <a:t>ccordi territoriali per l’intercettazione della popolazione adulta bisognosa di intervento;</a:t>
            </a:r>
            <a:endParaRPr lang="it-IT" sz="2000" dirty="0">
              <a:solidFill>
                <a:srgbClr val="000000"/>
              </a:solidFill>
              <a:ea typeface="Times New Roman" panose="02020603050405020304" pitchFamily="18" charset="0"/>
            </a:endParaRPr>
          </a:p>
          <a:p>
            <a:pPr marL="342900" indent="-342900" algn="just">
              <a:buFont typeface="+mj-lt"/>
              <a:buAutoNum type="arabicPeriod"/>
            </a:pPr>
            <a:endParaRPr lang="it-IT" sz="2000" dirty="0">
              <a:solidFill>
                <a:srgbClr val="000000"/>
              </a:solidFill>
            </a:endParaRPr>
          </a:p>
          <a:p>
            <a:pPr marL="342900" indent="-342900" algn="just">
              <a:buFont typeface="+mj-lt"/>
              <a:buAutoNum type="arabicPeriod"/>
            </a:pPr>
            <a:r>
              <a:rPr lang="it-IT" sz="2000" dirty="0"/>
              <a:t>certificazione delle competenze. Più nello specifico, informazione e formazione sul sistema;</a:t>
            </a:r>
          </a:p>
          <a:p>
            <a:pPr marL="342900" indent="-342900" algn="just">
              <a:buFont typeface="+mj-lt"/>
              <a:buAutoNum type="arabicPeriod"/>
            </a:pPr>
            <a:endParaRPr lang="it-IT" sz="2000" dirty="0">
              <a:solidFill>
                <a:srgbClr val="000000"/>
              </a:solidFill>
            </a:endParaRPr>
          </a:p>
          <a:p>
            <a:pPr marL="342900" indent="-342900" algn="just">
              <a:buFont typeface="+mj-lt"/>
              <a:buAutoNum type="arabicPeriod"/>
            </a:pPr>
            <a:r>
              <a:rPr lang="it-IT" sz="2000" dirty="0">
                <a:solidFill>
                  <a:srgbClr val="000000"/>
                </a:solidFill>
                <a:ea typeface="Times New Roman" panose="02020603050405020304" pitchFamily="18" charset="0"/>
              </a:rPr>
              <a:t>formazione per la qualificazione/riqualificazione degli adulti in cerca di occupazione. Più nello specifico, Percorsi per adulti finalizzati al rilascio di qualifiche e diplomi professionali</a:t>
            </a:r>
            <a:endParaRPr lang="it-IT" sz="2000" dirty="0"/>
          </a:p>
          <a:p>
            <a:endParaRPr lang="it-IT" sz="2000" dirty="0"/>
          </a:p>
        </p:txBody>
      </p:sp>
    </p:spTree>
    <p:extLst>
      <p:ext uri="{BB962C8B-B14F-4D97-AF65-F5344CB8AC3E}">
        <p14:creationId xmlns:p14="http://schemas.microsoft.com/office/powerpoint/2010/main" val="34817413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43FCCB72-290F-4F0E-BA64-63E3219981D1}"/>
              </a:ext>
            </a:extLst>
          </p:cNvPr>
          <p:cNvSpPr>
            <a:spLocks noGrp="1"/>
          </p:cNvSpPr>
          <p:nvPr>
            <p:ph type="title"/>
          </p:nvPr>
        </p:nvSpPr>
        <p:spPr>
          <a:xfrm>
            <a:off x="528756" y="825699"/>
            <a:ext cx="8086486" cy="353943"/>
          </a:xfrm>
        </p:spPr>
        <p:txBody>
          <a:bodyPr/>
          <a:lstStyle/>
          <a:p>
            <a:r>
              <a:rPr lang="it-IT" dirty="0"/>
              <a:t>Sezione A – Le Azioni dell’ANCI</a:t>
            </a:r>
            <a:endParaRPr lang="it-IT" dirty="0">
              <a:latin typeface="+mj-lt"/>
            </a:endParaRPr>
          </a:p>
        </p:txBody>
      </p:sp>
      <p:sp>
        <p:nvSpPr>
          <p:cNvPr id="4" name="Segnaposto piè di pagina 3">
            <a:extLst>
              <a:ext uri="{FF2B5EF4-FFF2-40B4-BE49-F238E27FC236}">
                <a16:creationId xmlns:a16="http://schemas.microsoft.com/office/drawing/2014/main" xmlns="" id="{4D9887C8-D68D-4F84-B179-5AB82F689267}"/>
              </a:ext>
            </a:extLst>
          </p:cNvPr>
          <p:cNvSpPr>
            <a:spLocks noGrp="1"/>
          </p:cNvSpPr>
          <p:nvPr>
            <p:ph type="ftr" sz="quarter" idx="5"/>
          </p:nvPr>
        </p:nvSpPr>
        <p:spPr>
          <a:xfrm>
            <a:off x="3048000" y="6079390"/>
            <a:ext cx="3474721" cy="492443"/>
          </a:xfrm>
        </p:spPr>
        <p:txBody>
          <a:bodyPr/>
          <a:lstStyle/>
          <a:p>
            <a:r>
              <a:rPr lang="it-IT" sz="1600" dirty="0">
                <a:solidFill>
                  <a:prstClr val="black">
                    <a:tint val="75000"/>
                  </a:prstClr>
                </a:solidFill>
              </a:rPr>
              <a:t>Direzione Generale degli Ammortizzatori Sociali e della Formazione</a:t>
            </a:r>
            <a:endParaRPr lang="it-IT" dirty="0">
              <a:solidFill>
                <a:prstClr val="black">
                  <a:tint val="75000"/>
                </a:prstClr>
              </a:solidFill>
            </a:endParaRPr>
          </a:p>
        </p:txBody>
      </p:sp>
      <p:sp>
        <p:nvSpPr>
          <p:cNvPr id="5" name="Segnaposto numero diapositiva 4">
            <a:extLst>
              <a:ext uri="{FF2B5EF4-FFF2-40B4-BE49-F238E27FC236}">
                <a16:creationId xmlns:a16="http://schemas.microsoft.com/office/drawing/2014/main" xmlns="" id="{8C31D0F5-B49D-4B4F-966B-B94CE17924F5}"/>
              </a:ext>
            </a:extLst>
          </p:cNvPr>
          <p:cNvSpPr>
            <a:spLocks noGrp="1"/>
          </p:cNvSpPr>
          <p:nvPr>
            <p:ph type="sldNum" sz="quarter" idx="7"/>
          </p:nvPr>
        </p:nvSpPr>
        <p:spPr/>
        <p:txBody>
          <a:bodyPr/>
          <a:lstStyle/>
          <a:p>
            <a:fld id="{B6F15528-21DE-4FAA-801E-634DDDAF4B2B}" type="slidenum">
              <a:rPr lang="it-IT" smtClean="0">
                <a:solidFill>
                  <a:prstClr val="black">
                    <a:tint val="75000"/>
                  </a:prstClr>
                </a:solidFill>
              </a:rPr>
              <a:pPr/>
              <a:t>13</a:t>
            </a:fld>
            <a:endParaRPr lang="it-IT">
              <a:solidFill>
                <a:prstClr val="black">
                  <a:tint val="75000"/>
                </a:prstClr>
              </a:solidFill>
            </a:endParaRPr>
          </a:p>
        </p:txBody>
      </p:sp>
      <p:sp>
        <p:nvSpPr>
          <p:cNvPr id="9" name="Rettangolo 8">
            <a:extLst>
              <a:ext uri="{FF2B5EF4-FFF2-40B4-BE49-F238E27FC236}">
                <a16:creationId xmlns:a16="http://schemas.microsoft.com/office/drawing/2014/main" xmlns="" id="{F1DDF3B7-4B72-4706-9F85-779E30E6193D}"/>
              </a:ext>
            </a:extLst>
          </p:cNvPr>
          <p:cNvSpPr/>
          <p:nvPr/>
        </p:nvSpPr>
        <p:spPr>
          <a:xfrm>
            <a:off x="1524001" y="2048622"/>
            <a:ext cx="6324600" cy="3090077"/>
          </a:xfrm>
          <a:prstGeom prst="rect">
            <a:avLst/>
          </a:prstGeom>
        </p:spPr>
        <p:txBody>
          <a:bodyPr wrap="square">
            <a:spAutoFit/>
          </a:bodyPr>
          <a:lstStyle/>
          <a:p>
            <a:pPr algn="just">
              <a:lnSpc>
                <a:spcPct val="107000"/>
              </a:lnSpc>
              <a:spcBef>
                <a:spcPts val="600"/>
              </a:spcBef>
              <a:spcAft>
                <a:spcPts val="600"/>
              </a:spcAft>
            </a:pPr>
            <a:r>
              <a:rPr lang="it-IT" sz="2000" dirty="0">
                <a:ea typeface="Times New Roman" panose="02020603050405020304" pitchFamily="18" charset="0"/>
                <a:cs typeface="Calibri" panose="020F0502020204030204" pitchFamily="34" charset="0"/>
              </a:rPr>
              <a:t>L’</a:t>
            </a:r>
            <a:r>
              <a:rPr lang="it-IT" sz="2000" b="1" dirty="0">
                <a:ea typeface="Times New Roman" panose="02020603050405020304" pitchFamily="18" charset="0"/>
                <a:cs typeface="Calibri" panose="020F0502020204030204" pitchFamily="34" charset="0"/>
              </a:rPr>
              <a:t>ANCI</a:t>
            </a:r>
            <a:r>
              <a:rPr lang="it-IT" sz="2000" dirty="0">
                <a:ea typeface="Times New Roman" panose="02020603050405020304" pitchFamily="18" charset="0"/>
                <a:cs typeface="Calibri" panose="020F0502020204030204" pitchFamily="34" charset="0"/>
              </a:rPr>
              <a:t> ha elaborato 2 schede relative:</a:t>
            </a:r>
          </a:p>
          <a:p>
            <a:pPr marL="457200" indent="-457200" algn="just">
              <a:lnSpc>
                <a:spcPct val="107000"/>
              </a:lnSpc>
              <a:spcBef>
                <a:spcPts val="600"/>
              </a:spcBef>
              <a:spcAft>
                <a:spcPts val="600"/>
              </a:spcAft>
              <a:buFont typeface="+mj-lt"/>
              <a:buAutoNum type="arabicPeriod"/>
            </a:pPr>
            <a:r>
              <a:rPr lang="it-IT" sz="2000" dirty="0">
                <a:ea typeface="Times New Roman" panose="02020603050405020304" pitchFamily="18" charset="0"/>
                <a:cs typeface="Calibri" panose="020F0502020204030204" pitchFamily="34" charset="0"/>
              </a:rPr>
              <a:t>all’analisi </a:t>
            </a:r>
            <a:r>
              <a:rPr lang="it-IT" sz="2000" dirty="0"/>
              <a:t>del fabbisogno e Orientamento degli adulti</a:t>
            </a:r>
            <a:r>
              <a:rPr lang="it-IT" sz="2000" dirty="0">
                <a:solidFill>
                  <a:srgbClr val="000000"/>
                </a:solidFill>
                <a:ea typeface="Times New Roman" panose="02020603050405020304" pitchFamily="18" charset="0"/>
                <a:cs typeface="Calibri" panose="020F0502020204030204" pitchFamily="34" charset="0"/>
              </a:rPr>
              <a:t>. In particolare la rilevazione del fabbisogno formativo e la facilitazione dell’accesso alla formazione;</a:t>
            </a:r>
          </a:p>
          <a:p>
            <a:pPr marL="457200" indent="-457200" algn="just">
              <a:lnSpc>
                <a:spcPct val="107000"/>
              </a:lnSpc>
              <a:spcBef>
                <a:spcPts val="600"/>
              </a:spcBef>
              <a:spcAft>
                <a:spcPts val="600"/>
              </a:spcAft>
              <a:buFont typeface="+mj-lt"/>
              <a:buAutoNum type="arabicPeriod"/>
            </a:pPr>
            <a:r>
              <a:rPr lang="it-IT" sz="2000" dirty="0">
                <a:ea typeface="Calibri" panose="020F0502020204030204" pitchFamily="34" charset="0"/>
                <a:cs typeface="Times New Roman" panose="02020603050405020304" pitchFamily="18" charset="0"/>
              </a:rPr>
              <a:t>la sinergia delle risorse – edilizia scolastica. Nello specifico: la rete territoriale per l’apprendimento degli adulti</a:t>
            </a:r>
          </a:p>
          <a:p>
            <a:endParaRPr lang="it-IT" sz="2000" dirty="0"/>
          </a:p>
        </p:txBody>
      </p:sp>
    </p:spTree>
    <p:extLst>
      <p:ext uri="{BB962C8B-B14F-4D97-AF65-F5344CB8AC3E}">
        <p14:creationId xmlns:p14="http://schemas.microsoft.com/office/powerpoint/2010/main" val="10328469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43FCCB72-290F-4F0E-BA64-63E3219981D1}"/>
              </a:ext>
            </a:extLst>
          </p:cNvPr>
          <p:cNvSpPr>
            <a:spLocks noGrp="1"/>
          </p:cNvSpPr>
          <p:nvPr>
            <p:ph type="title"/>
          </p:nvPr>
        </p:nvSpPr>
        <p:spPr>
          <a:xfrm>
            <a:off x="528756" y="825699"/>
            <a:ext cx="8086486" cy="353943"/>
          </a:xfrm>
        </p:spPr>
        <p:txBody>
          <a:bodyPr/>
          <a:lstStyle/>
          <a:p>
            <a:r>
              <a:rPr lang="it-IT" dirty="0"/>
              <a:t>Sezione A – Le Azioni dell’UPI</a:t>
            </a:r>
            <a:endParaRPr lang="it-IT" dirty="0">
              <a:latin typeface="+mj-lt"/>
            </a:endParaRPr>
          </a:p>
        </p:txBody>
      </p:sp>
      <p:sp>
        <p:nvSpPr>
          <p:cNvPr id="4" name="Segnaposto piè di pagina 3">
            <a:extLst>
              <a:ext uri="{FF2B5EF4-FFF2-40B4-BE49-F238E27FC236}">
                <a16:creationId xmlns:a16="http://schemas.microsoft.com/office/drawing/2014/main" xmlns="" id="{4D9887C8-D68D-4F84-B179-5AB82F689267}"/>
              </a:ext>
            </a:extLst>
          </p:cNvPr>
          <p:cNvSpPr>
            <a:spLocks noGrp="1"/>
          </p:cNvSpPr>
          <p:nvPr>
            <p:ph type="ftr" sz="quarter" idx="5"/>
          </p:nvPr>
        </p:nvSpPr>
        <p:spPr>
          <a:xfrm>
            <a:off x="3048000" y="6079390"/>
            <a:ext cx="3474721" cy="492443"/>
          </a:xfrm>
        </p:spPr>
        <p:txBody>
          <a:bodyPr/>
          <a:lstStyle/>
          <a:p>
            <a:r>
              <a:rPr lang="it-IT" sz="1600" dirty="0">
                <a:solidFill>
                  <a:prstClr val="black">
                    <a:tint val="75000"/>
                  </a:prstClr>
                </a:solidFill>
              </a:rPr>
              <a:t>Direzione Generale degli Ammortizzatori Sociali e della Formazione</a:t>
            </a:r>
            <a:endParaRPr lang="it-IT" dirty="0">
              <a:solidFill>
                <a:prstClr val="black">
                  <a:tint val="75000"/>
                </a:prstClr>
              </a:solidFill>
            </a:endParaRPr>
          </a:p>
        </p:txBody>
      </p:sp>
      <p:sp>
        <p:nvSpPr>
          <p:cNvPr id="5" name="Segnaposto numero diapositiva 4">
            <a:extLst>
              <a:ext uri="{FF2B5EF4-FFF2-40B4-BE49-F238E27FC236}">
                <a16:creationId xmlns:a16="http://schemas.microsoft.com/office/drawing/2014/main" xmlns="" id="{8C31D0F5-B49D-4B4F-966B-B94CE17924F5}"/>
              </a:ext>
            </a:extLst>
          </p:cNvPr>
          <p:cNvSpPr>
            <a:spLocks noGrp="1"/>
          </p:cNvSpPr>
          <p:nvPr>
            <p:ph type="sldNum" sz="quarter" idx="7"/>
          </p:nvPr>
        </p:nvSpPr>
        <p:spPr/>
        <p:txBody>
          <a:bodyPr/>
          <a:lstStyle/>
          <a:p>
            <a:fld id="{B6F15528-21DE-4FAA-801E-634DDDAF4B2B}" type="slidenum">
              <a:rPr lang="it-IT" smtClean="0">
                <a:solidFill>
                  <a:prstClr val="black">
                    <a:tint val="75000"/>
                  </a:prstClr>
                </a:solidFill>
              </a:rPr>
              <a:pPr/>
              <a:t>14</a:t>
            </a:fld>
            <a:endParaRPr lang="it-IT">
              <a:solidFill>
                <a:prstClr val="black">
                  <a:tint val="75000"/>
                </a:prstClr>
              </a:solidFill>
            </a:endParaRPr>
          </a:p>
        </p:txBody>
      </p:sp>
      <p:sp>
        <p:nvSpPr>
          <p:cNvPr id="9" name="Rettangolo 8">
            <a:extLst>
              <a:ext uri="{FF2B5EF4-FFF2-40B4-BE49-F238E27FC236}">
                <a16:creationId xmlns:a16="http://schemas.microsoft.com/office/drawing/2014/main" xmlns="" id="{F1DDF3B7-4B72-4706-9F85-779E30E6193D}"/>
              </a:ext>
            </a:extLst>
          </p:cNvPr>
          <p:cNvSpPr/>
          <p:nvPr/>
        </p:nvSpPr>
        <p:spPr>
          <a:xfrm>
            <a:off x="1828799" y="2209800"/>
            <a:ext cx="5715001" cy="2277547"/>
          </a:xfrm>
          <a:prstGeom prst="rect">
            <a:avLst/>
          </a:prstGeom>
        </p:spPr>
        <p:txBody>
          <a:bodyPr wrap="square">
            <a:spAutoFit/>
          </a:bodyPr>
          <a:lstStyle/>
          <a:p>
            <a:pPr algn="just">
              <a:lnSpc>
                <a:spcPct val="107000"/>
              </a:lnSpc>
              <a:spcBef>
                <a:spcPts val="600"/>
              </a:spcBef>
              <a:spcAft>
                <a:spcPts val="600"/>
              </a:spcAft>
            </a:pPr>
            <a:r>
              <a:rPr lang="it-IT" sz="2000" dirty="0">
                <a:ea typeface="Times New Roman" panose="02020603050405020304" pitchFamily="18" charset="0"/>
                <a:cs typeface="Calibri" panose="020F0502020204030204" pitchFamily="34" charset="0"/>
              </a:rPr>
              <a:t>L’</a:t>
            </a:r>
            <a:r>
              <a:rPr lang="it-IT" sz="2000" b="1" dirty="0">
                <a:ea typeface="Times New Roman" panose="02020603050405020304" pitchFamily="18" charset="0"/>
                <a:cs typeface="Calibri" panose="020F0502020204030204" pitchFamily="34" charset="0"/>
              </a:rPr>
              <a:t>UPI</a:t>
            </a:r>
            <a:r>
              <a:rPr lang="it-IT" sz="2000" dirty="0">
                <a:ea typeface="Times New Roman" panose="02020603050405020304" pitchFamily="18" charset="0"/>
                <a:cs typeface="Calibri" panose="020F0502020204030204" pitchFamily="34" charset="0"/>
              </a:rPr>
              <a:t> ha elaborato una scheda, </a:t>
            </a:r>
            <a:r>
              <a:rPr lang="it-IT" sz="2000" b="1" dirty="0"/>
              <a:t>in sinergia con Regioni ed Anci,</a:t>
            </a:r>
            <a:r>
              <a:rPr lang="it-IT" sz="2000" dirty="0">
                <a:ea typeface="Times New Roman" panose="02020603050405020304" pitchFamily="18" charset="0"/>
                <a:cs typeface="Calibri" panose="020F0502020204030204" pitchFamily="34" charset="0"/>
              </a:rPr>
              <a:t> riguardante:</a:t>
            </a:r>
          </a:p>
          <a:p>
            <a:pPr marL="457200" indent="-457200" algn="just">
              <a:lnSpc>
                <a:spcPct val="107000"/>
              </a:lnSpc>
              <a:spcBef>
                <a:spcPts val="600"/>
              </a:spcBef>
              <a:spcAft>
                <a:spcPts val="600"/>
              </a:spcAft>
              <a:buFont typeface="Arial" panose="020B0604020202020204" pitchFamily="34" charset="0"/>
              <a:buChar char="•"/>
            </a:pPr>
            <a:r>
              <a:rPr lang="it-IT" sz="2000" dirty="0"/>
              <a:t>la Programmazione della rete, il  controllo dei fenomeni discriminatori, la gestione dei servizi in forma associata – edilizia scolastica</a:t>
            </a:r>
            <a:endParaRPr lang="it-IT" sz="2000" dirty="0">
              <a:ea typeface="Calibri" panose="020F0502020204030204" pitchFamily="34" charset="0"/>
              <a:cs typeface="Times New Roman" panose="02020603050405020304" pitchFamily="18" charset="0"/>
            </a:endParaRPr>
          </a:p>
          <a:p>
            <a:endParaRPr lang="it-IT" sz="2000" dirty="0"/>
          </a:p>
        </p:txBody>
      </p:sp>
    </p:spTree>
    <p:extLst>
      <p:ext uri="{BB962C8B-B14F-4D97-AF65-F5344CB8AC3E}">
        <p14:creationId xmlns:p14="http://schemas.microsoft.com/office/powerpoint/2010/main" val="16795823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43FCCB72-290F-4F0E-BA64-63E3219981D1}"/>
              </a:ext>
            </a:extLst>
          </p:cNvPr>
          <p:cNvSpPr>
            <a:spLocks noGrp="1"/>
          </p:cNvSpPr>
          <p:nvPr>
            <p:ph type="title"/>
          </p:nvPr>
        </p:nvSpPr>
        <p:spPr>
          <a:xfrm>
            <a:off x="528756" y="825699"/>
            <a:ext cx="8086486" cy="353943"/>
          </a:xfrm>
        </p:spPr>
        <p:txBody>
          <a:bodyPr/>
          <a:lstStyle/>
          <a:p>
            <a:r>
              <a:rPr lang="it-IT" dirty="0"/>
              <a:t>Sezione B - I principi guida del Piano strategico nazionale </a:t>
            </a:r>
            <a:endParaRPr lang="it-IT" dirty="0">
              <a:latin typeface="+mj-lt"/>
            </a:endParaRPr>
          </a:p>
        </p:txBody>
      </p:sp>
      <p:sp>
        <p:nvSpPr>
          <p:cNvPr id="4" name="Segnaposto piè di pagina 3">
            <a:extLst>
              <a:ext uri="{FF2B5EF4-FFF2-40B4-BE49-F238E27FC236}">
                <a16:creationId xmlns:a16="http://schemas.microsoft.com/office/drawing/2014/main" xmlns="" id="{4D9887C8-D68D-4F84-B179-5AB82F689267}"/>
              </a:ext>
            </a:extLst>
          </p:cNvPr>
          <p:cNvSpPr>
            <a:spLocks noGrp="1"/>
          </p:cNvSpPr>
          <p:nvPr>
            <p:ph type="ftr" sz="quarter" idx="5"/>
          </p:nvPr>
        </p:nvSpPr>
        <p:spPr>
          <a:xfrm>
            <a:off x="3048000" y="6079390"/>
            <a:ext cx="3474721" cy="492443"/>
          </a:xfrm>
        </p:spPr>
        <p:txBody>
          <a:bodyPr/>
          <a:lstStyle/>
          <a:p>
            <a:r>
              <a:rPr lang="it-IT" sz="1600" dirty="0">
                <a:solidFill>
                  <a:prstClr val="black">
                    <a:tint val="75000"/>
                  </a:prstClr>
                </a:solidFill>
              </a:rPr>
              <a:t>Direzione Generale degli Ammortizzatori Sociali e della Formazione</a:t>
            </a:r>
            <a:endParaRPr lang="it-IT" dirty="0">
              <a:solidFill>
                <a:prstClr val="black">
                  <a:tint val="75000"/>
                </a:prstClr>
              </a:solidFill>
            </a:endParaRPr>
          </a:p>
        </p:txBody>
      </p:sp>
      <p:sp>
        <p:nvSpPr>
          <p:cNvPr id="5" name="Segnaposto numero diapositiva 4">
            <a:extLst>
              <a:ext uri="{FF2B5EF4-FFF2-40B4-BE49-F238E27FC236}">
                <a16:creationId xmlns:a16="http://schemas.microsoft.com/office/drawing/2014/main" xmlns="" id="{8C31D0F5-B49D-4B4F-966B-B94CE17924F5}"/>
              </a:ext>
            </a:extLst>
          </p:cNvPr>
          <p:cNvSpPr>
            <a:spLocks noGrp="1"/>
          </p:cNvSpPr>
          <p:nvPr>
            <p:ph type="sldNum" sz="quarter" idx="7"/>
          </p:nvPr>
        </p:nvSpPr>
        <p:spPr/>
        <p:txBody>
          <a:bodyPr/>
          <a:lstStyle/>
          <a:p>
            <a:fld id="{B6F15528-21DE-4FAA-801E-634DDDAF4B2B}" type="slidenum">
              <a:rPr lang="it-IT" smtClean="0">
                <a:solidFill>
                  <a:prstClr val="black">
                    <a:tint val="75000"/>
                  </a:prstClr>
                </a:solidFill>
              </a:rPr>
              <a:pPr/>
              <a:t>15</a:t>
            </a:fld>
            <a:endParaRPr lang="it-IT">
              <a:solidFill>
                <a:prstClr val="black">
                  <a:tint val="75000"/>
                </a:prstClr>
              </a:solidFill>
            </a:endParaRPr>
          </a:p>
        </p:txBody>
      </p:sp>
      <p:sp>
        <p:nvSpPr>
          <p:cNvPr id="9" name="Rettangolo 8">
            <a:extLst>
              <a:ext uri="{FF2B5EF4-FFF2-40B4-BE49-F238E27FC236}">
                <a16:creationId xmlns:a16="http://schemas.microsoft.com/office/drawing/2014/main" xmlns="" id="{F1DDF3B7-4B72-4706-9F85-779E30E6193D}"/>
              </a:ext>
            </a:extLst>
          </p:cNvPr>
          <p:cNvSpPr/>
          <p:nvPr/>
        </p:nvSpPr>
        <p:spPr>
          <a:xfrm>
            <a:off x="304800" y="1853334"/>
            <a:ext cx="8382000" cy="3524042"/>
          </a:xfrm>
          <a:prstGeom prst="rect">
            <a:avLst/>
          </a:prstGeom>
        </p:spPr>
        <p:txBody>
          <a:bodyPr wrap="square">
            <a:spAutoFit/>
          </a:bodyPr>
          <a:lstStyle/>
          <a:p>
            <a:pPr marL="269875" indent="-269875" algn="just">
              <a:spcBef>
                <a:spcPts val="600"/>
              </a:spcBef>
              <a:spcAft>
                <a:spcPts val="300"/>
              </a:spcAft>
              <a:buFont typeface="+mj-lt"/>
              <a:buAutoNum type="arabicPeriod"/>
            </a:pPr>
            <a:r>
              <a:rPr lang="it-IT" sz="2000" b="1" u="sng" dirty="0">
                <a:ea typeface="Times New Roman" panose="02020603050405020304" pitchFamily="18" charset="0"/>
                <a:cs typeface="Calibri" panose="020F0502020204030204" pitchFamily="34" charset="0"/>
              </a:rPr>
              <a:t>Universalità delle </a:t>
            </a:r>
            <a:r>
              <a:rPr lang="it-IT" sz="2000" b="1" i="1" u="sng" dirty="0">
                <a:ea typeface="Times New Roman" panose="02020603050405020304" pitchFamily="18" charset="0"/>
                <a:cs typeface="Calibri" panose="020F0502020204030204" pitchFamily="34" charset="0"/>
              </a:rPr>
              <a:t>policy</a:t>
            </a:r>
            <a:r>
              <a:rPr lang="it-IT" sz="2000" b="1" u="sng" dirty="0">
                <a:ea typeface="Times New Roman" panose="02020603050405020304" pitchFamily="18" charset="0"/>
                <a:cs typeface="Calibri" panose="020F0502020204030204" pitchFamily="34" charset="0"/>
              </a:rPr>
              <a:t>, selettività degli aiuti e centralità della persona</a:t>
            </a:r>
            <a:r>
              <a:rPr lang="it-IT" sz="2000" dirty="0">
                <a:ea typeface="Times New Roman" panose="02020603050405020304" pitchFamily="18" charset="0"/>
                <a:cs typeface="Calibri" panose="020F0502020204030204" pitchFamily="34" charset="0"/>
              </a:rPr>
              <a:t>. </a:t>
            </a:r>
            <a:r>
              <a:rPr lang="it-IT" dirty="0"/>
              <a:t>Ciò significa che gli interventi del Piano puntano alla costruzione progressiva di un sistema stabile e permanente di servizi accessibile a tutti;</a:t>
            </a:r>
            <a:endParaRPr lang="it-IT" sz="2000" dirty="0">
              <a:ea typeface="Times New Roman" panose="02020603050405020304" pitchFamily="18" charset="0"/>
              <a:cs typeface="Calibri" panose="020F0502020204030204" pitchFamily="34" charset="0"/>
            </a:endParaRPr>
          </a:p>
          <a:p>
            <a:pPr marL="269875" indent="-269875" algn="just">
              <a:spcBef>
                <a:spcPts val="600"/>
              </a:spcBef>
              <a:spcAft>
                <a:spcPts val="300"/>
              </a:spcAft>
              <a:buFont typeface="+mj-lt"/>
              <a:buAutoNum type="arabicPeriod"/>
            </a:pPr>
            <a:r>
              <a:rPr lang="it-IT" sz="2000" b="1" u="sng" dirty="0">
                <a:ea typeface="Times New Roman" panose="02020603050405020304" pitchFamily="18" charset="0"/>
                <a:cs typeface="Calibri" panose="020F0502020204030204" pitchFamily="34" charset="0"/>
              </a:rPr>
              <a:t>Sussidiarietà della </a:t>
            </a:r>
            <a:r>
              <a:rPr lang="it-IT" sz="2000" b="1" i="1" u="sng" dirty="0">
                <a:ea typeface="Times New Roman" panose="02020603050405020304" pitchFamily="18" charset="0"/>
                <a:cs typeface="Calibri" panose="020F0502020204030204" pitchFamily="34" charset="0"/>
              </a:rPr>
              <a:t>governance</a:t>
            </a:r>
            <a:r>
              <a:rPr lang="it-IT" sz="2000" b="1" u="sng" dirty="0">
                <a:ea typeface="Times New Roman" panose="02020603050405020304" pitchFamily="18" charset="0"/>
                <a:cs typeface="Calibri" panose="020F0502020204030204" pitchFamily="34" charset="0"/>
              </a:rPr>
              <a:t>, concentrazione delle risorse e diversificazione e prossimità dei servizi</a:t>
            </a:r>
            <a:r>
              <a:rPr lang="it-IT" sz="2000" dirty="0">
                <a:ea typeface="Times New Roman" panose="02020603050405020304" pitchFamily="18" charset="0"/>
                <a:cs typeface="Calibri" panose="020F0502020204030204" pitchFamily="34" charset="0"/>
              </a:rPr>
              <a:t>. </a:t>
            </a:r>
            <a:r>
              <a:rPr lang="it-IT" dirty="0"/>
              <a:t>Gli interventi del Piano sono frutto del metodo del partenariato istituzionale e promuovono, come modello di organizzazione e di erogazione dei servizi, le reti integrate;</a:t>
            </a:r>
            <a:endParaRPr lang="it-IT" sz="2000" dirty="0">
              <a:ea typeface="Times New Roman" panose="02020603050405020304" pitchFamily="18" charset="0"/>
              <a:cs typeface="Calibri" panose="020F0502020204030204" pitchFamily="34" charset="0"/>
            </a:endParaRPr>
          </a:p>
          <a:p>
            <a:pPr marL="269875" indent="-269875" algn="just">
              <a:spcBef>
                <a:spcPts val="600"/>
              </a:spcBef>
              <a:spcAft>
                <a:spcPts val="300"/>
              </a:spcAft>
              <a:buFont typeface="+mj-lt"/>
              <a:buAutoNum type="arabicPeriod"/>
            </a:pPr>
            <a:r>
              <a:rPr lang="it-IT" sz="2000" b="1" u="sng" dirty="0">
                <a:ea typeface="Times New Roman" panose="02020603050405020304" pitchFamily="18" charset="0"/>
                <a:cs typeface="Calibri" panose="020F0502020204030204" pitchFamily="34" charset="0"/>
              </a:rPr>
              <a:t>Gradualità, progressività e </a:t>
            </a:r>
            <a:r>
              <a:rPr lang="it-IT" sz="2000" b="1" u="sng" dirty="0" err="1">
                <a:ea typeface="Times New Roman" panose="02020603050405020304" pitchFamily="18" charset="0"/>
                <a:cs typeface="Calibri" panose="020F0502020204030204" pitchFamily="34" charset="0"/>
              </a:rPr>
              <a:t>incrementalità</a:t>
            </a:r>
            <a:r>
              <a:rPr lang="it-IT" sz="2000" b="1" u="sng" dirty="0">
                <a:ea typeface="Times New Roman" panose="02020603050405020304" pitchFamily="18" charset="0"/>
                <a:cs typeface="Calibri" panose="020F0502020204030204" pitchFamily="34" charset="0"/>
              </a:rPr>
              <a:t> nello sviluppo dei sistemi e dei servizi</a:t>
            </a:r>
            <a:r>
              <a:rPr lang="it-IT" sz="2000" dirty="0">
                <a:ea typeface="Times New Roman" panose="02020603050405020304" pitchFamily="18" charset="0"/>
                <a:cs typeface="Calibri" panose="020F0502020204030204" pitchFamily="34" charset="0"/>
              </a:rPr>
              <a:t>. </a:t>
            </a:r>
            <a:r>
              <a:rPr lang="it-IT" dirty="0">
                <a:ea typeface="Times New Roman" panose="02020603050405020304" pitchFamily="18" charset="0"/>
                <a:cs typeface="Calibri" panose="020F0502020204030204" pitchFamily="34" charset="0"/>
              </a:rPr>
              <a:t>M</a:t>
            </a:r>
            <a:r>
              <a:rPr lang="it-IT" dirty="0"/>
              <a:t>ira a promuovere un approccio bottom up che parte dalla valorizzazione delle esperienze in corso per promuoverne sia il mainstreaming territoriale sia il progressivo raccordo e coordinamento attraverso una strategia unitaria e condivisa</a:t>
            </a:r>
          </a:p>
        </p:txBody>
      </p:sp>
      <p:sp>
        <p:nvSpPr>
          <p:cNvPr id="6" name="Rettangolo 5">
            <a:extLst>
              <a:ext uri="{FF2B5EF4-FFF2-40B4-BE49-F238E27FC236}">
                <a16:creationId xmlns:a16="http://schemas.microsoft.com/office/drawing/2014/main" xmlns="" id="{DC14DEE8-671E-4E51-8BC0-5B0B3035AEF9}"/>
              </a:ext>
            </a:extLst>
          </p:cNvPr>
          <p:cNvSpPr/>
          <p:nvPr/>
        </p:nvSpPr>
        <p:spPr>
          <a:xfrm>
            <a:off x="712763" y="1328356"/>
            <a:ext cx="6934200" cy="407035"/>
          </a:xfrm>
          <a:prstGeom prst="rect">
            <a:avLst/>
          </a:prstGeom>
        </p:spPr>
        <p:txBody>
          <a:bodyPr wrap="square">
            <a:spAutoFit/>
          </a:bodyPr>
          <a:lstStyle/>
          <a:p>
            <a:pPr algn="ctr">
              <a:lnSpc>
                <a:spcPct val="107000"/>
              </a:lnSpc>
              <a:spcBef>
                <a:spcPts val="600"/>
              </a:spcBef>
              <a:spcAft>
                <a:spcPts val="600"/>
              </a:spcAft>
            </a:pPr>
            <a:r>
              <a:rPr lang="it-IT" sz="2000" dirty="0"/>
              <a:t>Il Piano è costruito a partire dalla centralità di </a:t>
            </a:r>
            <a:r>
              <a:rPr lang="it-IT" sz="2000" b="1" dirty="0">
                <a:ea typeface="Times New Roman" panose="02020603050405020304" pitchFamily="18" charset="0"/>
                <a:cs typeface="Calibri" panose="020F0502020204030204" pitchFamily="34" charset="0"/>
              </a:rPr>
              <a:t>3 principi guida:</a:t>
            </a:r>
            <a:endParaRPr lang="it-IT" sz="2000" b="1" dirty="0"/>
          </a:p>
        </p:txBody>
      </p:sp>
    </p:spTree>
    <p:extLst>
      <p:ext uri="{BB962C8B-B14F-4D97-AF65-F5344CB8AC3E}">
        <p14:creationId xmlns:p14="http://schemas.microsoft.com/office/powerpoint/2010/main" val="33914257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43FCCB72-290F-4F0E-BA64-63E3219981D1}"/>
              </a:ext>
            </a:extLst>
          </p:cNvPr>
          <p:cNvSpPr>
            <a:spLocks noGrp="1"/>
          </p:cNvSpPr>
          <p:nvPr>
            <p:ph type="title"/>
          </p:nvPr>
        </p:nvSpPr>
        <p:spPr>
          <a:xfrm>
            <a:off x="528756" y="825699"/>
            <a:ext cx="8086486" cy="353943"/>
          </a:xfrm>
        </p:spPr>
        <p:txBody>
          <a:bodyPr/>
          <a:lstStyle/>
          <a:p>
            <a:r>
              <a:rPr lang="it-IT" dirty="0"/>
              <a:t>Sezione B – Le direttrici delle azioni di intervento</a:t>
            </a:r>
            <a:endParaRPr lang="it-IT" dirty="0">
              <a:latin typeface="+mj-lt"/>
            </a:endParaRPr>
          </a:p>
        </p:txBody>
      </p:sp>
      <p:sp>
        <p:nvSpPr>
          <p:cNvPr id="4" name="Segnaposto piè di pagina 3">
            <a:extLst>
              <a:ext uri="{FF2B5EF4-FFF2-40B4-BE49-F238E27FC236}">
                <a16:creationId xmlns:a16="http://schemas.microsoft.com/office/drawing/2014/main" xmlns="" id="{4D9887C8-D68D-4F84-B179-5AB82F689267}"/>
              </a:ext>
            </a:extLst>
          </p:cNvPr>
          <p:cNvSpPr>
            <a:spLocks noGrp="1"/>
          </p:cNvSpPr>
          <p:nvPr>
            <p:ph type="ftr" sz="quarter" idx="5"/>
          </p:nvPr>
        </p:nvSpPr>
        <p:spPr>
          <a:xfrm>
            <a:off x="3048000" y="6079390"/>
            <a:ext cx="3474721" cy="492443"/>
          </a:xfrm>
        </p:spPr>
        <p:txBody>
          <a:bodyPr/>
          <a:lstStyle/>
          <a:p>
            <a:r>
              <a:rPr lang="it-IT" sz="1600" dirty="0">
                <a:solidFill>
                  <a:prstClr val="black">
                    <a:tint val="75000"/>
                  </a:prstClr>
                </a:solidFill>
              </a:rPr>
              <a:t>Direzione Generale degli Ammortizzatori Sociali e della Formazione</a:t>
            </a:r>
            <a:endParaRPr lang="it-IT" dirty="0">
              <a:solidFill>
                <a:prstClr val="black">
                  <a:tint val="75000"/>
                </a:prstClr>
              </a:solidFill>
            </a:endParaRPr>
          </a:p>
        </p:txBody>
      </p:sp>
      <p:sp>
        <p:nvSpPr>
          <p:cNvPr id="5" name="Segnaposto numero diapositiva 4">
            <a:extLst>
              <a:ext uri="{FF2B5EF4-FFF2-40B4-BE49-F238E27FC236}">
                <a16:creationId xmlns:a16="http://schemas.microsoft.com/office/drawing/2014/main" xmlns="" id="{8C31D0F5-B49D-4B4F-966B-B94CE17924F5}"/>
              </a:ext>
            </a:extLst>
          </p:cNvPr>
          <p:cNvSpPr>
            <a:spLocks noGrp="1"/>
          </p:cNvSpPr>
          <p:nvPr>
            <p:ph type="sldNum" sz="quarter" idx="7"/>
          </p:nvPr>
        </p:nvSpPr>
        <p:spPr/>
        <p:txBody>
          <a:bodyPr/>
          <a:lstStyle/>
          <a:p>
            <a:fld id="{B6F15528-21DE-4FAA-801E-634DDDAF4B2B}" type="slidenum">
              <a:rPr lang="it-IT" smtClean="0">
                <a:solidFill>
                  <a:prstClr val="black">
                    <a:tint val="75000"/>
                  </a:prstClr>
                </a:solidFill>
              </a:rPr>
              <a:pPr/>
              <a:t>16</a:t>
            </a:fld>
            <a:endParaRPr lang="it-IT">
              <a:solidFill>
                <a:prstClr val="black">
                  <a:tint val="75000"/>
                </a:prstClr>
              </a:solidFill>
            </a:endParaRPr>
          </a:p>
        </p:txBody>
      </p:sp>
      <p:sp>
        <p:nvSpPr>
          <p:cNvPr id="9" name="Rettangolo 8">
            <a:extLst>
              <a:ext uri="{FF2B5EF4-FFF2-40B4-BE49-F238E27FC236}">
                <a16:creationId xmlns:a16="http://schemas.microsoft.com/office/drawing/2014/main" xmlns="" id="{F1DDF3B7-4B72-4706-9F85-779E30E6193D}"/>
              </a:ext>
            </a:extLst>
          </p:cNvPr>
          <p:cNvSpPr/>
          <p:nvPr/>
        </p:nvSpPr>
        <p:spPr>
          <a:xfrm>
            <a:off x="363416" y="1949042"/>
            <a:ext cx="8234241" cy="3262432"/>
          </a:xfrm>
          <a:prstGeom prst="rect">
            <a:avLst/>
          </a:prstGeom>
        </p:spPr>
        <p:txBody>
          <a:bodyPr wrap="square">
            <a:spAutoFit/>
          </a:bodyPr>
          <a:lstStyle/>
          <a:p>
            <a:pPr marL="514350" indent="-514350">
              <a:spcBef>
                <a:spcPts val="600"/>
              </a:spcBef>
              <a:spcAft>
                <a:spcPts val="600"/>
              </a:spcAft>
              <a:buFont typeface="+mj-lt"/>
              <a:buAutoNum type="arabicPeriod"/>
            </a:pPr>
            <a:r>
              <a:rPr lang="it-IT" sz="2000" b="1" dirty="0"/>
              <a:t>Intercettare e orientare gli individui. </a:t>
            </a:r>
            <a:r>
              <a:rPr lang="it-IT" i="1" dirty="0"/>
              <a:t>La finalità è quella di potenziare i servizi esistenti, migliorandone l’attrattività e l’efficacia, e attivare nuove forme di intervento </a:t>
            </a:r>
            <a:endParaRPr lang="it-IT" sz="2000" b="1" i="1" dirty="0"/>
          </a:p>
          <a:p>
            <a:pPr marL="514350" indent="-514350">
              <a:spcBef>
                <a:spcPts val="600"/>
              </a:spcBef>
              <a:spcAft>
                <a:spcPts val="600"/>
              </a:spcAft>
              <a:buFont typeface="+mj-lt"/>
              <a:buAutoNum type="arabicPeriod"/>
            </a:pPr>
            <a:r>
              <a:rPr lang="it-IT" sz="2000" b="1" dirty="0">
                <a:ea typeface="Times New Roman" panose="02020603050405020304" pitchFamily="18" charset="0"/>
                <a:cs typeface="Rockwell" panose="02060603020205020403" pitchFamily="18" charset="0"/>
              </a:rPr>
              <a:t>Qualificare e riqualificare il capitale umano. </a:t>
            </a:r>
            <a:r>
              <a:rPr lang="it-IT" i="1" dirty="0"/>
              <a:t>La finalità è quella di estendere ulteriormente i fattori di personalizzazione degli apprendimenti mantenendo un’attenzione privilegiata sulle competenze di base, chiave e trasversali</a:t>
            </a:r>
          </a:p>
          <a:p>
            <a:pPr marL="514350" indent="-514350">
              <a:spcBef>
                <a:spcPts val="600"/>
              </a:spcBef>
              <a:spcAft>
                <a:spcPts val="600"/>
              </a:spcAft>
              <a:buFont typeface="+mj-lt"/>
              <a:buAutoNum type="arabicPeriod"/>
            </a:pPr>
            <a:r>
              <a:rPr lang="it-IT" sz="2000" b="1" dirty="0">
                <a:ea typeface="Times New Roman" panose="02020603050405020304" pitchFamily="18" charset="0"/>
                <a:cs typeface="Rockwell" panose="02060603020205020403" pitchFamily="18" charset="0"/>
              </a:rPr>
              <a:t>Intermediare e sincronizzare domanda e offerta di competenze.  </a:t>
            </a:r>
            <a:r>
              <a:rPr lang="it-IT" i="1" dirty="0"/>
              <a:t>Riguarda tanto azioni di sistema (ad es. relative alla messa a regime dei processi di IVC) quanto azioni rivolte alle persone che, innovative rispetto all’utenza obiettivo del Piano</a:t>
            </a:r>
          </a:p>
        </p:txBody>
      </p:sp>
      <p:sp>
        <p:nvSpPr>
          <p:cNvPr id="6" name="Rettangolo 5">
            <a:extLst>
              <a:ext uri="{FF2B5EF4-FFF2-40B4-BE49-F238E27FC236}">
                <a16:creationId xmlns:a16="http://schemas.microsoft.com/office/drawing/2014/main" xmlns="" id="{DC14DEE8-671E-4E51-8BC0-5B0B3035AEF9}"/>
              </a:ext>
            </a:extLst>
          </p:cNvPr>
          <p:cNvSpPr/>
          <p:nvPr/>
        </p:nvSpPr>
        <p:spPr>
          <a:xfrm>
            <a:off x="304800" y="1328356"/>
            <a:ext cx="8382000" cy="407035"/>
          </a:xfrm>
          <a:prstGeom prst="rect">
            <a:avLst/>
          </a:prstGeom>
        </p:spPr>
        <p:txBody>
          <a:bodyPr wrap="square">
            <a:spAutoFit/>
          </a:bodyPr>
          <a:lstStyle/>
          <a:p>
            <a:pPr algn="ctr">
              <a:lnSpc>
                <a:spcPct val="107000"/>
              </a:lnSpc>
              <a:spcBef>
                <a:spcPts val="600"/>
              </a:spcBef>
              <a:spcAft>
                <a:spcPts val="600"/>
              </a:spcAft>
            </a:pPr>
            <a:r>
              <a:rPr lang="it-IT" sz="2000" b="1" dirty="0"/>
              <a:t>Le attività del Piano sono organizzate secondo 3 direttrici di intervento</a:t>
            </a:r>
          </a:p>
        </p:txBody>
      </p:sp>
    </p:spTree>
    <p:extLst>
      <p:ext uri="{BB962C8B-B14F-4D97-AF65-F5344CB8AC3E}">
        <p14:creationId xmlns:p14="http://schemas.microsoft.com/office/powerpoint/2010/main" val="27516252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43FCCB72-290F-4F0E-BA64-63E3219981D1}"/>
              </a:ext>
            </a:extLst>
          </p:cNvPr>
          <p:cNvSpPr>
            <a:spLocks noGrp="1"/>
          </p:cNvSpPr>
          <p:nvPr>
            <p:ph type="title"/>
          </p:nvPr>
        </p:nvSpPr>
        <p:spPr>
          <a:xfrm>
            <a:off x="528756" y="825699"/>
            <a:ext cx="8086486" cy="353943"/>
          </a:xfrm>
        </p:spPr>
        <p:txBody>
          <a:bodyPr/>
          <a:lstStyle/>
          <a:p>
            <a:r>
              <a:rPr lang="it-IT" dirty="0"/>
              <a:t>Gli obiettivi del Piano strategico per il triennio 2021-2023</a:t>
            </a:r>
            <a:endParaRPr lang="it-IT" dirty="0">
              <a:latin typeface="+mj-lt"/>
            </a:endParaRPr>
          </a:p>
        </p:txBody>
      </p:sp>
      <p:sp>
        <p:nvSpPr>
          <p:cNvPr id="4" name="Segnaposto piè di pagina 3">
            <a:extLst>
              <a:ext uri="{FF2B5EF4-FFF2-40B4-BE49-F238E27FC236}">
                <a16:creationId xmlns:a16="http://schemas.microsoft.com/office/drawing/2014/main" xmlns="" id="{4D9887C8-D68D-4F84-B179-5AB82F689267}"/>
              </a:ext>
            </a:extLst>
          </p:cNvPr>
          <p:cNvSpPr>
            <a:spLocks noGrp="1"/>
          </p:cNvSpPr>
          <p:nvPr>
            <p:ph type="ftr" sz="quarter" idx="5"/>
          </p:nvPr>
        </p:nvSpPr>
        <p:spPr>
          <a:xfrm>
            <a:off x="3048000" y="6079390"/>
            <a:ext cx="3474721" cy="492443"/>
          </a:xfrm>
        </p:spPr>
        <p:txBody>
          <a:bodyPr/>
          <a:lstStyle/>
          <a:p>
            <a:r>
              <a:rPr lang="it-IT" sz="1600" dirty="0">
                <a:solidFill>
                  <a:prstClr val="black">
                    <a:tint val="75000"/>
                  </a:prstClr>
                </a:solidFill>
              </a:rPr>
              <a:t>Direzione Generale degli Ammortizzatori Sociali e della Formazione</a:t>
            </a:r>
            <a:endParaRPr lang="it-IT" dirty="0">
              <a:solidFill>
                <a:prstClr val="black">
                  <a:tint val="75000"/>
                </a:prstClr>
              </a:solidFill>
            </a:endParaRPr>
          </a:p>
        </p:txBody>
      </p:sp>
      <p:sp>
        <p:nvSpPr>
          <p:cNvPr id="5" name="Segnaposto numero diapositiva 4">
            <a:extLst>
              <a:ext uri="{FF2B5EF4-FFF2-40B4-BE49-F238E27FC236}">
                <a16:creationId xmlns:a16="http://schemas.microsoft.com/office/drawing/2014/main" xmlns="" id="{8C31D0F5-B49D-4B4F-966B-B94CE17924F5}"/>
              </a:ext>
            </a:extLst>
          </p:cNvPr>
          <p:cNvSpPr>
            <a:spLocks noGrp="1"/>
          </p:cNvSpPr>
          <p:nvPr>
            <p:ph type="sldNum" sz="quarter" idx="7"/>
          </p:nvPr>
        </p:nvSpPr>
        <p:spPr/>
        <p:txBody>
          <a:bodyPr/>
          <a:lstStyle/>
          <a:p>
            <a:fld id="{B6F15528-21DE-4FAA-801E-634DDDAF4B2B}" type="slidenum">
              <a:rPr lang="it-IT" smtClean="0">
                <a:solidFill>
                  <a:prstClr val="black">
                    <a:tint val="75000"/>
                  </a:prstClr>
                </a:solidFill>
              </a:rPr>
              <a:pPr/>
              <a:t>17</a:t>
            </a:fld>
            <a:endParaRPr lang="it-IT">
              <a:solidFill>
                <a:prstClr val="black">
                  <a:tint val="75000"/>
                </a:prstClr>
              </a:solidFill>
            </a:endParaRPr>
          </a:p>
        </p:txBody>
      </p:sp>
      <p:sp>
        <p:nvSpPr>
          <p:cNvPr id="6" name="Rettangolo 5">
            <a:extLst>
              <a:ext uri="{FF2B5EF4-FFF2-40B4-BE49-F238E27FC236}">
                <a16:creationId xmlns:a16="http://schemas.microsoft.com/office/drawing/2014/main" xmlns="" id="{DC14DEE8-671E-4E51-8BC0-5B0B3035AEF9}"/>
              </a:ext>
            </a:extLst>
          </p:cNvPr>
          <p:cNvSpPr/>
          <p:nvPr/>
        </p:nvSpPr>
        <p:spPr>
          <a:xfrm>
            <a:off x="380999" y="1600200"/>
            <a:ext cx="8382000" cy="3631763"/>
          </a:xfrm>
          <a:prstGeom prst="rect">
            <a:avLst/>
          </a:prstGeom>
        </p:spPr>
        <p:txBody>
          <a:bodyPr wrap="square">
            <a:spAutoFit/>
          </a:bodyPr>
          <a:lstStyle/>
          <a:p>
            <a:r>
              <a:rPr lang="it-IT" sz="2000" b="1" dirty="0"/>
              <a:t>Gli obiettivi del Piano</a:t>
            </a:r>
            <a:r>
              <a:rPr lang="it-IT" sz="2000" dirty="0"/>
              <a:t>, così come strutturato nelle due sezioni A e B, sono:</a:t>
            </a:r>
          </a:p>
          <a:p>
            <a:endParaRPr lang="it-IT" sz="2000" dirty="0"/>
          </a:p>
          <a:p>
            <a:pPr marL="285750" lvl="2" indent="-285750">
              <a:spcAft>
                <a:spcPts val="600"/>
              </a:spcAft>
              <a:buFont typeface="Arial" panose="020B0604020202020204" pitchFamily="34" charset="0"/>
              <a:buChar char="•"/>
            </a:pPr>
            <a:r>
              <a:rPr lang="it-IT" sz="2000" dirty="0"/>
              <a:t>favorire il rientro degli adulti nei percorsi di istruzione finalizzati ad innalzarne le qualificazioni;</a:t>
            </a:r>
          </a:p>
          <a:p>
            <a:pPr marL="285750" lvl="2" indent="-285750">
              <a:spcAft>
                <a:spcPts val="600"/>
              </a:spcAft>
              <a:buFont typeface="Arial" panose="020B0604020202020204" pitchFamily="34" charset="0"/>
              <a:buChar char="•"/>
            </a:pPr>
            <a:r>
              <a:rPr lang="it-IT" sz="2000" dirty="0"/>
              <a:t>favorire la partecipazione degli adulti a corsi finalizzati allo sviluppo e al potenziamento delle competenze di base con particolare riferimento a quelle linguistiche, digitali e finanziarie</a:t>
            </a:r>
          </a:p>
          <a:p>
            <a:pPr marL="285750" lvl="2" indent="-285750">
              <a:spcAft>
                <a:spcPts val="600"/>
              </a:spcAft>
              <a:buFont typeface="Arial" panose="020B0604020202020204" pitchFamily="34" charset="0"/>
              <a:buChar char="•"/>
            </a:pPr>
            <a:r>
              <a:rPr lang="it-IT" sz="2000" dirty="0"/>
              <a:t>promuovere accordi territoriali tra CPIA, CPI e Comuni per favorire il raccordo tra questi soggetti e consentire l’accoglienza, la presa in carico e le possibili azioni di orientamento a favore della popolazione adulta in attesa di una collocazione/ricollocazione lavorativa</a:t>
            </a:r>
          </a:p>
        </p:txBody>
      </p:sp>
    </p:spTree>
    <p:extLst>
      <p:ext uri="{BB962C8B-B14F-4D97-AF65-F5344CB8AC3E}">
        <p14:creationId xmlns:p14="http://schemas.microsoft.com/office/powerpoint/2010/main" val="27868255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43FCCB72-290F-4F0E-BA64-63E3219981D1}"/>
              </a:ext>
            </a:extLst>
          </p:cNvPr>
          <p:cNvSpPr>
            <a:spLocks noGrp="1"/>
          </p:cNvSpPr>
          <p:nvPr>
            <p:ph type="title"/>
          </p:nvPr>
        </p:nvSpPr>
        <p:spPr>
          <a:xfrm>
            <a:off x="528756" y="825699"/>
            <a:ext cx="8086486" cy="353943"/>
          </a:xfrm>
        </p:spPr>
        <p:txBody>
          <a:bodyPr/>
          <a:lstStyle/>
          <a:p>
            <a:r>
              <a:rPr lang="it-IT" dirty="0"/>
              <a:t>Le linee di azione</a:t>
            </a:r>
            <a:endParaRPr lang="it-IT" dirty="0">
              <a:latin typeface="+mj-lt"/>
            </a:endParaRPr>
          </a:p>
        </p:txBody>
      </p:sp>
      <p:sp>
        <p:nvSpPr>
          <p:cNvPr id="4" name="Segnaposto piè di pagina 3">
            <a:extLst>
              <a:ext uri="{FF2B5EF4-FFF2-40B4-BE49-F238E27FC236}">
                <a16:creationId xmlns:a16="http://schemas.microsoft.com/office/drawing/2014/main" xmlns="" id="{4D9887C8-D68D-4F84-B179-5AB82F689267}"/>
              </a:ext>
            </a:extLst>
          </p:cNvPr>
          <p:cNvSpPr>
            <a:spLocks noGrp="1"/>
          </p:cNvSpPr>
          <p:nvPr>
            <p:ph type="ftr" sz="quarter" idx="5"/>
          </p:nvPr>
        </p:nvSpPr>
        <p:spPr>
          <a:xfrm>
            <a:off x="3048000" y="6079390"/>
            <a:ext cx="3474721" cy="492443"/>
          </a:xfrm>
        </p:spPr>
        <p:txBody>
          <a:bodyPr/>
          <a:lstStyle/>
          <a:p>
            <a:r>
              <a:rPr lang="it-IT" sz="1600" dirty="0">
                <a:solidFill>
                  <a:prstClr val="black">
                    <a:tint val="75000"/>
                  </a:prstClr>
                </a:solidFill>
              </a:rPr>
              <a:t>Direzione Generale degli Ammortizzatori Sociali e della Formazione</a:t>
            </a:r>
            <a:endParaRPr lang="it-IT" dirty="0">
              <a:solidFill>
                <a:prstClr val="black">
                  <a:tint val="75000"/>
                </a:prstClr>
              </a:solidFill>
            </a:endParaRPr>
          </a:p>
        </p:txBody>
      </p:sp>
      <p:sp>
        <p:nvSpPr>
          <p:cNvPr id="5" name="Segnaposto numero diapositiva 4">
            <a:extLst>
              <a:ext uri="{FF2B5EF4-FFF2-40B4-BE49-F238E27FC236}">
                <a16:creationId xmlns:a16="http://schemas.microsoft.com/office/drawing/2014/main" xmlns="" id="{8C31D0F5-B49D-4B4F-966B-B94CE17924F5}"/>
              </a:ext>
            </a:extLst>
          </p:cNvPr>
          <p:cNvSpPr>
            <a:spLocks noGrp="1"/>
          </p:cNvSpPr>
          <p:nvPr>
            <p:ph type="sldNum" sz="quarter" idx="7"/>
          </p:nvPr>
        </p:nvSpPr>
        <p:spPr/>
        <p:txBody>
          <a:bodyPr/>
          <a:lstStyle/>
          <a:p>
            <a:fld id="{B6F15528-21DE-4FAA-801E-634DDDAF4B2B}" type="slidenum">
              <a:rPr lang="it-IT" smtClean="0">
                <a:solidFill>
                  <a:prstClr val="black">
                    <a:tint val="75000"/>
                  </a:prstClr>
                </a:solidFill>
              </a:rPr>
              <a:pPr/>
              <a:t>18</a:t>
            </a:fld>
            <a:endParaRPr lang="it-IT">
              <a:solidFill>
                <a:prstClr val="black">
                  <a:tint val="75000"/>
                </a:prstClr>
              </a:solidFill>
            </a:endParaRPr>
          </a:p>
        </p:txBody>
      </p:sp>
      <p:sp>
        <p:nvSpPr>
          <p:cNvPr id="6" name="Rettangolo 5">
            <a:extLst>
              <a:ext uri="{FF2B5EF4-FFF2-40B4-BE49-F238E27FC236}">
                <a16:creationId xmlns:a16="http://schemas.microsoft.com/office/drawing/2014/main" xmlns="" id="{DC14DEE8-671E-4E51-8BC0-5B0B3035AEF9}"/>
              </a:ext>
            </a:extLst>
          </p:cNvPr>
          <p:cNvSpPr/>
          <p:nvPr/>
        </p:nvSpPr>
        <p:spPr>
          <a:xfrm>
            <a:off x="380999" y="1600200"/>
            <a:ext cx="8382000" cy="3563155"/>
          </a:xfrm>
          <a:prstGeom prst="rect">
            <a:avLst/>
          </a:prstGeom>
        </p:spPr>
        <p:txBody>
          <a:bodyPr wrap="square">
            <a:spAutoFit/>
          </a:bodyPr>
          <a:lstStyle/>
          <a:p>
            <a:pPr algn="just">
              <a:lnSpc>
                <a:spcPct val="115000"/>
              </a:lnSpc>
              <a:spcBef>
                <a:spcPts val="600"/>
              </a:spcBef>
              <a:spcAft>
                <a:spcPts val="600"/>
              </a:spcAft>
            </a:pPr>
            <a:r>
              <a:rPr lang="it-IT" sz="2000" b="1" dirty="0">
                <a:latin typeface="Calibri" panose="020F0502020204030204" pitchFamily="34" charset="0"/>
                <a:ea typeface="Times New Roman" panose="02020603050405020304" pitchFamily="18" charset="0"/>
                <a:cs typeface="Rockwell" panose="02060603020205020403" pitchFamily="18" charset="0"/>
              </a:rPr>
              <a:t>A partire dagli obiettivi strategici del Piano triennale sono state definite, per ciascuna delle tre direttrici, una serie di linee di azione distinte in</a:t>
            </a:r>
            <a:r>
              <a:rPr lang="it-IT" sz="2000" dirty="0">
                <a:latin typeface="Calibri" panose="020F0502020204030204" pitchFamily="34" charset="0"/>
                <a:ea typeface="Times New Roman" panose="02020603050405020304" pitchFamily="18" charset="0"/>
                <a:cs typeface="Rockwell" panose="02060603020205020403" pitchFamily="18" charset="0"/>
              </a:rPr>
              <a:t>:</a:t>
            </a:r>
            <a:endParaRPr lang="it-IT" sz="1400" dirty="0">
              <a:latin typeface="Rockwell" panose="02060603020205020403" pitchFamily="18" charset="0"/>
              <a:ea typeface="Times New Roman" panose="02020603050405020304" pitchFamily="18" charset="0"/>
              <a:cs typeface="Times New Roman" panose="02020603050405020304" pitchFamily="18" charset="0"/>
            </a:endParaRPr>
          </a:p>
          <a:p>
            <a:pPr marL="342900" lvl="0" indent="-342900" algn="just">
              <a:lnSpc>
                <a:spcPct val="115000"/>
              </a:lnSpc>
              <a:spcBef>
                <a:spcPts val="600"/>
              </a:spcBef>
              <a:spcAft>
                <a:spcPts val="600"/>
              </a:spcAft>
              <a:buFont typeface="Symbol" panose="05050102010706020507" pitchFamily="18" charset="2"/>
              <a:buChar char=""/>
            </a:pPr>
            <a:r>
              <a:rPr lang="it-IT" sz="2000" b="1" dirty="0">
                <a:latin typeface="Calibri" panose="020F0502020204030204" pitchFamily="34" charset="0"/>
                <a:ea typeface="Times New Roman" panose="02020603050405020304" pitchFamily="18" charset="0"/>
                <a:cs typeface="Rockwell" panose="02060603020205020403" pitchFamily="18" charset="0"/>
              </a:rPr>
              <a:t>azioni essenziali</a:t>
            </a:r>
            <a:r>
              <a:rPr lang="it-IT" sz="2000" dirty="0">
                <a:latin typeface="Calibri" panose="020F0502020204030204" pitchFamily="34" charset="0"/>
                <a:ea typeface="Times New Roman" panose="02020603050405020304" pitchFamily="18" charset="0"/>
                <a:cs typeface="Rockwell" panose="02060603020205020403" pitchFamily="18" charset="0"/>
              </a:rPr>
              <a:t>, che identificano le azioni prioritarie del Piano e rappresentano i riferimenti attuativi comuni che le amministrazioni hanno condiviso di mettere in campo per il raggiungimento degli obiettivi per il triennio 2021-2023;</a:t>
            </a:r>
            <a:endParaRPr lang="it-IT" sz="1400" dirty="0">
              <a:latin typeface="Rockwell" panose="02060603020205020403" pitchFamily="18" charset="0"/>
              <a:ea typeface="Times New Roman" panose="02020603050405020304" pitchFamily="18" charset="0"/>
              <a:cs typeface="Times New Roman" panose="02020603050405020304" pitchFamily="18" charset="0"/>
            </a:endParaRPr>
          </a:p>
          <a:p>
            <a:pPr marL="342900" lvl="0" indent="-342900" algn="just">
              <a:lnSpc>
                <a:spcPct val="115000"/>
              </a:lnSpc>
              <a:spcBef>
                <a:spcPts val="600"/>
              </a:spcBef>
              <a:spcAft>
                <a:spcPts val="1800"/>
              </a:spcAft>
              <a:buFont typeface="Symbol" panose="05050102010706020507" pitchFamily="18" charset="2"/>
              <a:buChar char=""/>
            </a:pPr>
            <a:r>
              <a:rPr lang="it-IT" sz="2000" b="1" dirty="0">
                <a:latin typeface="Calibri" panose="020F0502020204030204" pitchFamily="34" charset="0"/>
                <a:ea typeface="Times New Roman" panose="02020603050405020304" pitchFamily="18" charset="0"/>
                <a:cs typeface="Rockwell" panose="02060603020205020403" pitchFamily="18" charset="0"/>
              </a:rPr>
              <a:t>azioni opzionali</a:t>
            </a:r>
            <a:r>
              <a:rPr lang="it-IT" sz="2000" dirty="0">
                <a:latin typeface="Calibri" panose="020F0502020204030204" pitchFamily="34" charset="0"/>
                <a:ea typeface="Times New Roman" panose="02020603050405020304" pitchFamily="18" charset="0"/>
                <a:cs typeface="Rockwell" panose="02060603020205020403" pitchFamily="18" charset="0"/>
              </a:rPr>
              <a:t>, che identificano azioni complementari / integrative, da poter mettere in campo nell’ambito dei rispettivi ambiti di programmazione per concorrere al raggiungimento degli obiettivi per il triennio 2021-2023</a:t>
            </a:r>
            <a:endParaRPr lang="it-IT" sz="1400" dirty="0">
              <a:latin typeface="Rockwell" panose="02060603020205020403"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062736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43FCCB72-290F-4F0E-BA64-63E3219981D1}"/>
              </a:ext>
            </a:extLst>
          </p:cNvPr>
          <p:cNvSpPr>
            <a:spLocks noGrp="1"/>
          </p:cNvSpPr>
          <p:nvPr>
            <p:ph type="title"/>
          </p:nvPr>
        </p:nvSpPr>
        <p:spPr>
          <a:xfrm>
            <a:off x="528756" y="825699"/>
            <a:ext cx="8086486" cy="353943"/>
          </a:xfrm>
        </p:spPr>
        <p:txBody>
          <a:bodyPr/>
          <a:lstStyle/>
          <a:p>
            <a:r>
              <a:rPr lang="it-IT" dirty="0">
                <a:latin typeface="+mn-lt"/>
              </a:rPr>
              <a:t>Percorso di realizzazione del draft del Piano (1)</a:t>
            </a:r>
          </a:p>
        </p:txBody>
      </p:sp>
      <p:sp>
        <p:nvSpPr>
          <p:cNvPr id="4" name="Segnaposto piè di pagina 3">
            <a:extLst>
              <a:ext uri="{FF2B5EF4-FFF2-40B4-BE49-F238E27FC236}">
                <a16:creationId xmlns:a16="http://schemas.microsoft.com/office/drawing/2014/main" xmlns="" id="{4D9887C8-D68D-4F84-B179-5AB82F689267}"/>
              </a:ext>
            </a:extLst>
          </p:cNvPr>
          <p:cNvSpPr>
            <a:spLocks noGrp="1"/>
          </p:cNvSpPr>
          <p:nvPr>
            <p:ph type="ftr" sz="quarter" idx="5"/>
          </p:nvPr>
        </p:nvSpPr>
        <p:spPr>
          <a:xfrm>
            <a:off x="3048000" y="6079390"/>
            <a:ext cx="3474721" cy="492443"/>
          </a:xfrm>
        </p:spPr>
        <p:txBody>
          <a:bodyPr/>
          <a:lstStyle/>
          <a:p>
            <a:r>
              <a:rPr lang="it-IT" sz="1600" dirty="0">
                <a:solidFill>
                  <a:prstClr val="black">
                    <a:tint val="75000"/>
                  </a:prstClr>
                </a:solidFill>
              </a:rPr>
              <a:t>Direzione Generale degli Ammortizzatori Sociali e della Formazione</a:t>
            </a:r>
            <a:endParaRPr lang="it-IT" dirty="0">
              <a:solidFill>
                <a:prstClr val="black">
                  <a:tint val="75000"/>
                </a:prstClr>
              </a:solidFill>
            </a:endParaRPr>
          </a:p>
        </p:txBody>
      </p:sp>
      <p:sp>
        <p:nvSpPr>
          <p:cNvPr id="5" name="Segnaposto numero diapositiva 4">
            <a:extLst>
              <a:ext uri="{FF2B5EF4-FFF2-40B4-BE49-F238E27FC236}">
                <a16:creationId xmlns:a16="http://schemas.microsoft.com/office/drawing/2014/main" xmlns="" id="{8C31D0F5-B49D-4B4F-966B-B94CE17924F5}"/>
              </a:ext>
            </a:extLst>
          </p:cNvPr>
          <p:cNvSpPr>
            <a:spLocks noGrp="1"/>
          </p:cNvSpPr>
          <p:nvPr>
            <p:ph type="sldNum" sz="quarter" idx="7"/>
          </p:nvPr>
        </p:nvSpPr>
        <p:spPr/>
        <p:txBody>
          <a:bodyPr/>
          <a:lstStyle/>
          <a:p>
            <a:fld id="{B6F15528-21DE-4FAA-801E-634DDDAF4B2B}" type="slidenum">
              <a:rPr lang="it-IT" smtClean="0">
                <a:solidFill>
                  <a:prstClr val="black">
                    <a:tint val="75000"/>
                  </a:prstClr>
                </a:solidFill>
              </a:rPr>
              <a:pPr/>
              <a:t>2</a:t>
            </a:fld>
            <a:endParaRPr lang="it-IT">
              <a:solidFill>
                <a:prstClr val="black">
                  <a:tint val="75000"/>
                </a:prstClr>
              </a:solidFill>
            </a:endParaRPr>
          </a:p>
        </p:txBody>
      </p:sp>
      <p:sp>
        <p:nvSpPr>
          <p:cNvPr id="8" name="CasellaDiTesto 7">
            <a:extLst>
              <a:ext uri="{FF2B5EF4-FFF2-40B4-BE49-F238E27FC236}">
                <a16:creationId xmlns:a16="http://schemas.microsoft.com/office/drawing/2014/main" xmlns="" id="{7947D1B2-B065-4C58-8F43-27B8224BEFAE}"/>
              </a:ext>
            </a:extLst>
          </p:cNvPr>
          <p:cNvSpPr txBox="1"/>
          <p:nvPr/>
        </p:nvSpPr>
        <p:spPr>
          <a:xfrm>
            <a:off x="528756" y="1752600"/>
            <a:ext cx="8005644" cy="5093189"/>
          </a:xfrm>
          <a:prstGeom prst="rect">
            <a:avLst/>
          </a:prstGeom>
          <a:noFill/>
        </p:spPr>
        <p:txBody>
          <a:bodyPr wrap="square" rtlCol="0">
            <a:spAutoFit/>
          </a:bodyPr>
          <a:lstStyle/>
          <a:p>
            <a:pPr marL="285750" indent="-285750" algn="just">
              <a:lnSpc>
                <a:spcPct val="107000"/>
              </a:lnSpc>
              <a:spcBef>
                <a:spcPts val="600"/>
              </a:spcBef>
              <a:spcAft>
                <a:spcPts val="600"/>
              </a:spcAft>
              <a:buFont typeface="Arial" panose="020B0604020202020204" pitchFamily="34" charset="0"/>
              <a:buChar char="•"/>
            </a:pPr>
            <a:r>
              <a:rPr lang="it-IT" sz="1600" dirty="0">
                <a:latin typeface="Calibri" panose="020F0502020204030204" pitchFamily="34" charset="0"/>
                <a:ea typeface="Times New Roman" panose="02020603050405020304" pitchFamily="18" charset="0"/>
                <a:cs typeface="Calibri" panose="020F0502020204030204" pitchFamily="34" charset="0"/>
              </a:rPr>
              <a:t>Il Piano strategico nazionale delle competenze della popolazione adulta è stato predisposto in esito ad un processo di confronto nell’ambito del Tavolo interistituzionale sull’apprendimento permanente (TIAP), di cui all’Intesa sancita dalla Conferenza unificata il 20 dicembre 2012. Tale processo prende avvio e si basa sulle previsioni contenute nella Legge 92/12 (art. 4, commi 51-68), con la quale viene istituito l’apprendimento permanente inteso come qualsiasi attività intrapresa dalle persone in modo formale, non formale e informale, nelle varie fasi della vita, al fine di </a:t>
            </a:r>
            <a:r>
              <a:rPr lang="it-IT" sz="1600" b="1" dirty="0">
                <a:latin typeface="Calibri" panose="020F0502020204030204" pitchFamily="34" charset="0"/>
                <a:ea typeface="Times New Roman" panose="02020603050405020304" pitchFamily="18" charset="0"/>
                <a:cs typeface="Calibri" panose="020F0502020204030204" pitchFamily="34" charset="0"/>
              </a:rPr>
              <a:t>migliorare le conoscenze, le capacità e le competenze</a:t>
            </a:r>
            <a:r>
              <a:rPr lang="it-IT" sz="1600" dirty="0">
                <a:latin typeface="Calibri" panose="020F0502020204030204" pitchFamily="34" charset="0"/>
                <a:ea typeface="Times New Roman" panose="02020603050405020304" pitchFamily="18" charset="0"/>
                <a:cs typeface="Calibri" panose="020F0502020204030204" pitchFamily="34" charset="0"/>
              </a:rPr>
              <a:t>, in una prospettiva personale, civica, sociale e occupazionale. </a:t>
            </a:r>
          </a:p>
          <a:p>
            <a:pPr marL="285750" indent="-285750" algn="just">
              <a:buFont typeface="Arial" panose="020B0604020202020204" pitchFamily="34" charset="0"/>
              <a:buChar char="•"/>
            </a:pPr>
            <a:r>
              <a:rPr lang="it-IT" sz="1600" dirty="0"/>
              <a:t>Il TIAP ha </a:t>
            </a:r>
            <a:r>
              <a:rPr lang="it-IT" sz="1600" b="1" dirty="0"/>
              <a:t>funzioni di raccordo e monitoraggio degli interventi</a:t>
            </a:r>
            <a:r>
              <a:rPr lang="it-IT" sz="1600" dirty="0"/>
              <a:t> di cui all’Intesa del 20 dicembre 2012, ivi compresa l’elaborazione di  proposte per la definizione di standard minimi e linee strategiche di intervento in ordine ai servizi per l’apprendimento permanente e all’organizzazione delle reti territoriali. </a:t>
            </a:r>
          </a:p>
          <a:p>
            <a:pPr marL="285750" indent="-285750" algn="just">
              <a:buFont typeface="Arial" panose="020B0604020202020204" pitchFamily="34" charset="0"/>
              <a:buChar char="•"/>
            </a:pPr>
            <a:r>
              <a:rPr lang="it-IT" sz="1600" dirty="0"/>
              <a:t>Il TIAP, dopo un lungo e articolato lavoro sviluppatosi nel corso di diversi incontri, licenzia la bozza relativa all’Accordo </a:t>
            </a:r>
            <a:r>
              <a:rPr lang="it-IT" sz="1600" b="1" dirty="0"/>
              <a:t>contenente linee strategiche di intervento in ordine all’organizzazione delle reti territoriali</a:t>
            </a:r>
            <a:r>
              <a:rPr lang="it-IT" sz="1600" dirty="0"/>
              <a:t> che viene siglato dalla Conferenza Unificata il 10.7.2014. </a:t>
            </a:r>
          </a:p>
          <a:p>
            <a:r>
              <a:rPr lang="it-IT" dirty="0"/>
              <a:t>	</a:t>
            </a:r>
            <a:endParaRPr lang="it-IT" sz="1100" dirty="0">
              <a:latin typeface="Calibri" panose="020F0502020204030204" pitchFamily="34" charset="0"/>
              <a:ea typeface="Calibri" panose="020F0502020204030204" pitchFamily="34" charset="0"/>
              <a:cs typeface="Times New Roman" panose="02020603050405020304" pitchFamily="18" charset="0"/>
            </a:endParaRPr>
          </a:p>
          <a:p>
            <a:pPr marL="285750" lvl="0" indent="-285750" algn="just">
              <a:spcAft>
                <a:spcPts val="600"/>
              </a:spcAft>
              <a:buClr>
                <a:srgbClr val="000000"/>
              </a:buClr>
              <a:buFont typeface="Arial" panose="020B0604020202020204" pitchFamily="34" charset="0"/>
              <a:buChar char="•"/>
            </a:pPr>
            <a:endParaRPr lang="it-IT" sz="1600" dirty="0">
              <a:solidFill>
                <a:srgbClr val="000000"/>
              </a:solidFill>
              <a:ea typeface="Calibri" panose="020F0502020204030204" pitchFamily="34" charset="0"/>
            </a:endParaRPr>
          </a:p>
          <a:p>
            <a:pPr marL="285750" lvl="0" indent="-285750" algn="just">
              <a:spcAft>
                <a:spcPts val="600"/>
              </a:spcAft>
              <a:buClr>
                <a:srgbClr val="000000"/>
              </a:buClr>
              <a:buFont typeface="Arial" panose="020B0604020202020204" pitchFamily="34" charset="0"/>
              <a:buChar char="•"/>
            </a:pPr>
            <a:endParaRPr lang="it-IT" sz="1600" dirty="0">
              <a:solidFill>
                <a:srgbClr val="000000"/>
              </a:solidFill>
              <a:ea typeface="Calibri" panose="020F0502020204030204" pitchFamily="34" charset="0"/>
            </a:endParaRPr>
          </a:p>
        </p:txBody>
      </p:sp>
    </p:spTree>
    <p:extLst>
      <p:ext uri="{BB962C8B-B14F-4D97-AF65-F5344CB8AC3E}">
        <p14:creationId xmlns:p14="http://schemas.microsoft.com/office/powerpoint/2010/main" val="12454677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734EABF5-6E9C-49C1-89DF-C536D3B60B73}"/>
              </a:ext>
            </a:extLst>
          </p:cNvPr>
          <p:cNvSpPr>
            <a:spLocks noGrp="1"/>
          </p:cNvSpPr>
          <p:nvPr>
            <p:ph type="title"/>
          </p:nvPr>
        </p:nvSpPr>
        <p:spPr>
          <a:xfrm>
            <a:off x="528756" y="825699"/>
            <a:ext cx="8086486" cy="353943"/>
          </a:xfrm>
        </p:spPr>
        <p:txBody>
          <a:bodyPr/>
          <a:lstStyle/>
          <a:p>
            <a:r>
              <a:rPr lang="it-IT" dirty="0">
                <a:solidFill>
                  <a:prstClr val="white"/>
                </a:solidFill>
                <a:latin typeface="Calibri"/>
              </a:rPr>
              <a:t>Percorso di realizzazione del draft del Piano (2)</a:t>
            </a:r>
            <a:endParaRPr lang="it-IT" dirty="0"/>
          </a:p>
        </p:txBody>
      </p:sp>
      <p:sp>
        <p:nvSpPr>
          <p:cNvPr id="3" name="Segnaposto testo 2">
            <a:extLst>
              <a:ext uri="{FF2B5EF4-FFF2-40B4-BE49-F238E27FC236}">
                <a16:creationId xmlns:a16="http://schemas.microsoft.com/office/drawing/2014/main" xmlns="" id="{9DBCFB3D-43F8-4BFB-BD6F-82F7C1068763}"/>
              </a:ext>
            </a:extLst>
          </p:cNvPr>
          <p:cNvSpPr>
            <a:spLocks noGrp="1"/>
          </p:cNvSpPr>
          <p:nvPr>
            <p:ph type="body" idx="1"/>
          </p:nvPr>
        </p:nvSpPr>
        <p:spPr>
          <a:xfrm>
            <a:off x="527300" y="1418850"/>
            <a:ext cx="8089399" cy="5186035"/>
          </a:xfrm>
        </p:spPr>
        <p:txBody>
          <a:bodyPr/>
          <a:lstStyle/>
          <a:p>
            <a:pPr marL="285750" marR="0" lvl="0" indent="-285750" algn="just" defTabSz="457200" rtl="0" eaLnBrk="1" fontAlgn="auto" latinLnBrk="0" hangingPunct="1">
              <a:lnSpc>
                <a:spcPct val="100000"/>
              </a:lnSpc>
              <a:spcBef>
                <a:spcPts val="0"/>
              </a:spcBef>
              <a:spcAft>
                <a:spcPts val="600"/>
              </a:spcAft>
              <a:buClr>
                <a:srgbClr val="000000"/>
              </a:buClr>
              <a:buSzTx/>
              <a:buFont typeface="Arial" panose="020B0604020202020204" pitchFamily="34" charset="0"/>
              <a:buChar char="•"/>
              <a:tabLst/>
              <a:defRPr/>
            </a:pPr>
            <a:r>
              <a:rPr lang="it-IT" sz="1600" kern="1200" dirty="0">
                <a:solidFill>
                  <a:srgbClr val="000000"/>
                </a:solidFill>
                <a:ea typeface="Calibri" panose="020F0502020204030204" pitchFamily="34" charset="0"/>
              </a:rPr>
              <a:t>24 gennaio 2018 la prima Conferenza nazionale sull’Apprendimento Permanente dal titolo “</a:t>
            </a:r>
            <a:r>
              <a:rPr lang="it-IT" sz="1600" b="1" i="1" kern="1200" dirty="0">
                <a:solidFill>
                  <a:srgbClr val="000000"/>
                </a:solidFill>
                <a:ea typeface="Calibri" panose="020F0502020204030204" pitchFamily="34" charset="0"/>
              </a:rPr>
              <a:t>Le Reti Territoriali per l’Apprendimento Permanente: verso un Piano Nazionale di Garanzia delle competenze della popolazione adulta</a:t>
            </a:r>
            <a:r>
              <a:rPr lang="it-IT" sz="1600" kern="1200" dirty="0">
                <a:solidFill>
                  <a:srgbClr val="000000"/>
                </a:solidFill>
                <a:ea typeface="Calibri" panose="020F0502020204030204" pitchFamily="34" charset="0"/>
              </a:rPr>
              <a:t>” nel corso della quale è stata condivisa l’opportunità di attivare un percorso comune finalizzato alla definizione di un “</a:t>
            </a:r>
            <a:r>
              <a:rPr lang="it-IT" sz="1600" b="1" i="1" kern="1200" dirty="0">
                <a:solidFill>
                  <a:srgbClr val="000000"/>
                </a:solidFill>
                <a:ea typeface="Calibri" panose="020F0502020204030204" pitchFamily="34" charset="0"/>
              </a:rPr>
              <a:t>Piano nazionale di Garanzia</a:t>
            </a:r>
            <a:r>
              <a:rPr lang="it-IT" sz="1600" kern="1200" dirty="0">
                <a:solidFill>
                  <a:srgbClr val="000000"/>
                </a:solidFill>
                <a:ea typeface="Calibri" panose="020F0502020204030204" pitchFamily="34" charset="0"/>
              </a:rPr>
              <a:t>” a sostengo dello sviluppo delle competenze delle popolazione adulta; </a:t>
            </a:r>
          </a:p>
          <a:p>
            <a:pPr marL="285750" marR="0" lvl="0" indent="-285750" algn="just" defTabSz="457200" rtl="0" eaLnBrk="1" fontAlgn="auto" latinLnBrk="0" hangingPunct="1">
              <a:lnSpc>
                <a:spcPct val="100000"/>
              </a:lnSpc>
              <a:spcBef>
                <a:spcPts val="0"/>
              </a:spcBef>
              <a:spcAft>
                <a:spcPts val="600"/>
              </a:spcAft>
              <a:buClr>
                <a:srgbClr val="000000"/>
              </a:buClr>
              <a:buSzTx/>
              <a:buFont typeface="Arial" panose="020B0604020202020204" pitchFamily="34" charset="0"/>
              <a:buChar char="•"/>
              <a:tabLst/>
              <a:defRPr/>
            </a:pPr>
            <a:endParaRPr lang="it-IT" sz="1600" kern="1200" dirty="0">
              <a:solidFill>
                <a:srgbClr val="000000"/>
              </a:solidFill>
              <a:ea typeface="Calibri" panose="020F0502020204030204" pitchFamily="34" charset="0"/>
            </a:endParaRPr>
          </a:p>
          <a:p>
            <a:pPr marL="285750" marR="0" lvl="0" indent="-28575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it-IT" sz="1600" kern="1200" dirty="0">
                <a:solidFill>
                  <a:prstClr val="black"/>
                </a:solidFill>
                <a:latin typeface="Calibri" panose="020F0502020204030204" pitchFamily="34" charset="0"/>
                <a:ea typeface="Calibri" panose="020F0502020204030204" pitchFamily="34" charset="0"/>
              </a:rPr>
              <a:t>Il 18 giugno 2019 il TIAP ha approvato definitivamente l’Indice del “</a:t>
            </a:r>
            <a:r>
              <a:rPr lang="it-IT" sz="1600" i="1" kern="1200" dirty="0">
                <a:solidFill>
                  <a:prstClr val="black"/>
                </a:solidFill>
                <a:latin typeface="Calibri" panose="020F0502020204030204" pitchFamily="34" charset="0"/>
                <a:ea typeface="Calibri" panose="020F0502020204030204" pitchFamily="34" charset="0"/>
              </a:rPr>
              <a:t>Piano</a:t>
            </a:r>
            <a:r>
              <a:rPr lang="it-IT" sz="1600" kern="1200" dirty="0">
                <a:solidFill>
                  <a:prstClr val="black"/>
                </a:solidFill>
                <a:latin typeface="Calibri" panose="020F0502020204030204" pitchFamily="34" charset="0"/>
                <a:ea typeface="Calibri" panose="020F0502020204030204" pitchFamily="34" charset="0"/>
              </a:rPr>
              <a:t>” e ha dato mandato a un Gruppo di lavoro (composto da MLPS, MIUR, Coordinamento delle Regioni, </a:t>
            </a:r>
            <a:r>
              <a:rPr lang="it-IT" sz="1600" kern="1200" dirty="0" err="1">
                <a:solidFill>
                  <a:prstClr val="black"/>
                </a:solidFill>
                <a:latin typeface="Calibri" panose="020F0502020204030204" pitchFamily="34" charset="0"/>
                <a:ea typeface="Calibri" panose="020F0502020204030204" pitchFamily="34" charset="0"/>
              </a:rPr>
              <a:t>Inapp</a:t>
            </a:r>
            <a:r>
              <a:rPr lang="it-IT" sz="1600" kern="1200" dirty="0">
                <a:solidFill>
                  <a:prstClr val="black"/>
                </a:solidFill>
                <a:latin typeface="Calibri" panose="020F0502020204030204" pitchFamily="34" charset="0"/>
                <a:ea typeface="Calibri" panose="020F0502020204030204" pitchFamily="34" charset="0"/>
              </a:rPr>
              <a:t>, Anpal e Tecnostruttura delle Regioni), per la predisposizione di un documento successivamente ridenominato dal Gruppo stesso “</a:t>
            </a:r>
            <a:r>
              <a:rPr lang="it-IT" sz="1600" b="1" i="1" kern="1200" dirty="0">
                <a:solidFill>
                  <a:prstClr val="black"/>
                </a:solidFill>
                <a:latin typeface="Calibri" panose="020F0502020204030204" pitchFamily="34" charset="0"/>
                <a:ea typeface="Calibri" panose="020F0502020204030204" pitchFamily="34" charset="0"/>
              </a:rPr>
              <a:t>Piano strategico nazionale per lo sviluppo delle competenze della popolazione adulta</a:t>
            </a:r>
            <a:r>
              <a:rPr lang="it-IT" sz="1600" kern="1200" dirty="0">
                <a:solidFill>
                  <a:prstClr val="black"/>
                </a:solidFill>
                <a:latin typeface="Calibri" panose="020F0502020204030204" pitchFamily="34" charset="0"/>
                <a:ea typeface="Calibri" panose="020F0502020204030204" pitchFamily="34" charset="0"/>
              </a:rPr>
              <a:t>”;</a:t>
            </a:r>
          </a:p>
          <a:p>
            <a:pPr marL="285750" marR="0" lvl="0" indent="-28575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it-IT" sz="1600" kern="1200" dirty="0">
              <a:solidFill>
                <a:prstClr val="black"/>
              </a:solidFill>
              <a:latin typeface="Calibri" panose="020F0502020204030204" pitchFamily="34" charset="0"/>
              <a:ea typeface="Calibri" panose="020F0502020204030204" pitchFamily="34" charset="0"/>
            </a:endParaRPr>
          </a:p>
          <a:p>
            <a:pPr marL="342900" marR="0" lvl="0" indent="-34290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it-IT" sz="1600" kern="1200" dirty="0">
                <a:solidFill>
                  <a:prstClr val="black"/>
                </a:solidFill>
                <a:latin typeface="Calibri" panose="020F0502020204030204" pitchFamily="34" charset="0"/>
                <a:ea typeface="Calibri" panose="020F0502020204030204" pitchFamily="34" charset="0"/>
              </a:rPr>
              <a:t>Il 22/7/2020 il Ministero del Lavoro ha inviato la versione finale del “</a:t>
            </a:r>
            <a:r>
              <a:rPr lang="it-IT" sz="1600" i="1" kern="1200" dirty="0">
                <a:solidFill>
                  <a:prstClr val="black"/>
                </a:solidFill>
                <a:latin typeface="Calibri" panose="020F0502020204030204" pitchFamily="34" charset="0"/>
                <a:ea typeface="Calibri" panose="020F0502020204030204" pitchFamily="34" charset="0"/>
              </a:rPr>
              <a:t>Piano strategico</a:t>
            </a:r>
            <a:r>
              <a:rPr lang="it-IT" sz="1600" kern="1200" dirty="0">
                <a:solidFill>
                  <a:prstClr val="black"/>
                </a:solidFill>
                <a:latin typeface="Calibri" panose="020F0502020204030204" pitchFamily="34" charset="0"/>
                <a:ea typeface="Calibri" panose="020F0502020204030204" pitchFamily="34" charset="0"/>
              </a:rPr>
              <a:t>”, approvato da tutti i componenti del Gruppo, alla Presidenza del Consiglio presso cui è insediato il Tavolo Interistituzionale, per la condivisione con tutti i componenti del TIAP e per una successiva convocazione finalizzata alla discussione e approvazione del testo. La convocazione è a cura della Presidenza del Consiglio.</a:t>
            </a:r>
            <a:endParaRPr lang="it-IT" sz="1600" kern="1200" dirty="0">
              <a:solidFill>
                <a:prstClr val="black"/>
              </a:solidFill>
            </a:endParaRPr>
          </a:p>
          <a:p>
            <a:pPr marL="285750" marR="0" lvl="0" indent="-28575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it-IT" sz="1600" kern="1200" dirty="0">
              <a:solidFill>
                <a:prstClr val="black"/>
              </a:solidFill>
              <a:latin typeface="Calibri" panose="020F0502020204030204" pitchFamily="34" charset="0"/>
              <a:ea typeface="Calibri" panose="020F0502020204030204" pitchFamily="34" charset="0"/>
            </a:endParaRPr>
          </a:p>
          <a:p>
            <a:pPr marL="285750" marR="0" lvl="0" indent="-285750" algn="just" defTabSz="457200" rtl="0" eaLnBrk="1" fontAlgn="auto" latinLnBrk="0" hangingPunct="1">
              <a:lnSpc>
                <a:spcPct val="100000"/>
              </a:lnSpc>
              <a:spcBef>
                <a:spcPts val="0"/>
              </a:spcBef>
              <a:spcAft>
                <a:spcPts val="600"/>
              </a:spcAft>
              <a:buClr>
                <a:srgbClr val="000000"/>
              </a:buClr>
              <a:buSzTx/>
              <a:buFont typeface="Arial" panose="020B0604020202020204" pitchFamily="34" charset="0"/>
              <a:buChar char="•"/>
              <a:tabLst/>
              <a:defRPr/>
            </a:pPr>
            <a:endParaRPr lang="it-IT" sz="1600" kern="1200" dirty="0">
              <a:solidFill>
                <a:srgbClr val="000000"/>
              </a:solidFill>
              <a:ea typeface="Calibri" panose="020F0502020204030204" pitchFamily="34" charset="0"/>
            </a:endParaRPr>
          </a:p>
          <a:p>
            <a:endParaRPr lang="it-IT" dirty="0"/>
          </a:p>
        </p:txBody>
      </p:sp>
      <p:sp>
        <p:nvSpPr>
          <p:cNvPr id="4" name="Segnaposto piè di pagina 3">
            <a:extLst>
              <a:ext uri="{FF2B5EF4-FFF2-40B4-BE49-F238E27FC236}">
                <a16:creationId xmlns:a16="http://schemas.microsoft.com/office/drawing/2014/main" xmlns="" id="{65831A5C-6E32-4782-A84D-9E235BC20C5C}"/>
              </a:ext>
            </a:extLst>
          </p:cNvPr>
          <p:cNvSpPr>
            <a:spLocks noGrp="1"/>
          </p:cNvSpPr>
          <p:nvPr>
            <p:ph type="ftr" sz="quarter" idx="5"/>
          </p:nvPr>
        </p:nvSpPr>
        <p:spPr/>
        <p:txBody>
          <a:bodyPr/>
          <a:lstStyle/>
          <a:p>
            <a:r>
              <a:rPr lang="it-IT">
                <a:solidFill>
                  <a:prstClr val="black">
                    <a:tint val="75000"/>
                  </a:prstClr>
                </a:solidFill>
              </a:rPr>
              <a:t>Direzione Generale degli Ammortizzatori sociali e della formazione.</a:t>
            </a:r>
          </a:p>
        </p:txBody>
      </p:sp>
      <p:sp>
        <p:nvSpPr>
          <p:cNvPr id="5" name="Segnaposto numero diapositiva 4">
            <a:extLst>
              <a:ext uri="{FF2B5EF4-FFF2-40B4-BE49-F238E27FC236}">
                <a16:creationId xmlns:a16="http://schemas.microsoft.com/office/drawing/2014/main" xmlns="" id="{2A488C8D-92D0-4B6D-9F0C-5F63BF074D9D}"/>
              </a:ext>
            </a:extLst>
          </p:cNvPr>
          <p:cNvSpPr>
            <a:spLocks noGrp="1"/>
          </p:cNvSpPr>
          <p:nvPr>
            <p:ph type="sldNum" sz="quarter" idx="7"/>
          </p:nvPr>
        </p:nvSpPr>
        <p:spPr/>
        <p:txBody>
          <a:bodyPr/>
          <a:lstStyle/>
          <a:p>
            <a:fld id="{B6F15528-21DE-4FAA-801E-634DDDAF4B2B}" type="slidenum">
              <a:rPr lang="it-IT" smtClean="0">
                <a:solidFill>
                  <a:prstClr val="black">
                    <a:tint val="75000"/>
                  </a:prstClr>
                </a:solidFill>
              </a:rPr>
              <a:pPr/>
              <a:t>3</a:t>
            </a:fld>
            <a:endParaRPr lang="it-IT">
              <a:solidFill>
                <a:prstClr val="black">
                  <a:tint val="75000"/>
                </a:prstClr>
              </a:solidFill>
            </a:endParaRPr>
          </a:p>
        </p:txBody>
      </p:sp>
    </p:spTree>
    <p:extLst>
      <p:ext uri="{BB962C8B-B14F-4D97-AF65-F5344CB8AC3E}">
        <p14:creationId xmlns:p14="http://schemas.microsoft.com/office/powerpoint/2010/main" val="18212264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43FCCB72-290F-4F0E-BA64-63E3219981D1}"/>
              </a:ext>
            </a:extLst>
          </p:cNvPr>
          <p:cNvSpPr>
            <a:spLocks noGrp="1"/>
          </p:cNvSpPr>
          <p:nvPr>
            <p:ph type="title"/>
          </p:nvPr>
        </p:nvSpPr>
        <p:spPr>
          <a:xfrm>
            <a:off x="528756" y="825699"/>
            <a:ext cx="8086486" cy="353943"/>
          </a:xfrm>
        </p:spPr>
        <p:txBody>
          <a:bodyPr/>
          <a:lstStyle/>
          <a:p>
            <a:r>
              <a:rPr lang="it-IT" dirty="0">
                <a:latin typeface="+mj-lt"/>
              </a:rPr>
              <a:t>Struttura del Piano Nazionale</a:t>
            </a:r>
          </a:p>
        </p:txBody>
      </p:sp>
      <p:sp>
        <p:nvSpPr>
          <p:cNvPr id="4" name="Segnaposto piè di pagina 3">
            <a:extLst>
              <a:ext uri="{FF2B5EF4-FFF2-40B4-BE49-F238E27FC236}">
                <a16:creationId xmlns:a16="http://schemas.microsoft.com/office/drawing/2014/main" xmlns="" id="{4D9887C8-D68D-4F84-B179-5AB82F689267}"/>
              </a:ext>
            </a:extLst>
          </p:cNvPr>
          <p:cNvSpPr>
            <a:spLocks noGrp="1"/>
          </p:cNvSpPr>
          <p:nvPr>
            <p:ph type="ftr" sz="quarter" idx="5"/>
          </p:nvPr>
        </p:nvSpPr>
        <p:spPr>
          <a:xfrm>
            <a:off x="3048000" y="6079390"/>
            <a:ext cx="3474721" cy="523220"/>
          </a:xfrm>
        </p:spPr>
        <p:txBody>
          <a:bodyPr/>
          <a:lstStyle/>
          <a:p>
            <a:r>
              <a:rPr lang="it-IT" sz="1600" dirty="0">
                <a:solidFill>
                  <a:prstClr val="black">
                    <a:tint val="75000"/>
                  </a:prstClr>
                </a:solidFill>
              </a:rPr>
              <a:t>Direzione Generale degli Ammortizzatori Sociali e della Formazione</a:t>
            </a:r>
            <a:r>
              <a:rPr lang="it-IT" dirty="0">
                <a:solidFill>
                  <a:prstClr val="black">
                    <a:tint val="75000"/>
                  </a:prstClr>
                </a:solidFill>
              </a:rPr>
              <a:t>.</a:t>
            </a:r>
          </a:p>
        </p:txBody>
      </p:sp>
      <p:sp>
        <p:nvSpPr>
          <p:cNvPr id="5" name="Segnaposto numero diapositiva 4">
            <a:extLst>
              <a:ext uri="{FF2B5EF4-FFF2-40B4-BE49-F238E27FC236}">
                <a16:creationId xmlns:a16="http://schemas.microsoft.com/office/drawing/2014/main" xmlns="" id="{8C31D0F5-B49D-4B4F-966B-B94CE17924F5}"/>
              </a:ext>
            </a:extLst>
          </p:cNvPr>
          <p:cNvSpPr>
            <a:spLocks noGrp="1"/>
          </p:cNvSpPr>
          <p:nvPr>
            <p:ph type="sldNum" sz="quarter" idx="7"/>
          </p:nvPr>
        </p:nvSpPr>
        <p:spPr/>
        <p:txBody>
          <a:bodyPr/>
          <a:lstStyle/>
          <a:p>
            <a:fld id="{B6F15528-21DE-4FAA-801E-634DDDAF4B2B}" type="slidenum">
              <a:rPr lang="it-IT" smtClean="0">
                <a:solidFill>
                  <a:prstClr val="black">
                    <a:tint val="75000"/>
                  </a:prstClr>
                </a:solidFill>
              </a:rPr>
              <a:pPr/>
              <a:t>4</a:t>
            </a:fld>
            <a:endParaRPr lang="it-IT">
              <a:solidFill>
                <a:prstClr val="black">
                  <a:tint val="75000"/>
                </a:prstClr>
              </a:solidFill>
            </a:endParaRPr>
          </a:p>
        </p:txBody>
      </p:sp>
      <p:sp>
        <p:nvSpPr>
          <p:cNvPr id="8" name="CasellaDiTesto 7">
            <a:extLst>
              <a:ext uri="{FF2B5EF4-FFF2-40B4-BE49-F238E27FC236}">
                <a16:creationId xmlns:a16="http://schemas.microsoft.com/office/drawing/2014/main" xmlns="" id="{7947D1B2-B065-4C58-8F43-27B8224BEFAE}"/>
              </a:ext>
            </a:extLst>
          </p:cNvPr>
          <p:cNvSpPr txBox="1"/>
          <p:nvPr/>
        </p:nvSpPr>
        <p:spPr>
          <a:xfrm>
            <a:off x="2057400" y="1562703"/>
            <a:ext cx="4526280" cy="646331"/>
          </a:xfrm>
          <a:prstGeom prst="rect">
            <a:avLst/>
          </a:prstGeom>
          <a:noFill/>
        </p:spPr>
        <p:txBody>
          <a:bodyPr wrap="square" rtlCol="0">
            <a:spAutoFit/>
          </a:bodyPr>
          <a:lstStyle/>
          <a:p>
            <a:pPr algn="just"/>
            <a:r>
              <a:rPr lang="it-IT" b="1" dirty="0">
                <a:latin typeface="Calibri" panose="020F0502020204030204" pitchFamily="34" charset="0"/>
                <a:ea typeface="Calibri" panose="020F0502020204030204" pitchFamily="34" charset="0"/>
              </a:rPr>
              <a:t>Il Piano è strutturato in 2 Sezioni (A e B) </a:t>
            </a:r>
          </a:p>
          <a:p>
            <a:pPr marL="342900" indent="-342900" algn="just">
              <a:buFont typeface="Arial" panose="020B0604020202020204" pitchFamily="34" charset="0"/>
              <a:buChar char="•"/>
            </a:pPr>
            <a:endParaRPr lang="it-IT" b="1" dirty="0">
              <a:latin typeface="Calibri" panose="020F0502020204030204" pitchFamily="34" charset="0"/>
              <a:ea typeface="Calibri" panose="020F0502020204030204" pitchFamily="34" charset="0"/>
            </a:endParaRPr>
          </a:p>
        </p:txBody>
      </p:sp>
      <p:sp>
        <p:nvSpPr>
          <p:cNvPr id="6" name="CasellaDiTesto 5">
            <a:extLst>
              <a:ext uri="{FF2B5EF4-FFF2-40B4-BE49-F238E27FC236}">
                <a16:creationId xmlns:a16="http://schemas.microsoft.com/office/drawing/2014/main" xmlns="" id="{8AC6E16C-C63C-4D49-82BB-75BA5FDFED12}"/>
              </a:ext>
            </a:extLst>
          </p:cNvPr>
          <p:cNvSpPr txBox="1"/>
          <p:nvPr/>
        </p:nvSpPr>
        <p:spPr>
          <a:xfrm>
            <a:off x="528756" y="2209034"/>
            <a:ext cx="3672840" cy="3077766"/>
          </a:xfrm>
          <a:prstGeom prst="rect">
            <a:avLst/>
          </a:prstGeom>
          <a:noFill/>
        </p:spPr>
        <p:txBody>
          <a:bodyPr wrap="square" rtlCol="0">
            <a:spAutoFit/>
          </a:bodyPr>
          <a:lstStyle/>
          <a:p>
            <a:pPr algn="ctr"/>
            <a:r>
              <a:rPr lang="it-IT" b="1" dirty="0">
                <a:latin typeface="Calibri" panose="020F0502020204030204" pitchFamily="34" charset="0"/>
                <a:ea typeface="Calibri" panose="020F0502020204030204" pitchFamily="34" charset="0"/>
              </a:rPr>
              <a:t>Sezione A</a:t>
            </a:r>
          </a:p>
          <a:p>
            <a:pPr lvl="0" algn="just" defTabSz="914400"/>
            <a:r>
              <a:rPr lang="it-IT" sz="1600" kern="0" dirty="0">
                <a:solidFill>
                  <a:prstClr val="black"/>
                </a:solidFill>
                <a:latin typeface="Calibri" panose="020F0502020204030204" pitchFamily="34" charset="0"/>
                <a:ea typeface="Times New Roman" panose="02020603050405020304" pitchFamily="18" charset="0"/>
                <a:cs typeface="Calibri" panose="020F0502020204030204" pitchFamily="34" charset="0"/>
              </a:rPr>
              <a:t>Sono descritti e indicati:</a:t>
            </a:r>
          </a:p>
          <a:p>
            <a:pPr marL="285750" lvl="0" indent="-285750" algn="just" defTabSz="914400">
              <a:buFontTx/>
              <a:buChar char="-"/>
            </a:pPr>
            <a:r>
              <a:rPr lang="it-IT" sz="1600" kern="0" dirty="0">
                <a:solidFill>
                  <a:prstClr val="black"/>
                </a:solidFill>
                <a:latin typeface="Calibri" panose="020F0502020204030204" pitchFamily="34" charset="0"/>
                <a:ea typeface="Times New Roman" panose="02020603050405020304" pitchFamily="18" charset="0"/>
                <a:cs typeface="Calibri" panose="020F0502020204030204" pitchFamily="34" charset="0"/>
              </a:rPr>
              <a:t>i contenuti riguardanti la contestualizzazione degli interventi da valorizzare e di quelli proposti;</a:t>
            </a:r>
          </a:p>
          <a:p>
            <a:pPr marL="285750" lvl="0" indent="-285750" algn="just" defTabSz="914400">
              <a:buFontTx/>
              <a:buChar char="-"/>
            </a:pPr>
            <a:r>
              <a:rPr lang="it-IT" sz="1600" kern="0" dirty="0">
                <a:solidFill>
                  <a:prstClr val="black"/>
                </a:solidFill>
                <a:latin typeface="Calibri" panose="020F0502020204030204" pitchFamily="34" charset="0"/>
                <a:ea typeface="Times New Roman" panose="02020603050405020304" pitchFamily="18" charset="0"/>
                <a:cs typeface="Calibri" panose="020F0502020204030204" pitchFamily="34" charset="0"/>
              </a:rPr>
              <a:t>il quadro normativo e programmatico nel quale si iscrivono le direttrici di intervento e le relative azioni individuate per agirle;</a:t>
            </a:r>
          </a:p>
          <a:p>
            <a:pPr marL="285750" lvl="0" indent="-285750" algn="just" defTabSz="914400">
              <a:buFontTx/>
              <a:buChar char="-"/>
            </a:pPr>
            <a:r>
              <a:rPr lang="it-IT" sz="1600" kern="0" dirty="0">
                <a:solidFill>
                  <a:prstClr val="black"/>
                </a:solidFill>
                <a:latin typeface="Calibri" panose="020F0502020204030204" pitchFamily="34" charset="0"/>
                <a:ea typeface="Times New Roman" panose="02020603050405020304" pitchFamily="18" charset="0"/>
                <a:cs typeface="Calibri" panose="020F0502020204030204" pitchFamily="34" charset="0"/>
              </a:rPr>
              <a:t>le Azioni già programmate e indicate nelle schede inviate da MLPS, MIUR, Regioni e PA, UPI e ANCI.</a:t>
            </a:r>
            <a:endParaRPr lang="it-IT" sz="1100" kern="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7" name="CasellaDiTesto 6">
            <a:extLst>
              <a:ext uri="{FF2B5EF4-FFF2-40B4-BE49-F238E27FC236}">
                <a16:creationId xmlns:a16="http://schemas.microsoft.com/office/drawing/2014/main" xmlns="" id="{427418FF-A999-4453-9A9B-09276C0E540E}"/>
              </a:ext>
            </a:extLst>
          </p:cNvPr>
          <p:cNvSpPr txBox="1"/>
          <p:nvPr/>
        </p:nvSpPr>
        <p:spPr>
          <a:xfrm>
            <a:off x="4736123" y="2188928"/>
            <a:ext cx="3474722" cy="3400931"/>
          </a:xfrm>
          <a:prstGeom prst="rect">
            <a:avLst/>
          </a:prstGeom>
          <a:noFill/>
        </p:spPr>
        <p:txBody>
          <a:bodyPr wrap="square" rtlCol="0">
            <a:spAutoFit/>
          </a:bodyPr>
          <a:lstStyle/>
          <a:p>
            <a:pPr algn="ctr"/>
            <a:r>
              <a:rPr lang="it-IT" b="1" dirty="0">
                <a:latin typeface="Calibri" panose="020F0502020204030204" pitchFamily="34" charset="0"/>
                <a:ea typeface="Calibri" panose="020F0502020204030204" pitchFamily="34" charset="0"/>
              </a:rPr>
              <a:t>Sezione B</a:t>
            </a:r>
          </a:p>
          <a:p>
            <a:pPr algn="just">
              <a:spcAft>
                <a:spcPts val="600"/>
              </a:spcAft>
            </a:pPr>
            <a:r>
              <a:rPr lang="it-IT" sz="1600" dirty="0">
                <a:latin typeface="Calibri" panose="020F0502020204030204" pitchFamily="34" charset="0"/>
                <a:ea typeface="Calibri" panose="020F0502020204030204" pitchFamily="34" charset="0"/>
              </a:rPr>
              <a:t>propone i punti strutturali del Piano stesso (principi guida, target e indicatori, direttrici e obiettivi strategici) nonché le declinazioni delle tre direttrici in funzione di specifiche </a:t>
            </a:r>
            <a:r>
              <a:rPr lang="it-IT" sz="1600" u="sng" dirty="0">
                <a:latin typeface="Calibri" panose="020F0502020204030204" pitchFamily="34" charset="0"/>
                <a:ea typeface="Calibri" panose="020F0502020204030204" pitchFamily="34" charset="0"/>
              </a:rPr>
              <a:t>Azioni essenziali e Azioni opzionali:</a:t>
            </a:r>
          </a:p>
          <a:p>
            <a:pPr marL="342900" indent="-342900" algn="just">
              <a:buAutoNum type="arabicPeriod"/>
            </a:pPr>
            <a:r>
              <a:rPr lang="it-IT" sz="1600" dirty="0">
                <a:latin typeface="Calibri" panose="020F0502020204030204" pitchFamily="34" charset="0"/>
                <a:ea typeface="Calibri" panose="020F0502020204030204" pitchFamily="34" charset="0"/>
              </a:rPr>
              <a:t>Intercettare e orientargli gli individui; </a:t>
            </a:r>
          </a:p>
          <a:p>
            <a:pPr marL="342900" indent="-342900" algn="just">
              <a:buAutoNum type="arabicPeriod"/>
            </a:pPr>
            <a:r>
              <a:rPr lang="it-IT" sz="1600" dirty="0">
                <a:latin typeface="Calibri" panose="020F0502020204030204" pitchFamily="34" charset="0"/>
                <a:ea typeface="Calibri" panose="020F0502020204030204" pitchFamily="34" charset="0"/>
              </a:rPr>
              <a:t>Qualificare e riqualificare il capitale umano; </a:t>
            </a:r>
          </a:p>
          <a:p>
            <a:pPr marL="342900" indent="-342900" algn="just">
              <a:buAutoNum type="arabicPeriod"/>
            </a:pPr>
            <a:r>
              <a:rPr lang="it-IT" sz="1600" dirty="0">
                <a:latin typeface="Calibri" panose="020F0502020204030204" pitchFamily="34" charset="0"/>
                <a:ea typeface="Calibri" panose="020F0502020204030204" pitchFamily="34" charset="0"/>
              </a:rPr>
              <a:t>Intermediare e sincronizzare domanda e offerta di competenze</a:t>
            </a:r>
            <a:endParaRPr lang="it-IT" sz="1600" dirty="0"/>
          </a:p>
        </p:txBody>
      </p:sp>
    </p:spTree>
    <p:extLst>
      <p:ext uri="{BB962C8B-B14F-4D97-AF65-F5344CB8AC3E}">
        <p14:creationId xmlns:p14="http://schemas.microsoft.com/office/powerpoint/2010/main" val="42626016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43FCCB72-290F-4F0E-BA64-63E3219981D1}"/>
              </a:ext>
            </a:extLst>
          </p:cNvPr>
          <p:cNvSpPr>
            <a:spLocks noGrp="1"/>
          </p:cNvSpPr>
          <p:nvPr>
            <p:ph type="title"/>
          </p:nvPr>
        </p:nvSpPr>
        <p:spPr>
          <a:xfrm>
            <a:off x="528756" y="825699"/>
            <a:ext cx="8086486" cy="353943"/>
          </a:xfrm>
        </p:spPr>
        <p:txBody>
          <a:bodyPr/>
          <a:lstStyle/>
          <a:p>
            <a:r>
              <a:rPr lang="it-IT" dirty="0">
                <a:latin typeface="+mj-lt"/>
              </a:rPr>
              <a:t>Sezione A – Contesto generale</a:t>
            </a:r>
          </a:p>
        </p:txBody>
      </p:sp>
      <p:sp>
        <p:nvSpPr>
          <p:cNvPr id="4" name="Segnaposto piè di pagina 3">
            <a:extLst>
              <a:ext uri="{FF2B5EF4-FFF2-40B4-BE49-F238E27FC236}">
                <a16:creationId xmlns:a16="http://schemas.microsoft.com/office/drawing/2014/main" xmlns="" id="{4D9887C8-D68D-4F84-B179-5AB82F689267}"/>
              </a:ext>
            </a:extLst>
          </p:cNvPr>
          <p:cNvSpPr>
            <a:spLocks noGrp="1"/>
          </p:cNvSpPr>
          <p:nvPr>
            <p:ph type="ftr" sz="quarter" idx="5"/>
          </p:nvPr>
        </p:nvSpPr>
        <p:spPr>
          <a:xfrm>
            <a:off x="3048000" y="6079390"/>
            <a:ext cx="3474721" cy="492443"/>
          </a:xfrm>
        </p:spPr>
        <p:txBody>
          <a:bodyPr/>
          <a:lstStyle/>
          <a:p>
            <a:r>
              <a:rPr lang="it-IT" sz="1600" dirty="0">
                <a:solidFill>
                  <a:prstClr val="black">
                    <a:tint val="75000"/>
                  </a:prstClr>
                </a:solidFill>
              </a:rPr>
              <a:t>Direzione Generale degli Ammortizzatori Sociali e della Formazione</a:t>
            </a:r>
            <a:endParaRPr lang="it-IT" dirty="0">
              <a:solidFill>
                <a:prstClr val="black">
                  <a:tint val="75000"/>
                </a:prstClr>
              </a:solidFill>
            </a:endParaRPr>
          </a:p>
        </p:txBody>
      </p:sp>
      <p:sp>
        <p:nvSpPr>
          <p:cNvPr id="5" name="Segnaposto numero diapositiva 4">
            <a:extLst>
              <a:ext uri="{FF2B5EF4-FFF2-40B4-BE49-F238E27FC236}">
                <a16:creationId xmlns:a16="http://schemas.microsoft.com/office/drawing/2014/main" xmlns="" id="{8C31D0F5-B49D-4B4F-966B-B94CE17924F5}"/>
              </a:ext>
            </a:extLst>
          </p:cNvPr>
          <p:cNvSpPr>
            <a:spLocks noGrp="1"/>
          </p:cNvSpPr>
          <p:nvPr>
            <p:ph type="sldNum" sz="quarter" idx="7"/>
          </p:nvPr>
        </p:nvSpPr>
        <p:spPr/>
        <p:txBody>
          <a:bodyPr/>
          <a:lstStyle/>
          <a:p>
            <a:fld id="{B6F15528-21DE-4FAA-801E-634DDDAF4B2B}" type="slidenum">
              <a:rPr lang="it-IT" smtClean="0">
                <a:solidFill>
                  <a:prstClr val="black">
                    <a:tint val="75000"/>
                  </a:prstClr>
                </a:solidFill>
              </a:rPr>
              <a:pPr/>
              <a:t>5</a:t>
            </a:fld>
            <a:endParaRPr lang="it-IT">
              <a:solidFill>
                <a:prstClr val="black">
                  <a:tint val="75000"/>
                </a:prstClr>
              </a:solidFill>
            </a:endParaRPr>
          </a:p>
        </p:txBody>
      </p:sp>
      <p:sp>
        <p:nvSpPr>
          <p:cNvPr id="9" name="Rettangolo 8">
            <a:extLst>
              <a:ext uri="{FF2B5EF4-FFF2-40B4-BE49-F238E27FC236}">
                <a16:creationId xmlns:a16="http://schemas.microsoft.com/office/drawing/2014/main" xmlns="" id="{F1DDF3B7-4B72-4706-9F85-779E30E6193D}"/>
              </a:ext>
            </a:extLst>
          </p:cNvPr>
          <p:cNvSpPr/>
          <p:nvPr/>
        </p:nvSpPr>
        <p:spPr>
          <a:xfrm>
            <a:off x="762000" y="1509672"/>
            <a:ext cx="7620000" cy="3943324"/>
          </a:xfrm>
          <a:prstGeom prst="rect">
            <a:avLst/>
          </a:prstGeom>
        </p:spPr>
        <p:txBody>
          <a:bodyPr wrap="square">
            <a:spAutoFit/>
          </a:bodyPr>
          <a:lstStyle/>
          <a:p>
            <a:pPr lvl="0" algn="just" defTabSz="914400">
              <a:lnSpc>
                <a:spcPct val="107000"/>
              </a:lnSpc>
              <a:spcBef>
                <a:spcPts val="600"/>
              </a:spcBef>
              <a:spcAft>
                <a:spcPts val="600"/>
              </a:spcAft>
            </a:pPr>
            <a:r>
              <a:rPr lang="it-IT" kern="0" dirty="0">
                <a:solidFill>
                  <a:prstClr val="black"/>
                </a:solidFill>
                <a:latin typeface="Calibri" panose="020F0502020204030204" pitchFamily="34" charset="0"/>
                <a:ea typeface="Times New Roman" panose="02020603050405020304" pitchFamily="18" charset="0"/>
                <a:cs typeface="Calibri" panose="020F0502020204030204" pitchFamily="34" charset="0"/>
              </a:rPr>
              <a:t>L'Italia con circa </a:t>
            </a:r>
            <a:r>
              <a:rPr lang="it-IT" b="1" kern="0" dirty="0">
                <a:solidFill>
                  <a:prstClr val="black"/>
                </a:solidFill>
                <a:latin typeface="Calibri" panose="020F0502020204030204" pitchFamily="34" charset="0"/>
                <a:ea typeface="Times New Roman" panose="02020603050405020304" pitchFamily="18" charset="0"/>
                <a:cs typeface="Calibri" panose="020F0502020204030204" pitchFamily="34" charset="0"/>
              </a:rPr>
              <a:t>13 milioni di adulti con un basso livello di istruzione</a:t>
            </a:r>
            <a:r>
              <a:rPr lang="it-IT" kern="0" dirty="0">
                <a:solidFill>
                  <a:prstClr val="black"/>
                </a:solidFill>
                <a:latin typeface="Calibri" panose="020F0502020204030204" pitchFamily="34" charset="0"/>
                <a:ea typeface="Times New Roman" panose="02020603050405020304" pitchFamily="18" charset="0"/>
                <a:cs typeface="Calibri" panose="020F0502020204030204" pitchFamily="34" charset="0"/>
              </a:rPr>
              <a:t> (ISCED 0-2) (pari al 39% dei 25-64 anni) concentra circa il 20% della popolazione adulta europea con un basso livello di istruzione (circa 66 milioni). </a:t>
            </a:r>
          </a:p>
          <a:p>
            <a:pPr lvl="0" algn="just" defTabSz="914400">
              <a:lnSpc>
                <a:spcPct val="107000"/>
              </a:lnSpc>
              <a:spcBef>
                <a:spcPts val="600"/>
              </a:spcBef>
              <a:spcAft>
                <a:spcPts val="600"/>
              </a:spcAft>
            </a:pPr>
            <a:r>
              <a:rPr lang="it-IT" kern="0" dirty="0">
                <a:solidFill>
                  <a:prstClr val="black"/>
                </a:solidFill>
                <a:latin typeface="Calibri" panose="020F0502020204030204" pitchFamily="34" charset="0"/>
                <a:ea typeface="Times New Roman" panose="02020603050405020304" pitchFamily="18" charset="0"/>
                <a:cs typeface="Calibri" panose="020F0502020204030204" pitchFamily="34" charset="0"/>
              </a:rPr>
              <a:t>Il numero complessivo di adulti potenzialmente bisognosi di riqualificazione potrebbe, tuttavia, essere superiore a 13 milioni, se si considerano anche gli individui con livelli di istruzione medio-alti, ma con </a:t>
            </a:r>
            <a:r>
              <a:rPr lang="it-IT" b="1" kern="0" dirty="0">
                <a:solidFill>
                  <a:prstClr val="black"/>
                </a:solidFill>
                <a:latin typeface="Calibri" panose="020F0502020204030204" pitchFamily="34" charset="0"/>
                <a:ea typeface="Times New Roman" panose="02020603050405020304" pitchFamily="18" charset="0"/>
                <a:cs typeface="Calibri" panose="020F0502020204030204" pitchFamily="34" charset="0"/>
              </a:rPr>
              <a:t>scarse capacità digitali, di alfabetizzazione e di calcolo</a:t>
            </a:r>
            <a:r>
              <a:rPr lang="it-IT" kern="0" dirty="0">
                <a:solidFill>
                  <a:prstClr val="black"/>
                </a:solidFill>
                <a:latin typeface="Calibri" panose="020F0502020204030204" pitchFamily="34" charset="0"/>
                <a:ea typeface="Times New Roman" panose="02020603050405020304" pitchFamily="18" charset="0"/>
                <a:cs typeface="Calibri" panose="020F0502020204030204" pitchFamily="34" charset="0"/>
              </a:rPr>
              <a:t>; individui occupati in posti di lavoro scarsamente qualificati e/o in lavori destinati a subire presto un importante cambiamento tecnologico, rendendo potenzialmente obsolete le attuali competenze.</a:t>
            </a:r>
            <a:endParaRPr lang="it-IT" sz="1200" kern="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lvl="0" algn="just" defTabSz="914400">
              <a:lnSpc>
                <a:spcPct val="107000"/>
              </a:lnSpc>
              <a:spcBef>
                <a:spcPts val="600"/>
              </a:spcBef>
              <a:spcAft>
                <a:spcPts val="600"/>
              </a:spcAft>
            </a:pPr>
            <a:r>
              <a:rPr lang="it-IT" kern="0" dirty="0">
                <a:solidFill>
                  <a:prstClr val="black"/>
                </a:solidFill>
                <a:latin typeface="Calibri" panose="020F0502020204030204" pitchFamily="34" charset="0"/>
                <a:ea typeface="Times New Roman" panose="02020603050405020304" pitchFamily="18" charset="0"/>
                <a:cs typeface="Calibri" panose="020F0502020204030204" pitchFamily="34" charset="0"/>
              </a:rPr>
              <a:t>Persistono livelli bassi di qualificazioni e di titoli di studio, cui corrisponde la limitatezza di competenze e la </a:t>
            </a:r>
            <a:r>
              <a:rPr lang="it-IT" b="1" kern="0" dirty="0">
                <a:solidFill>
                  <a:prstClr val="black"/>
                </a:solidFill>
                <a:latin typeface="Calibri" panose="020F0502020204030204" pitchFamily="34" charset="0"/>
                <a:ea typeface="Times New Roman" panose="02020603050405020304" pitchFamily="18" charset="0"/>
                <a:cs typeface="Calibri" panose="020F0502020204030204" pitchFamily="34" charset="0"/>
              </a:rPr>
              <a:t>quota estremamente ridotta di adulti impegnati in attività di studio e formazione.</a:t>
            </a:r>
            <a:r>
              <a:rPr lang="it-IT" kern="0" dirty="0">
                <a:solidFill>
                  <a:prstClr val="black"/>
                </a:solidFill>
                <a:latin typeface="Calibri" panose="020F0502020204030204" pitchFamily="34" charset="0"/>
                <a:ea typeface="Times New Roman" panose="02020603050405020304" pitchFamily="18" charset="0"/>
                <a:cs typeface="Calibri" panose="020F0502020204030204" pitchFamily="34" charset="0"/>
              </a:rPr>
              <a:t> </a:t>
            </a:r>
            <a:endParaRPr lang="it-IT" sz="1200" kern="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37130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72173" y="524350"/>
            <a:ext cx="8399654" cy="661720"/>
          </a:xfrm>
        </p:spPr>
        <p:txBody>
          <a:bodyPr/>
          <a:lstStyle/>
          <a:p>
            <a:r>
              <a:rPr lang="it-IT" dirty="0">
                <a:latin typeface="+mj-lt"/>
              </a:rPr>
              <a:t>Sezione A - Contesto: </a:t>
            </a:r>
            <a:r>
              <a:rPr lang="it-IT" sz="2000" i="1" dirty="0">
                <a:latin typeface="+mj-lt"/>
              </a:rPr>
              <a:t>Livelli di competenza della popolazione adulta italiana</a:t>
            </a:r>
            <a:endParaRPr lang="it-IT" i="1" dirty="0">
              <a:latin typeface="+mj-lt"/>
            </a:endParaRPr>
          </a:p>
        </p:txBody>
      </p:sp>
      <p:sp>
        <p:nvSpPr>
          <p:cNvPr id="4" name="Rettangolo arrotondato 3"/>
          <p:cNvSpPr/>
          <p:nvPr/>
        </p:nvSpPr>
        <p:spPr>
          <a:xfrm>
            <a:off x="228600" y="2212480"/>
            <a:ext cx="1905000" cy="258812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1600" b="0" i="0" u="none" strike="noStrike" kern="1200" cap="none" spc="0" normalizeH="0" baseline="0" noProof="0" dirty="0">
                <a:ln>
                  <a:noFill/>
                </a:ln>
                <a:solidFill>
                  <a:prstClr val="black"/>
                </a:solidFill>
                <a:effectLst/>
                <a:uLnTx/>
                <a:uFillTx/>
                <a:latin typeface="Calibri"/>
                <a:ea typeface="+mn-ea"/>
                <a:cs typeface="+mn-cs"/>
              </a:rPr>
              <a:t>Indagine internazionale sulla valutazione delle competenze degli adulti (PIAAC)</a:t>
            </a:r>
          </a:p>
        </p:txBody>
      </p:sp>
      <p:sp>
        <p:nvSpPr>
          <p:cNvPr id="5" name="Rettangolo arrotondato 4"/>
          <p:cNvSpPr/>
          <p:nvPr/>
        </p:nvSpPr>
        <p:spPr>
          <a:xfrm>
            <a:off x="3007113" y="1735983"/>
            <a:ext cx="3560954" cy="110278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1600" b="0" i="0" u="none" strike="noStrike" kern="1200" cap="none" spc="0" normalizeH="0" baseline="0" noProof="0" dirty="0">
                <a:ln>
                  <a:noFill/>
                </a:ln>
                <a:solidFill>
                  <a:prstClr val="black"/>
                </a:solidFill>
                <a:effectLst/>
                <a:uLnTx/>
                <a:uFillTx/>
                <a:latin typeface="Calibri"/>
                <a:ea typeface="+mn-ea"/>
                <a:cs typeface="+mn-cs"/>
              </a:rPr>
              <a:t>Competenze linguistiche</a:t>
            </a:r>
          </a:p>
        </p:txBody>
      </p:sp>
      <p:sp>
        <p:nvSpPr>
          <p:cNvPr id="7" name="Rettangolo arrotondato 6"/>
          <p:cNvSpPr/>
          <p:nvPr/>
        </p:nvSpPr>
        <p:spPr>
          <a:xfrm>
            <a:off x="3007113" y="2955734"/>
            <a:ext cx="3546086" cy="1098932"/>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1600" b="0" i="0" u="none" strike="noStrike" kern="1200" cap="none" spc="0" normalizeH="0" baseline="0" noProof="0" dirty="0">
                <a:ln>
                  <a:noFill/>
                </a:ln>
                <a:solidFill>
                  <a:prstClr val="black"/>
                </a:solidFill>
                <a:effectLst/>
                <a:uLnTx/>
                <a:uFillTx/>
                <a:latin typeface="Calibri"/>
                <a:ea typeface="+mn-ea"/>
                <a:cs typeface="+mn-cs"/>
              </a:rPr>
              <a:t>Competenze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1600" b="0" i="0" u="none" strike="noStrike" kern="1200" cap="none" spc="0" normalizeH="0" baseline="0" noProof="0" dirty="0">
                <a:ln>
                  <a:noFill/>
                </a:ln>
                <a:solidFill>
                  <a:prstClr val="black"/>
                </a:solidFill>
                <a:effectLst/>
                <a:uLnTx/>
                <a:uFillTx/>
                <a:latin typeface="Calibri"/>
                <a:ea typeface="+mn-ea"/>
                <a:cs typeface="+mn-cs"/>
              </a:rPr>
              <a:t>logico-matematiche</a:t>
            </a:r>
          </a:p>
        </p:txBody>
      </p:sp>
      <p:sp>
        <p:nvSpPr>
          <p:cNvPr id="8" name="Rettangolo arrotondato 7"/>
          <p:cNvSpPr/>
          <p:nvPr/>
        </p:nvSpPr>
        <p:spPr>
          <a:xfrm>
            <a:off x="3007113" y="4121580"/>
            <a:ext cx="3546086" cy="1160036"/>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1600" b="0" i="0" u="none" strike="noStrike" kern="1200" cap="none" spc="0" normalizeH="0" baseline="0" noProof="0" dirty="0">
                <a:ln>
                  <a:noFill/>
                </a:ln>
                <a:solidFill>
                  <a:prstClr val="black"/>
                </a:solidFill>
                <a:effectLst/>
                <a:uLnTx/>
                <a:uFillTx/>
                <a:latin typeface="Calibri"/>
                <a:ea typeface="+mn-ea"/>
                <a:cs typeface="+mn-cs"/>
              </a:rPr>
              <a:t>Competenze digitali di base</a:t>
            </a:r>
          </a:p>
        </p:txBody>
      </p:sp>
      <p:sp>
        <p:nvSpPr>
          <p:cNvPr id="12" name="Freccia a destra 11"/>
          <p:cNvSpPr/>
          <p:nvPr/>
        </p:nvSpPr>
        <p:spPr>
          <a:xfrm>
            <a:off x="2162014" y="3357721"/>
            <a:ext cx="980226" cy="27897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a:ea typeface="+mn-ea"/>
              <a:cs typeface="+mn-cs"/>
            </a:endParaRPr>
          </a:p>
        </p:txBody>
      </p:sp>
      <p:sp>
        <p:nvSpPr>
          <p:cNvPr id="13" name="Freccia a destra 12"/>
          <p:cNvSpPr/>
          <p:nvPr/>
        </p:nvSpPr>
        <p:spPr>
          <a:xfrm rot="19843416">
            <a:off x="2085062" y="2372803"/>
            <a:ext cx="999005" cy="23744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a:ea typeface="+mn-ea"/>
              <a:cs typeface="+mn-cs"/>
            </a:endParaRPr>
          </a:p>
        </p:txBody>
      </p:sp>
      <p:sp>
        <p:nvSpPr>
          <p:cNvPr id="14" name="Freccia a destra 13"/>
          <p:cNvSpPr/>
          <p:nvPr/>
        </p:nvSpPr>
        <p:spPr>
          <a:xfrm rot="1593190">
            <a:off x="2090230" y="4161495"/>
            <a:ext cx="1107907" cy="27154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a:ea typeface="+mn-ea"/>
              <a:cs typeface="+mn-cs"/>
            </a:endParaRPr>
          </a:p>
        </p:txBody>
      </p:sp>
      <p:sp>
        <p:nvSpPr>
          <p:cNvPr id="18" name="Rettangolo arrotondato 17"/>
          <p:cNvSpPr/>
          <p:nvPr/>
        </p:nvSpPr>
        <p:spPr>
          <a:xfrm>
            <a:off x="6781800" y="1828800"/>
            <a:ext cx="1752600" cy="917146"/>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black"/>
              </a:solidFill>
              <a:effectLst/>
              <a:uLnTx/>
              <a:uFillTx/>
              <a:latin typeface="Calibri"/>
              <a:ea typeface="+mn-ea"/>
              <a:cs typeface="+mn-cs"/>
            </a:endParaRPr>
          </a:p>
        </p:txBody>
      </p:sp>
      <p:sp>
        <p:nvSpPr>
          <p:cNvPr id="19" name="Rettangolo arrotondato 18"/>
          <p:cNvSpPr/>
          <p:nvPr/>
        </p:nvSpPr>
        <p:spPr>
          <a:xfrm>
            <a:off x="6781800" y="2955734"/>
            <a:ext cx="1752600" cy="972449"/>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prstClr val="black"/>
                </a:solidFill>
                <a:effectLst/>
                <a:uLnTx/>
                <a:uFillTx/>
                <a:latin typeface="Calibri"/>
                <a:ea typeface="+mn-ea"/>
                <a:cs typeface="+mn-cs"/>
              </a:rPr>
              <a:t>Il 31,7% </a:t>
            </a:r>
            <a:r>
              <a:rPr kumimoji="0" lang="fr-FR" sz="1400" b="0" i="0" u="none" strike="noStrike" kern="1200" cap="none" spc="0" normalizeH="0" baseline="0" noProof="0" dirty="0" err="1">
                <a:ln>
                  <a:noFill/>
                </a:ln>
                <a:solidFill>
                  <a:prstClr val="black"/>
                </a:solidFill>
                <a:effectLst/>
                <a:uLnTx/>
                <a:uFillTx/>
                <a:latin typeface="Calibri"/>
                <a:ea typeface="+mn-ea"/>
                <a:cs typeface="+mn-cs"/>
              </a:rPr>
              <a:t>degli</a:t>
            </a:r>
            <a:r>
              <a:rPr kumimoji="0" lang="fr-FR" sz="1400" b="0" i="0" u="none" strike="noStrike" kern="1200" cap="none" spc="0" normalizeH="0" baseline="0" noProof="0" dirty="0">
                <a:ln>
                  <a:noFill/>
                </a:ln>
                <a:solidFill>
                  <a:prstClr val="black"/>
                </a:solidFill>
                <a:effectLst/>
                <a:uLnTx/>
                <a:uFillTx/>
                <a:latin typeface="Calibri"/>
                <a:ea typeface="+mn-ea"/>
                <a:cs typeface="+mn-cs"/>
              </a:rPr>
              <a:t> </a:t>
            </a:r>
            <a:r>
              <a:rPr kumimoji="0" lang="fr-FR" sz="1400" b="0" i="0" u="none" strike="noStrike" kern="1200" cap="none" spc="0" normalizeH="0" baseline="0" noProof="0" dirty="0" err="1">
                <a:ln>
                  <a:noFill/>
                </a:ln>
                <a:solidFill>
                  <a:prstClr val="black"/>
                </a:solidFill>
                <a:effectLst/>
                <a:uLnTx/>
                <a:uFillTx/>
                <a:latin typeface="Calibri"/>
                <a:ea typeface="+mn-ea"/>
                <a:cs typeface="+mn-cs"/>
              </a:rPr>
              <a:t>adulti</a:t>
            </a:r>
            <a:r>
              <a:rPr kumimoji="0" lang="fr-FR" sz="1400" b="0" i="0" u="none" strike="noStrike" kern="1200" cap="none" spc="0" normalizeH="0" baseline="0" noProof="0" dirty="0">
                <a:ln>
                  <a:noFill/>
                </a:ln>
                <a:solidFill>
                  <a:prstClr val="black"/>
                </a:solidFill>
                <a:effectLst/>
                <a:uLnTx/>
                <a:uFillTx/>
                <a:latin typeface="Calibri"/>
                <a:ea typeface="+mn-ea"/>
                <a:cs typeface="+mn-cs"/>
              </a:rPr>
              <a:t> </a:t>
            </a:r>
            <a:r>
              <a:rPr kumimoji="0" lang="fr-FR" sz="1400" b="0" i="0" u="none" strike="noStrike" kern="1200" cap="none" spc="0" normalizeH="0" baseline="0" noProof="0" dirty="0" err="1">
                <a:ln>
                  <a:noFill/>
                </a:ln>
                <a:solidFill>
                  <a:prstClr val="black"/>
                </a:solidFill>
                <a:effectLst/>
                <a:uLnTx/>
                <a:uFillTx/>
                <a:latin typeface="Calibri"/>
                <a:ea typeface="+mn-ea"/>
                <a:cs typeface="+mn-cs"/>
              </a:rPr>
              <a:t>raggiunge</a:t>
            </a:r>
            <a:r>
              <a:rPr kumimoji="0" lang="fr-FR" sz="1400" b="0" i="0" u="none" strike="noStrike" kern="1200" cap="none" spc="0" normalizeH="0" baseline="0" noProof="0" dirty="0">
                <a:ln>
                  <a:noFill/>
                </a:ln>
                <a:solidFill>
                  <a:prstClr val="black"/>
                </a:solidFill>
                <a:effectLst/>
                <a:uLnTx/>
                <a:uFillTx/>
                <a:latin typeface="Calibri"/>
                <a:ea typeface="+mn-ea"/>
                <a:cs typeface="+mn-cs"/>
              </a:rPr>
              <a:t> il </a:t>
            </a:r>
            <a:r>
              <a:rPr kumimoji="0" lang="fr-FR" sz="1400" b="0" i="0" u="none" strike="noStrike" kern="1200" cap="none" spc="0" normalizeH="0" baseline="0" noProof="0" dirty="0" err="1">
                <a:ln>
                  <a:noFill/>
                </a:ln>
                <a:solidFill>
                  <a:prstClr val="black"/>
                </a:solidFill>
                <a:effectLst/>
                <a:uLnTx/>
                <a:uFillTx/>
                <a:latin typeface="Calibri"/>
                <a:ea typeface="+mn-ea"/>
                <a:cs typeface="+mn-cs"/>
              </a:rPr>
              <a:t>livello</a:t>
            </a:r>
            <a:r>
              <a:rPr kumimoji="0" lang="fr-FR" sz="1400" b="0" i="0" u="none" strike="noStrike" kern="1200" cap="none" spc="0" normalizeH="0" baseline="0" noProof="0" dirty="0">
                <a:ln>
                  <a:noFill/>
                </a:ln>
                <a:solidFill>
                  <a:prstClr val="black"/>
                </a:solidFill>
                <a:effectLst/>
                <a:uLnTx/>
                <a:uFillTx/>
                <a:latin typeface="Calibri"/>
                <a:ea typeface="+mn-ea"/>
                <a:cs typeface="+mn-cs"/>
              </a:rPr>
              <a:t> 1 o </a:t>
            </a:r>
            <a:r>
              <a:rPr kumimoji="0" lang="fr-FR" sz="1400" b="0" i="0" u="none" strike="noStrike" kern="1200" cap="none" spc="0" normalizeH="0" baseline="0" noProof="0" dirty="0" err="1">
                <a:ln>
                  <a:noFill/>
                </a:ln>
                <a:solidFill>
                  <a:prstClr val="black"/>
                </a:solidFill>
                <a:effectLst/>
                <a:uLnTx/>
                <a:uFillTx/>
                <a:latin typeface="Calibri"/>
                <a:ea typeface="+mn-ea"/>
                <a:cs typeface="+mn-cs"/>
              </a:rPr>
              <a:t>inferiore</a:t>
            </a:r>
            <a:endParaRPr kumimoji="0" lang="fr-FR" sz="14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prstClr val="black"/>
                </a:solidFill>
                <a:effectLst/>
                <a:uLnTx/>
                <a:uFillTx/>
                <a:latin typeface="Calibri"/>
                <a:ea typeface="+mn-ea"/>
                <a:cs typeface="+mn-cs"/>
              </a:rPr>
              <a:t>(media EU 23,6%)</a:t>
            </a:r>
            <a:endParaRPr kumimoji="0" lang="it-IT" sz="1400" b="0" i="0" u="none" strike="noStrike" kern="1200" cap="none" spc="0" normalizeH="0" baseline="0" noProof="0" dirty="0">
              <a:ln>
                <a:noFill/>
              </a:ln>
              <a:solidFill>
                <a:prstClr val="black"/>
              </a:solidFill>
              <a:effectLst/>
              <a:uLnTx/>
              <a:uFillTx/>
              <a:latin typeface="Calibri"/>
              <a:ea typeface="+mn-ea"/>
              <a:cs typeface="+mn-cs"/>
            </a:endParaRPr>
          </a:p>
        </p:txBody>
      </p:sp>
      <p:sp>
        <p:nvSpPr>
          <p:cNvPr id="20" name="Rettangolo arrotondato 19"/>
          <p:cNvSpPr/>
          <p:nvPr/>
        </p:nvSpPr>
        <p:spPr>
          <a:xfrm>
            <a:off x="6781800" y="4121581"/>
            <a:ext cx="1752600" cy="1160035"/>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1400" b="0" i="0" u="none" strike="noStrike" kern="1200" cap="none" spc="0" normalizeH="0" baseline="0" noProof="0" dirty="0">
                <a:ln>
                  <a:noFill/>
                </a:ln>
                <a:solidFill>
                  <a:prstClr val="black"/>
                </a:solidFill>
                <a:effectLst/>
                <a:uLnTx/>
                <a:uFillTx/>
                <a:latin typeface="Calibri"/>
                <a:ea typeface="+mn-ea"/>
                <a:cs typeface="+mn-cs"/>
              </a:rPr>
              <a:t>Il 57% degli adulti non ha le competenze digitali di base</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1400" b="0" i="0" u="none" strike="noStrike" kern="1200" cap="none" spc="0" normalizeH="0" baseline="0" noProof="0" dirty="0">
                <a:ln>
                  <a:noFill/>
                </a:ln>
                <a:solidFill>
                  <a:prstClr val="black"/>
                </a:solidFill>
                <a:effectLst/>
                <a:uLnTx/>
                <a:uFillTx/>
                <a:latin typeface="Calibri"/>
                <a:ea typeface="+mn-ea"/>
                <a:cs typeface="+mn-cs"/>
              </a:rPr>
              <a:t>(media EU 31%)</a:t>
            </a:r>
          </a:p>
        </p:txBody>
      </p:sp>
      <p:sp>
        <p:nvSpPr>
          <p:cNvPr id="22" name="CasellaDiTesto 21"/>
          <p:cNvSpPr txBox="1"/>
          <p:nvPr/>
        </p:nvSpPr>
        <p:spPr>
          <a:xfrm>
            <a:off x="6785517" y="1790648"/>
            <a:ext cx="1752600" cy="98488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1600" b="0" i="0" u="none" strike="noStrike" kern="1200" cap="none" spc="0" normalizeH="0" baseline="0" noProof="0" dirty="0">
                <a:ln>
                  <a:noFill/>
                </a:ln>
                <a:solidFill>
                  <a:prstClr val="black"/>
                </a:solidFill>
                <a:effectLst/>
                <a:uLnTx/>
                <a:uFillTx/>
                <a:latin typeface="Calibri"/>
                <a:ea typeface="+mn-ea"/>
                <a:cs typeface="+mn-cs"/>
              </a:rPr>
              <a:t>Il  </a:t>
            </a:r>
            <a:r>
              <a:rPr kumimoji="0" lang="it-IT" sz="1400" b="0" i="0" u="none" strike="noStrike" kern="1200" cap="none" spc="0" normalizeH="0" baseline="0" noProof="0" dirty="0">
                <a:ln>
                  <a:noFill/>
                </a:ln>
                <a:solidFill>
                  <a:prstClr val="black"/>
                </a:solidFill>
                <a:effectLst/>
                <a:uLnTx/>
                <a:uFillTx/>
                <a:latin typeface="Calibri"/>
                <a:ea typeface="+mn-ea"/>
                <a:cs typeface="+mn-cs"/>
              </a:rPr>
              <a:t>27,7% degli adulti raggiunge il livello 1 o inferiore.</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1400" b="0" i="0" u="none" strike="noStrike" kern="1200" cap="none" spc="0" normalizeH="0" baseline="0" noProof="0" dirty="0">
                <a:ln>
                  <a:noFill/>
                </a:ln>
                <a:solidFill>
                  <a:prstClr val="black"/>
                </a:solidFill>
                <a:effectLst/>
                <a:uLnTx/>
                <a:uFillTx/>
                <a:latin typeface="Calibri"/>
                <a:ea typeface="+mn-ea"/>
                <a:cs typeface="+mn-cs"/>
              </a:rPr>
              <a:t>(media EU 19,9%)</a:t>
            </a:r>
          </a:p>
        </p:txBody>
      </p:sp>
      <p:sp>
        <p:nvSpPr>
          <p:cNvPr id="24" name="Rettangolo arrotondato 23"/>
          <p:cNvSpPr/>
          <p:nvPr/>
        </p:nvSpPr>
        <p:spPr>
          <a:xfrm>
            <a:off x="2362200" y="5867400"/>
            <a:ext cx="6253042" cy="6858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it-IT" sz="1600" b="0" i="0" u="none" strike="noStrike" kern="1200" cap="none" spc="0" normalizeH="0" baseline="0" noProof="0" dirty="0">
                <a:ln>
                  <a:noFill/>
                </a:ln>
                <a:solidFill>
                  <a:prstClr val="black"/>
                </a:solidFill>
                <a:effectLst/>
                <a:uLnTx/>
                <a:uFillTx/>
                <a:latin typeface="Calibri"/>
                <a:ea typeface="+mn-ea"/>
                <a:cs typeface="+mn-cs"/>
              </a:rPr>
              <a:t>Le competenze sono espresse su una scala di cento punti divisi in sei livelli (livelli da 1 a 5 e il livello inferiore a  1)</a:t>
            </a:r>
          </a:p>
        </p:txBody>
      </p:sp>
      <p:pic>
        <p:nvPicPr>
          <p:cNvPr id="26" name="Immagine 25"/>
          <p:cNvPicPr>
            <a:picLocks noChangeAspect="1"/>
          </p:cNvPicPr>
          <p:nvPr/>
        </p:nvPicPr>
        <p:blipFill>
          <a:blip r:embed="rId3"/>
          <a:stretch>
            <a:fillRect/>
          </a:stretch>
        </p:blipFill>
        <p:spPr>
          <a:xfrm>
            <a:off x="2290195" y="2212480"/>
            <a:ext cx="622257" cy="600749"/>
          </a:xfrm>
          <a:prstGeom prst="rect">
            <a:avLst/>
          </a:prstGeom>
        </p:spPr>
      </p:pic>
      <p:pic>
        <p:nvPicPr>
          <p:cNvPr id="27" name="Immagine 26"/>
          <p:cNvPicPr>
            <a:picLocks noChangeAspect="1"/>
          </p:cNvPicPr>
          <p:nvPr/>
        </p:nvPicPr>
        <p:blipFill>
          <a:blip r:embed="rId4"/>
          <a:stretch>
            <a:fillRect/>
          </a:stretch>
        </p:blipFill>
        <p:spPr>
          <a:xfrm>
            <a:off x="2256675" y="3155919"/>
            <a:ext cx="655778" cy="655778"/>
          </a:xfrm>
          <a:prstGeom prst="rect">
            <a:avLst/>
          </a:prstGeom>
        </p:spPr>
      </p:pic>
      <p:pic>
        <p:nvPicPr>
          <p:cNvPr id="28" name="Immagine 27"/>
          <p:cNvPicPr>
            <a:picLocks noChangeAspect="1"/>
          </p:cNvPicPr>
          <p:nvPr/>
        </p:nvPicPr>
        <p:blipFill>
          <a:blip r:embed="rId5"/>
          <a:stretch>
            <a:fillRect/>
          </a:stretch>
        </p:blipFill>
        <p:spPr>
          <a:xfrm>
            <a:off x="2316163" y="3996041"/>
            <a:ext cx="629759" cy="602452"/>
          </a:xfrm>
          <a:prstGeom prst="rect">
            <a:avLst/>
          </a:prstGeom>
        </p:spPr>
      </p:pic>
    </p:spTree>
    <p:extLst>
      <p:ext uri="{BB962C8B-B14F-4D97-AF65-F5344CB8AC3E}">
        <p14:creationId xmlns:p14="http://schemas.microsoft.com/office/powerpoint/2010/main" val="10296950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28756" y="825699"/>
            <a:ext cx="8086486" cy="353943"/>
          </a:xfrm>
        </p:spPr>
        <p:txBody>
          <a:bodyPr/>
          <a:lstStyle/>
          <a:p>
            <a:r>
              <a:rPr lang="it-IT" dirty="0">
                <a:latin typeface="+mj-lt"/>
              </a:rPr>
              <a:t>Sezione A – Contesto: </a:t>
            </a:r>
            <a:r>
              <a:rPr lang="it-IT" sz="2000" i="1" dirty="0">
                <a:latin typeface="+mj-lt"/>
              </a:rPr>
              <a:t>il rischio obsolescenza delle competenze</a:t>
            </a:r>
            <a:endParaRPr lang="it-IT" i="1" dirty="0">
              <a:latin typeface="+mj-lt"/>
            </a:endParaRPr>
          </a:p>
        </p:txBody>
      </p:sp>
      <p:sp>
        <p:nvSpPr>
          <p:cNvPr id="5" name="Rettangolo 4"/>
          <p:cNvSpPr/>
          <p:nvPr/>
        </p:nvSpPr>
        <p:spPr>
          <a:xfrm>
            <a:off x="228600" y="2971799"/>
            <a:ext cx="1981200" cy="1752601"/>
          </a:xfrm>
          <a:prstGeom prst="rect">
            <a:avLst/>
          </a:prstGeom>
          <a:ln w="38100"/>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prstClr val="black"/>
                </a:solidFill>
                <a:effectLst/>
                <a:uLnTx/>
                <a:uFillTx/>
                <a:latin typeface="Calibri"/>
                <a:ea typeface="+mn-ea"/>
                <a:cs typeface="+mn-cs"/>
              </a:rPr>
              <a:t>Rischio obsolescenza delle competenze</a:t>
            </a:r>
          </a:p>
        </p:txBody>
      </p:sp>
      <p:sp>
        <p:nvSpPr>
          <p:cNvPr id="7" name="Rettangolo 6"/>
          <p:cNvSpPr/>
          <p:nvPr/>
        </p:nvSpPr>
        <p:spPr>
          <a:xfrm>
            <a:off x="2514600" y="2226079"/>
            <a:ext cx="5867400" cy="1326877"/>
          </a:xfrm>
          <a:prstGeom prst="rect">
            <a:avLst/>
          </a:prstGeom>
          <a:ln w="38100"/>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prstClr val="black"/>
                </a:solidFill>
                <a:effectLst/>
                <a:uLnTx/>
                <a:uFillTx/>
                <a:latin typeface="Calibri"/>
                <a:ea typeface="+mn-ea"/>
                <a:cs typeface="+mn-cs"/>
              </a:rPr>
              <a:t>I lavoratori con competenze di livello inferiore sono maggiormente a rischio.</a:t>
            </a:r>
          </a:p>
        </p:txBody>
      </p:sp>
      <p:sp>
        <p:nvSpPr>
          <p:cNvPr id="8" name="Rettangolo 7"/>
          <p:cNvSpPr/>
          <p:nvPr/>
        </p:nvSpPr>
        <p:spPr>
          <a:xfrm>
            <a:off x="2514600" y="3669335"/>
            <a:ext cx="5943600" cy="1817065"/>
          </a:xfrm>
          <a:prstGeom prst="rect">
            <a:avLst/>
          </a:prstGeom>
          <a:ln w="38100"/>
        </p:spPr>
        <p:style>
          <a:lnRef idx="2">
            <a:schemeClr val="accent3"/>
          </a:lnRef>
          <a:fillRef idx="1">
            <a:schemeClr val="lt1"/>
          </a:fillRef>
          <a:effectRef idx="0">
            <a:schemeClr val="accent3"/>
          </a:effectRef>
          <a:fontRef idx="minor">
            <a:schemeClr val="dk1"/>
          </a:fontRef>
        </p:style>
        <p:txBody>
          <a:bodyPr rtlCol="0" anchor="ct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prstClr val="black"/>
                </a:solidFill>
                <a:effectLst/>
                <a:uLnTx/>
                <a:uFillTx/>
                <a:latin typeface="Calibri"/>
                <a:ea typeface="+mn-ea"/>
                <a:cs typeface="+mn-cs"/>
              </a:rPr>
              <a:t>Anche le persone troppo qualificate sperimentano un maggior grado di obsolescenza se:</a:t>
            </a:r>
          </a:p>
          <a:p>
            <a:pPr marL="285750" marR="0" lvl="0" indent="-28575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it-IT" sz="1800" b="0" i="0" u="none" strike="noStrike" kern="1200" cap="none" spc="0" normalizeH="0" baseline="0" noProof="0" dirty="0">
                <a:ln>
                  <a:noFill/>
                </a:ln>
                <a:solidFill>
                  <a:prstClr val="black"/>
                </a:solidFill>
                <a:effectLst/>
                <a:uLnTx/>
                <a:uFillTx/>
                <a:latin typeface="Calibri"/>
                <a:ea typeface="+mn-ea"/>
                <a:cs typeface="+mn-cs"/>
              </a:rPr>
              <a:t>non utilizzano le loro competenze </a:t>
            </a:r>
          </a:p>
          <a:p>
            <a:pPr marL="285750" marR="0" lvl="0" indent="-28575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it-IT" sz="1800" b="0" i="0" u="none" strike="noStrike" kern="1200" cap="none" spc="0" normalizeH="0" baseline="0" noProof="0" dirty="0">
                <a:ln>
                  <a:noFill/>
                </a:ln>
                <a:solidFill>
                  <a:prstClr val="black"/>
                </a:solidFill>
                <a:effectLst/>
                <a:uLnTx/>
                <a:uFillTx/>
                <a:latin typeface="Calibri"/>
                <a:ea typeface="+mn-ea"/>
                <a:cs typeface="+mn-cs"/>
              </a:rPr>
              <a:t>non hanno possibilità di aggiornarle </a:t>
            </a:r>
          </a:p>
          <a:p>
            <a:pPr marL="285750" marR="0" lvl="0" indent="-28575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it-IT" sz="1800" b="0" i="0" u="none" strike="noStrike" kern="1200" cap="none" spc="0" normalizeH="0" baseline="0" noProof="0" dirty="0">
                <a:ln>
                  <a:noFill/>
                </a:ln>
                <a:solidFill>
                  <a:prstClr val="black"/>
                </a:solidFill>
                <a:effectLst/>
                <a:uLnTx/>
                <a:uFillTx/>
                <a:latin typeface="Calibri"/>
                <a:ea typeface="+mn-ea"/>
                <a:cs typeface="+mn-cs"/>
              </a:rPr>
              <a:t>non hanno possibilità di apprenderne di </a:t>
            </a:r>
          </a:p>
        </p:txBody>
      </p:sp>
      <p:sp>
        <p:nvSpPr>
          <p:cNvPr id="11" name="CasellaDiTesto 10"/>
          <p:cNvSpPr txBox="1"/>
          <p:nvPr/>
        </p:nvSpPr>
        <p:spPr>
          <a:xfrm>
            <a:off x="304800" y="1488904"/>
            <a:ext cx="8077200" cy="584775"/>
          </a:xfrm>
          <a:prstGeom prst="rect">
            <a:avLst/>
          </a:prstGeom>
          <a:noFill/>
        </p:spPr>
        <p:txBody>
          <a:bodyPr wrap="square" rtlCol="0">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it-IT" sz="1600" b="0" i="0" u="none" strike="noStrike" kern="1200" cap="none" spc="0" normalizeH="0" baseline="0" noProof="0" dirty="0">
                <a:ln>
                  <a:noFill/>
                </a:ln>
                <a:solidFill>
                  <a:prstClr val="black"/>
                </a:solidFill>
                <a:effectLst/>
                <a:uLnTx/>
                <a:uFillTx/>
                <a:latin typeface="Calibri"/>
                <a:ea typeface="+mn-ea"/>
                <a:cs typeface="+mn-cs"/>
              </a:rPr>
              <a:t>In Italia gli adulti con necessità di </a:t>
            </a:r>
            <a:r>
              <a:rPr kumimoji="0" lang="it-IT" sz="1600" b="0" i="1" u="none" strike="noStrike" kern="1200" cap="none" spc="0" normalizeH="0" baseline="0" noProof="0" dirty="0" err="1">
                <a:ln>
                  <a:noFill/>
                </a:ln>
                <a:solidFill>
                  <a:prstClr val="black"/>
                </a:solidFill>
                <a:effectLst/>
                <a:uLnTx/>
                <a:uFillTx/>
                <a:latin typeface="Calibri"/>
                <a:ea typeface="+mn-ea"/>
                <a:cs typeface="+mn-cs"/>
              </a:rPr>
              <a:t>upskilling</a:t>
            </a:r>
            <a:r>
              <a:rPr kumimoji="0" lang="it-IT" sz="1600" b="0" i="0" u="none" strike="noStrike" kern="1200" cap="none" spc="0" normalizeH="0" baseline="0" noProof="0" dirty="0">
                <a:ln>
                  <a:noFill/>
                </a:ln>
                <a:solidFill>
                  <a:prstClr val="black"/>
                </a:solidFill>
                <a:effectLst/>
                <a:uLnTx/>
                <a:uFillTx/>
                <a:latin typeface="Calibri"/>
                <a:ea typeface="+mn-ea"/>
                <a:cs typeface="+mn-cs"/>
              </a:rPr>
              <a:t> sono tra i 17,5 e i 19,5 milioni, tra il 53% e il 59% della popolazione adulta (25-64 anni).</a:t>
            </a:r>
          </a:p>
        </p:txBody>
      </p:sp>
      <p:sp>
        <p:nvSpPr>
          <p:cNvPr id="12" name="Rettangolo 11"/>
          <p:cNvSpPr/>
          <p:nvPr/>
        </p:nvSpPr>
        <p:spPr>
          <a:xfrm>
            <a:off x="2590800" y="5791200"/>
            <a:ext cx="6400800" cy="838200"/>
          </a:xfrm>
          <a:prstGeom prst="rect">
            <a:avLst/>
          </a:prstGeom>
          <a:ln w="38100"/>
        </p:spPr>
        <p:style>
          <a:lnRef idx="1">
            <a:schemeClr val="accent3"/>
          </a:lnRef>
          <a:fillRef idx="2">
            <a:schemeClr val="accent3"/>
          </a:fillRef>
          <a:effectRef idx="1">
            <a:schemeClr val="accent3"/>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1600" b="0" i="0" u="none" strike="noStrike" kern="1200" cap="none" spc="0" normalizeH="0" baseline="0" noProof="0" dirty="0">
                <a:ln>
                  <a:noFill/>
                </a:ln>
                <a:solidFill>
                  <a:prstClr val="black"/>
                </a:solidFill>
                <a:effectLst/>
                <a:uLnTx/>
                <a:uFillTx/>
                <a:latin typeface="Calibri"/>
                <a:ea typeface="+mn-ea"/>
                <a:cs typeface="+mn-cs"/>
              </a:rPr>
              <a:t>L'incidenza di adulti </a:t>
            </a:r>
            <a:r>
              <a:rPr kumimoji="0" lang="it-IT" sz="1600" b="0" i="1" u="none" strike="noStrike" kern="1200" cap="none" spc="0" normalizeH="0" baseline="0" noProof="0" dirty="0">
                <a:ln>
                  <a:noFill/>
                </a:ln>
                <a:solidFill>
                  <a:prstClr val="black"/>
                </a:solidFill>
                <a:effectLst/>
                <a:uLnTx/>
                <a:uFillTx/>
                <a:latin typeface="Calibri"/>
                <a:ea typeface="+mn-ea"/>
                <a:cs typeface="+mn-cs"/>
              </a:rPr>
              <a:t>low </a:t>
            </a:r>
            <a:r>
              <a:rPr kumimoji="0" lang="it-IT" sz="1600" b="0" i="1" u="none" strike="noStrike" kern="1200" cap="none" spc="0" normalizeH="0" baseline="0" noProof="0" dirty="0" err="1">
                <a:ln>
                  <a:noFill/>
                </a:ln>
                <a:solidFill>
                  <a:prstClr val="black"/>
                </a:solidFill>
                <a:effectLst/>
                <a:uLnTx/>
                <a:uFillTx/>
                <a:latin typeface="Calibri"/>
                <a:ea typeface="+mn-ea"/>
                <a:cs typeface="+mn-cs"/>
              </a:rPr>
              <a:t>skilled</a:t>
            </a:r>
            <a:r>
              <a:rPr kumimoji="0" lang="it-IT" sz="1600" b="0" i="1" u="none" strike="noStrike" kern="1200" cap="none" spc="0" normalizeH="0" baseline="0" noProof="0" dirty="0">
                <a:ln>
                  <a:noFill/>
                </a:ln>
                <a:solidFill>
                  <a:prstClr val="black"/>
                </a:solidFill>
                <a:effectLst/>
                <a:uLnTx/>
                <a:uFillTx/>
                <a:latin typeface="Calibri"/>
                <a:ea typeface="+mn-ea"/>
                <a:cs typeface="+mn-cs"/>
              </a:rPr>
              <a:t> </a:t>
            </a:r>
            <a:r>
              <a:rPr kumimoji="0" lang="it-IT" sz="1600" b="0" i="0" u="none" strike="noStrike" kern="1200" cap="none" spc="0" normalizeH="0" baseline="0" noProof="0" dirty="0">
                <a:ln>
                  <a:noFill/>
                </a:ln>
                <a:solidFill>
                  <a:prstClr val="black"/>
                </a:solidFill>
                <a:effectLst/>
                <a:uLnTx/>
                <a:uFillTx/>
                <a:latin typeface="Calibri"/>
                <a:ea typeface="+mn-ea"/>
                <a:cs typeface="+mn-cs"/>
              </a:rPr>
              <a:t>è superiore alla media tra gli over 55 (impiegati e non occupati) e tra i disoccupati e inattivi 35-54 anni</a:t>
            </a:r>
          </a:p>
        </p:txBody>
      </p:sp>
    </p:spTree>
    <p:extLst>
      <p:ext uri="{BB962C8B-B14F-4D97-AF65-F5344CB8AC3E}">
        <p14:creationId xmlns:p14="http://schemas.microsoft.com/office/powerpoint/2010/main" val="6983076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43FCCB72-290F-4F0E-BA64-63E3219981D1}"/>
              </a:ext>
            </a:extLst>
          </p:cNvPr>
          <p:cNvSpPr>
            <a:spLocks noGrp="1"/>
          </p:cNvSpPr>
          <p:nvPr>
            <p:ph type="title"/>
          </p:nvPr>
        </p:nvSpPr>
        <p:spPr>
          <a:xfrm>
            <a:off x="528756" y="825699"/>
            <a:ext cx="8086486" cy="353943"/>
          </a:xfrm>
        </p:spPr>
        <p:txBody>
          <a:bodyPr/>
          <a:lstStyle/>
          <a:p>
            <a:r>
              <a:rPr lang="it-IT" dirty="0"/>
              <a:t>Sezione A - Quadro normativo comunitario</a:t>
            </a:r>
            <a:endParaRPr lang="it-IT" dirty="0">
              <a:latin typeface="+mj-lt"/>
            </a:endParaRPr>
          </a:p>
        </p:txBody>
      </p:sp>
      <p:sp>
        <p:nvSpPr>
          <p:cNvPr id="4" name="Segnaposto piè di pagina 3">
            <a:extLst>
              <a:ext uri="{FF2B5EF4-FFF2-40B4-BE49-F238E27FC236}">
                <a16:creationId xmlns:a16="http://schemas.microsoft.com/office/drawing/2014/main" xmlns="" id="{4D9887C8-D68D-4F84-B179-5AB82F689267}"/>
              </a:ext>
            </a:extLst>
          </p:cNvPr>
          <p:cNvSpPr>
            <a:spLocks noGrp="1"/>
          </p:cNvSpPr>
          <p:nvPr>
            <p:ph type="ftr" sz="quarter" idx="5"/>
          </p:nvPr>
        </p:nvSpPr>
        <p:spPr>
          <a:xfrm>
            <a:off x="3048000" y="6079390"/>
            <a:ext cx="3474721" cy="492443"/>
          </a:xfrm>
        </p:spPr>
        <p:txBody>
          <a:bodyPr/>
          <a:lstStyle/>
          <a:p>
            <a:r>
              <a:rPr lang="it-IT" sz="1600" dirty="0">
                <a:solidFill>
                  <a:prstClr val="black">
                    <a:tint val="75000"/>
                  </a:prstClr>
                </a:solidFill>
              </a:rPr>
              <a:t>Direzione Generale degli Ammortizzatori Sociali e della Formazione</a:t>
            </a:r>
            <a:endParaRPr lang="it-IT" dirty="0">
              <a:solidFill>
                <a:prstClr val="black">
                  <a:tint val="75000"/>
                </a:prstClr>
              </a:solidFill>
            </a:endParaRPr>
          </a:p>
        </p:txBody>
      </p:sp>
      <p:sp>
        <p:nvSpPr>
          <p:cNvPr id="5" name="Segnaposto numero diapositiva 4">
            <a:extLst>
              <a:ext uri="{FF2B5EF4-FFF2-40B4-BE49-F238E27FC236}">
                <a16:creationId xmlns:a16="http://schemas.microsoft.com/office/drawing/2014/main" xmlns="" id="{8C31D0F5-B49D-4B4F-966B-B94CE17924F5}"/>
              </a:ext>
            </a:extLst>
          </p:cNvPr>
          <p:cNvSpPr>
            <a:spLocks noGrp="1"/>
          </p:cNvSpPr>
          <p:nvPr>
            <p:ph type="sldNum" sz="quarter" idx="7"/>
          </p:nvPr>
        </p:nvSpPr>
        <p:spPr/>
        <p:txBody>
          <a:bodyPr/>
          <a:lstStyle/>
          <a:p>
            <a:fld id="{B6F15528-21DE-4FAA-801E-634DDDAF4B2B}" type="slidenum">
              <a:rPr lang="it-IT" smtClean="0">
                <a:solidFill>
                  <a:prstClr val="black">
                    <a:tint val="75000"/>
                  </a:prstClr>
                </a:solidFill>
              </a:rPr>
              <a:pPr/>
              <a:t>8</a:t>
            </a:fld>
            <a:endParaRPr lang="it-IT">
              <a:solidFill>
                <a:prstClr val="black">
                  <a:tint val="75000"/>
                </a:prstClr>
              </a:solidFill>
            </a:endParaRPr>
          </a:p>
        </p:txBody>
      </p:sp>
      <p:sp>
        <p:nvSpPr>
          <p:cNvPr id="9" name="Rettangolo 8">
            <a:extLst>
              <a:ext uri="{FF2B5EF4-FFF2-40B4-BE49-F238E27FC236}">
                <a16:creationId xmlns:a16="http://schemas.microsoft.com/office/drawing/2014/main" xmlns="" id="{F1DDF3B7-4B72-4706-9F85-779E30E6193D}"/>
              </a:ext>
            </a:extLst>
          </p:cNvPr>
          <p:cNvSpPr/>
          <p:nvPr/>
        </p:nvSpPr>
        <p:spPr>
          <a:xfrm>
            <a:off x="381000" y="1447800"/>
            <a:ext cx="8305800" cy="4201150"/>
          </a:xfrm>
          <a:prstGeom prst="rect">
            <a:avLst/>
          </a:prstGeom>
        </p:spPr>
        <p:txBody>
          <a:bodyPr wrap="square">
            <a:spAutoFit/>
          </a:bodyPr>
          <a:lstStyle/>
          <a:p>
            <a:pPr lvl="0" algn="just" defTabSz="914400">
              <a:spcBef>
                <a:spcPts val="600"/>
              </a:spcBef>
              <a:spcAft>
                <a:spcPts val="600"/>
              </a:spcAft>
            </a:pPr>
            <a:r>
              <a:rPr lang="it-IT" kern="0" dirty="0">
                <a:solidFill>
                  <a:prstClr val="black"/>
                </a:solidFill>
                <a:latin typeface="Calibri" panose="020F0502020204030204" pitchFamily="34" charset="0"/>
                <a:ea typeface="Times New Roman" panose="02020603050405020304" pitchFamily="18" charset="0"/>
                <a:cs typeface="Calibri" panose="020F0502020204030204" pitchFamily="34" charset="0"/>
              </a:rPr>
              <a:t>Il 19 dicembre 2016 il Consiglio ha adottato la </a:t>
            </a:r>
            <a:r>
              <a:rPr lang="it-IT" b="1" i="1" kern="0" dirty="0">
                <a:solidFill>
                  <a:prstClr val="black"/>
                </a:solidFill>
                <a:latin typeface="Calibri" panose="020F0502020204030204" pitchFamily="34" charset="0"/>
                <a:ea typeface="Times New Roman" panose="02020603050405020304" pitchFamily="18" charset="0"/>
                <a:cs typeface="Calibri" panose="020F0502020204030204" pitchFamily="34" charset="0"/>
              </a:rPr>
              <a:t>Raccomandazione sui percorsi di miglioramento del livello delle competenze: nuove opportunità per gli adulti</a:t>
            </a:r>
            <a:endParaRPr lang="it-IT" b="1" kern="0" dirty="0">
              <a:solidFill>
                <a:prstClr val="black"/>
              </a:solidFill>
              <a:latin typeface="Calibri" panose="020F0502020204030204" pitchFamily="34" charset="0"/>
              <a:ea typeface="Times New Roman" panose="02020603050405020304" pitchFamily="18" charset="0"/>
              <a:cs typeface="Calibri" panose="020F0502020204030204" pitchFamily="34" charset="0"/>
            </a:endParaRPr>
          </a:p>
          <a:p>
            <a:pPr lvl="0" algn="just" defTabSz="914400">
              <a:spcBef>
                <a:spcPts val="600"/>
              </a:spcBef>
              <a:spcAft>
                <a:spcPts val="600"/>
              </a:spcAft>
            </a:pPr>
            <a:r>
              <a:rPr lang="it-IT" kern="0" dirty="0">
                <a:solidFill>
                  <a:prstClr val="black"/>
                </a:solidFill>
                <a:latin typeface="Calibri" panose="020F0502020204030204" pitchFamily="34" charset="0"/>
                <a:ea typeface="Times New Roman" panose="02020603050405020304" pitchFamily="18" charset="0"/>
                <a:cs typeface="Calibri" panose="020F0502020204030204" pitchFamily="34" charset="0"/>
              </a:rPr>
              <a:t>La </a:t>
            </a:r>
            <a:r>
              <a:rPr lang="it-IT" i="1" kern="0" dirty="0" err="1">
                <a:solidFill>
                  <a:prstClr val="black"/>
                </a:solidFill>
                <a:latin typeface="Calibri" panose="020F0502020204030204" pitchFamily="34" charset="0"/>
                <a:ea typeface="Times New Roman" panose="02020603050405020304" pitchFamily="18" charset="0"/>
                <a:cs typeface="Calibri" panose="020F0502020204030204" pitchFamily="34" charset="0"/>
              </a:rPr>
              <a:t>three</a:t>
            </a:r>
            <a:r>
              <a:rPr lang="it-IT" i="1" kern="0" dirty="0">
                <a:solidFill>
                  <a:prstClr val="black"/>
                </a:solidFill>
                <a:latin typeface="Calibri" panose="020F0502020204030204" pitchFamily="34" charset="0"/>
                <a:ea typeface="Times New Roman" panose="02020603050405020304" pitchFamily="18" charset="0"/>
                <a:cs typeface="Calibri" panose="020F0502020204030204" pitchFamily="34" charset="0"/>
              </a:rPr>
              <a:t> steps strategy </a:t>
            </a:r>
            <a:r>
              <a:rPr lang="it-IT" kern="0" dirty="0">
                <a:solidFill>
                  <a:prstClr val="black"/>
                </a:solidFill>
                <a:latin typeface="Calibri" panose="020F0502020204030204" pitchFamily="34" charset="0"/>
                <a:ea typeface="Times New Roman" panose="02020603050405020304" pitchFamily="18" charset="0"/>
                <a:cs typeface="Calibri" panose="020F0502020204030204" pitchFamily="34" charset="0"/>
              </a:rPr>
              <a:t>(strategia dei tre passi) in essa contenuta prevede che in ciascuno paese:</a:t>
            </a:r>
          </a:p>
          <a:p>
            <a:pPr marL="342900" lvl="0" indent="-342900" algn="just" defTabSz="914400">
              <a:buFont typeface="+mj-lt"/>
              <a:buAutoNum type="arabicPeriod"/>
            </a:pPr>
            <a:r>
              <a:rPr lang="it-IT" kern="0" dirty="0">
                <a:solidFill>
                  <a:prstClr val="black"/>
                </a:solidFill>
                <a:latin typeface="Calibri" panose="020F0502020204030204" pitchFamily="34" charset="0"/>
                <a:ea typeface="Times New Roman" panose="02020603050405020304" pitchFamily="18" charset="0"/>
                <a:cs typeface="Calibri" panose="020F0502020204030204" pitchFamily="34" charset="0"/>
              </a:rPr>
              <a:t>debba essere offerta e garantita la possibilità di accedere ad un processo di valutazione per individuare le competenze possedute, acquisite indipendentemente dai contesti nei quali l’apprendimento è avvenuto. Il processo si dovrebbe concludere con la definizione dei bisogni di miglioramento; </a:t>
            </a:r>
          </a:p>
          <a:p>
            <a:pPr marL="342900" lvl="0" indent="-342900" algn="just" defTabSz="914400">
              <a:buFont typeface="+mj-lt"/>
              <a:buAutoNum type="arabicPeriod"/>
            </a:pPr>
            <a:r>
              <a:rPr lang="it-IT" kern="0" dirty="0">
                <a:solidFill>
                  <a:prstClr val="black"/>
                </a:solidFill>
                <a:latin typeface="Calibri" panose="020F0502020204030204" pitchFamily="34" charset="0"/>
                <a:ea typeface="Times New Roman" panose="02020603050405020304" pitchFamily="18" charset="0"/>
                <a:cs typeface="Calibri" panose="020F0502020204030204" pitchFamily="34" charset="0"/>
              </a:rPr>
              <a:t>sulla scorta degli esiti della fase precedente vada predisposta e resa disponibile una proposta formativa articolata in unità e moduli, basata sui risultati di apprendimento - anche al fine di rendere agevole la valutazione dei progressi - e sulla domanda del mercato del lavoro locale, regionale e nazionale</a:t>
            </a:r>
          </a:p>
          <a:p>
            <a:pPr marL="342900" lvl="0" indent="-342900" algn="just" defTabSz="914400">
              <a:buFont typeface="+mj-lt"/>
              <a:buAutoNum type="arabicPeriod"/>
            </a:pPr>
            <a:r>
              <a:rPr lang="it-IT" kern="0" dirty="0">
                <a:solidFill>
                  <a:prstClr val="black"/>
                </a:solidFill>
                <a:latin typeface="Calibri" panose="020F0502020204030204" pitchFamily="34" charset="0"/>
                <a:ea typeface="Times New Roman" panose="02020603050405020304" pitchFamily="18" charset="0"/>
                <a:cs typeface="Calibri" panose="020F0502020204030204" pitchFamily="34" charset="0"/>
              </a:rPr>
              <a:t>il percorso avviato si concluda con una certificazione funzionale al conseguimento di qualifiche</a:t>
            </a:r>
          </a:p>
        </p:txBody>
      </p:sp>
    </p:spTree>
    <p:extLst>
      <p:ext uri="{BB962C8B-B14F-4D97-AF65-F5344CB8AC3E}">
        <p14:creationId xmlns:p14="http://schemas.microsoft.com/office/powerpoint/2010/main" val="4329691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43FCCB72-290F-4F0E-BA64-63E3219981D1}"/>
              </a:ext>
            </a:extLst>
          </p:cNvPr>
          <p:cNvSpPr>
            <a:spLocks noGrp="1"/>
          </p:cNvSpPr>
          <p:nvPr>
            <p:ph type="title"/>
          </p:nvPr>
        </p:nvSpPr>
        <p:spPr>
          <a:xfrm>
            <a:off x="528756" y="825699"/>
            <a:ext cx="8086486" cy="353943"/>
          </a:xfrm>
        </p:spPr>
        <p:txBody>
          <a:bodyPr/>
          <a:lstStyle/>
          <a:p>
            <a:r>
              <a:rPr lang="it-IT" dirty="0"/>
              <a:t>Sezione A - Quadro normativo nazionale</a:t>
            </a:r>
            <a:endParaRPr lang="it-IT" dirty="0">
              <a:latin typeface="+mj-lt"/>
            </a:endParaRPr>
          </a:p>
        </p:txBody>
      </p:sp>
      <p:sp>
        <p:nvSpPr>
          <p:cNvPr id="4" name="Segnaposto piè di pagina 3">
            <a:extLst>
              <a:ext uri="{FF2B5EF4-FFF2-40B4-BE49-F238E27FC236}">
                <a16:creationId xmlns:a16="http://schemas.microsoft.com/office/drawing/2014/main" xmlns="" id="{4D9887C8-D68D-4F84-B179-5AB82F689267}"/>
              </a:ext>
            </a:extLst>
          </p:cNvPr>
          <p:cNvSpPr>
            <a:spLocks noGrp="1"/>
          </p:cNvSpPr>
          <p:nvPr>
            <p:ph type="ftr" sz="quarter" idx="5"/>
          </p:nvPr>
        </p:nvSpPr>
        <p:spPr>
          <a:xfrm>
            <a:off x="3048000" y="6079390"/>
            <a:ext cx="3474721" cy="492443"/>
          </a:xfrm>
        </p:spPr>
        <p:txBody>
          <a:bodyPr/>
          <a:lstStyle/>
          <a:p>
            <a:r>
              <a:rPr lang="it-IT" sz="1600" dirty="0">
                <a:solidFill>
                  <a:prstClr val="black">
                    <a:tint val="75000"/>
                  </a:prstClr>
                </a:solidFill>
              </a:rPr>
              <a:t>Direzione Generale degli Ammortizzatori Sociali e della Formazione</a:t>
            </a:r>
            <a:endParaRPr lang="it-IT" dirty="0">
              <a:solidFill>
                <a:prstClr val="black">
                  <a:tint val="75000"/>
                </a:prstClr>
              </a:solidFill>
            </a:endParaRPr>
          </a:p>
        </p:txBody>
      </p:sp>
      <p:sp>
        <p:nvSpPr>
          <p:cNvPr id="5" name="Segnaposto numero diapositiva 4">
            <a:extLst>
              <a:ext uri="{FF2B5EF4-FFF2-40B4-BE49-F238E27FC236}">
                <a16:creationId xmlns:a16="http://schemas.microsoft.com/office/drawing/2014/main" xmlns="" id="{8C31D0F5-B49D-4B4F-966B-B94CE17924F5}"/>
              </a:ext>
            </a:extLst>
          </p:cNvPr>
          <p:cNvSpPr>
            <a:spLocks noGrp="1"/>
          </p:cNvSpPr>
          <p:nvPr>
            <p:ph type="sldNum" sz="quarter" idx="7"/>
          </p:nvPr>
        </p:nvSpPr>
        <p:spPr/>
        <p:txBody>
          <a:bodyPr/>
          <a:lstStyle/>
          <a:p>
            <a:fld id="{B6F15528-21DE-4FAA-801E-634DDDAF4B2B}" type="slidenum">
              <a:rPr lang="it-IT" smtClean="0">
                <a:solidFill>
                  <a:prstClr val="black">
                    <a:tint val="75000"/>
                  </a:prstClr>
                </a:solidFill>
              </a:rPr>
              <a:pPr/>
              <a:t>9</a:t>
            </a:fld>
            <a:endParaRPr lang="it-IT">
              <a:solidFill>
                <a:prstClr val="black">
                  <a:tint val="75000"/>
                </a:prstClr>
              </a:solidFill>
            </a:endParaRPr>
          </a:p>
        </p:txBody>
      </p:sp>
      <p:sp>
        <p:nvSpPr>
          <p:cNvPr id="9" name="Rettangolo 8">
            <a:extLst>
              <a:ext uri="{FF2B5EF4-FFF2-40B4-BE49-F238E27FC236}">
                <a16:creationId xmlns:a16="http://schemas.microsoft.com/office/drawing/2014/main" xmlns="" id="{F1DDF3B7-4B72-4706-9F85-779E30E6193D}"/>
              </a:ext>
            </a:extLst>
          </p:cNvPr>
          <p:cNvSpPr/>
          <p:nvPr/>
        </p:nvSpPr>
        <p:spPr>
          <a:xfrm>
            <a:off x="381000" y="1351969"/>
            <a:ext cx="8305800" cy="4555093"/>
          </a:xfrm>
          <a:prstGeom prst="rect">
            <a:avLst/>
          </a:prstGeom>
        </p:spPr>
        <p:txBody>
          <a:bodyPr wrap="square">
            <a:spAutoFit/>
          </a:bodyPr>
          <a:lstStyle/>
          <a:p>
            <a:pPr marL="285750" indent="-285750">
              <a:buFont typeface="Arial" panose="020B0604020202020204" pitchFamily="34" charset="0"/>
              <a:buChar char="•"/>
            </a:pPr>
            <a:r>
              <a:rPr lang="it-IT" b="1" dirty="0">
                <a:latin typeface="Calibri" panose="020F0502020204030204" pitchFamily="34" charset="0"/>
                <a:ea typeface="Times New Roman" panose="02020603050405020304" pitchFamily="18" charset="0"/>
              </a:rPr>
              <a:t>Decreto legislativo del 16 gennaio 2013,</a:t>
            </a:r>
            <a:r>
              <a:rPr lang="it-IT" dirty="0">
                <a:latin typeface="Calibri" panose="020F0502020204030204" pitchFamily="34" charset="0"/>
                <a:ea typeface="Times New Roman" panose="02020603050405020304" pitchFamily="18" charset="0"/>
              </a:rPr>
              <a:t> </a:t>
            </a:r>
            <a:r>
              <a:rPr lang="it-IT" b="1" dirty="0">
                <a:latin typeface="Calibri" panose="020F0502020204030204" pitchFamily="34" charset="0"/>
                <a:ea typeface="Times New Roman" panose="02020603050405020304" pitchFamily="18" charset="0"/>
              </a:rPr>
              <a:t>n. 13 </a:t>
            </a:r>
            <a:r>
              <a:rPr lang="it-IT" dirty="0">
                <a:latin typeface="Calibri" panose="020F0502020204030204" pitchFamily="34" charset="0"/>
                <a:ea typeface="Times New Roman" panose="02020603050405020304" pitchFamily="18" charset="0"/>
              </a:rPr>
              <a:t>che costituisce il quadro di riferimento unitario per la certificazione delle competenze</a:t>
            </a:r>
          </a:p>
          <a:p>
            <a:pPr marL="285750" indent="-285750">
              <a:buFont typeface="Arial" panose="020B0604020202020204" pitchFamily="34" charset="0"/>
              <a:buChar char="•"/>
            </a:pPr>
            <a:endParaRPr lang="it-IT" sz="900" dirty="0">
              <a:latin typeface="Calibri" panose="020F0502020204030204" pitchFamily="34" charset="0"/>
              <a:ea typeface="Times New Roman" panose="02020603050405020304" pitchFamily="18" charset="0"/>
            </a:endParaRPr>
          </a:p>
          <a:p>
            <a:pPr marL="285750" indent="-285750" algn="just">
              <a:buFont typeface="Arial" panose="020B0604020202020204" pitchFamily="34" charset="0"/>
              <a:buChar char="•"/>
            </a:pPr>
            <a:r>
              <a:rPr lang="it-IT" b="1" dirty="0">
                <a:latin typeface="Calibri" panose="020F0502020204030204" pitchFamily="34" charset="0"/>
                <a:ea typeface="Times New Roman" panose="02020603050405020304" pitchFamily="18" charset="0"/>
                <a:cs typeface="Calibri" panose="020F0502020204030204" pitchFamily="34" charset="0"/>
              </a:rPr>
              <a:t>Accordo tra Governo, Regioni ed Enti locali</a:t>
            </a:r>
            <a:r>
              <a:rPr lang="it-IT" dirty="0">
                <a:latin typeface="Calibri" panose="020F0502020204030204" pitchFamily="34" charset="0"/>
                <a:ea typeface="Times New Roman" panose="02020603050405020304" pitchFamily="18" charset="0"/>
                <a:cs typeface="Calibri" panose="020F0502020204030204" pitchFamily="34" charset="0"/>
              </a:rPr>
              <a:t> sul documento recante </a:t>
            </a:r>
            <a:r>
              <a:rPr lang="it-IT" b="1" dirty="0">
                <a:latin typeface="Calibri" panose="020F0502020204030204" pitchFamily="34" charset="0"/>
                <a:ea typeface="Times New Roman" panose="02020603050405020304" pitchFamily="18" charset="0"/>
                <a:cs typeface="Calibri" panose="020F0502020204030204" pitchFamily="34" charset="0"/>
              </a:rPr>
              <a:t>“Definizione delle linee guida del sistema nazionale sull’orientamento permanente</a:t>
            </a:r>
            <a:r>
              <a:rPr lang="it-IT" dirty="0">
                <a:latin typeface="Calibri" panose="020F0502020204030204" pitchFamily="34" charset="0"/>
                <a:ea typeface="Times New Roman" panose="02020603050405020304" pitchFamily="18" charset="0"/>
                <a:cs typeface="Calibri" panose="020F0502020204030204" pitchFamily="34" charset="0"/>
              </a:rPr>
              <a:t>” [Accordo ai sensi dell’articolo 9, comma 2 lett. c) del decreto legislativo 28 agosto 1997, n. 281, Repertorio atti, n. 136/CU del 5 dicembre 2013</a:t>
            </a:r>
          </a:p>
          <a:p>
            <a:pPr marL="285750" indent="-285750">
              <a:buFont typeface="Arial" panose="020B0604020202020204" pitchFamily="34" charset="0"/>
              <a:buChar char="•"/>
            </a:pPr>
            <a:endParaRPr lang="it-IT" sz="900" b="1" dirty="0">
              <a:latin typeface="Calibri" panose="020F0502020204030204" pitchFamily="34" charset="0"/>
              <a:ea typeface="Times New Roman" panose="02020603050405020304" pitchFamily="18" charset="0"/>
            </a:endParaRPr>
          </a:p>
          <a:p>
            <a:pPr marL="285750" indent="-285750">
              <a:buFont typeface="Arial" panose="020B0604020202020204" pitchFamily="34" charset="0"/>
              <a:buChar char="•"/>
            </a:pPr>
            <a:r>
              <a:rPr lang="it-IT" b="1" dirty="0">
                <a:latin typeface="Calibri" panose="020F0502020204030204" pitchFamily="34" charset="0"/>
                <a:ea typeface="Times New Roman" panose="02020603050405020304" pitchFamily="18" charset="0"/>
              </a:rPr>
              <a:t>Decreto Interministeriale 30 giugno 2015</a:t>
            </a:r>
            <a:r>
              <a:rPr lang="it-IT" dirty="0">
                <a:latin typeface="Calibri" panose="020F0502020204030204" pitchFamily="34" charset="0"/>
                <a:ea typeface="Times New Roman" panose="02020603050405020304" pitchFamily="18" charset="0"/>
              </a:rPr>
              <a:t> emanato dal il Ministero del lavoro, di concerto con il MIUR e finalizzato alla definizione di un quadro operativo per il riconoscimento, a livello </a:t>
            </a:r>
            <a:r>
              <a:rPr lang="it-IT" dirty="0" err="1">
                <a:latin typeface="Calibri" panose="020F0502020204030204" pitchFamily="34" charset="0"/>
                <a:ea typeface="Times New Roman" panose="02020603050405020304" pitchFamily="18" charset="0"/>
              </a:rPr>
              <a:t>nazional,e</a:t>
            </a:r>
            <a:r>
              <a:rPr lang="it-IT" dirty="0">
                <a:latin typeface="Calibri" panose="020F0502020204030204" pitchFamily="34" charset="0"/>
                <a:ea typeface="Times New Roman" panose="02020603050405020304" pitchFamily="18" charset="0"/>
              </a:rPr>
              <a:t> delle qualificazioni regionali e delle relative competenze</a:t>
            </a:r>
          </a:p>
          <a:p>
            <a:pPr marL="285750" indent="-285750">
              <a:buFont typeface="Arial" panose="020B0604020202020204" pitchFamily="34" charset="0"/>
              <a:buChar char="•"/>
            </a:pPr>
            <a:endParaRPr lang="it-IT" sz="900" dirty="0">
              <a:latin typeface="Calibri" panose="020F0502020204030204" pitchFamily="34" charset="0"/>
            </a:endParaRPr>
          </a:p>
          <a:p>
            <a:pPr marL="285750" indent="-285750" algn="just">
              <a:buFont typeface="Arial" panose="020B0604020202020204" pitchFamily="34" charset="0"/>
              <a:buChar char="•"/>
            </a:pPr>
            <a:r>
              <a:rPr lang="it-IT" b="1" dirty="0"/>
              <a:t>Decreto Interministeriale 8 gennaio 2018</a:t>
            </a:r>
            <a:r>
              <a:rPr lang="it-IT" dirty="0"/>
              <a:t>, che vede nuovamente insieme il Ministero del Lavoro e delle politiche Sociali e il Ministero dell’Istruzione, della Università e della Ricerca, con cui è stato istituito il Quadro nazionale delle qualificazioni (QNQ)</a:t>
            </a:r>
            <a:endParaRPr lang="it-IT" sz="12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63563548"/>
      </p:ext>
    </p:extLst>
  </p:cSld>
  <p:clrMapOvr>
    <a:masterClrMapping/>
  </p:clrMapOvr>
</p:sld>
</file>

<file path=ppt/theme/theme1.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4195</TotalTime>
  <Words>2176</Words>
  <Application>Microsoft Office PowerPoint</Application>
  <PresentationFormat>Presentazione su schermo (4:3)</PresentationFormat>
  <Paragraphs>147</Paragraphs>
  <Slides>18</Slides>
  <Notes>6</Notes>
  <HiddenSlides>0</HiddenSlides>
  <MMClips>0</MMClips>
  <ScaleCrop>false</ScaleCrop>
  <HeadingPairs>
    <vt:vector size="6" baseType="variant">
      <vt:variant>
        <vt:lpstr>Caratteri utilizzati</vt:lpstr>
      </vt:variant>
      <vt:variant>
        <vt:i4>8</vt:i4>
      </vt:variant>
      <vt:variant>
        <vt:lpstr>Tema</vt:lpstr>
      </vt:variant>
      <vt:variant>
        <vt:i4>2</vt:i4>
      </vt:variant>
      <vt:variant>
        <vt:lpstr>Titoli diapositive</vt:lpstr>
      </vt:variant>
      <vt:variant>
        <vt:i4>18</vt:i4>
      </vt:variant>
    </vt:vector>
  </HeadingPairs>
  <TitlesOfParts>
    <vt:vector size="28" baseType="lpstr">
      <vt:lpstr>Arial</vt:lpstr>
      <vt:lpstr>Calibri</vt:lpstr>
      <vt:lpstr>Rockwell</vt:lpstr>
      <vt:lpstr>Symbol</vt:lpstr>
      <vt:lpstr>Times New Roman</vt:lpstr>
      <vt:lpstr>Titillium</vt:lpstr>
      <vt:lpstr>Titillium-Semibold</vt:lpstr>
      <vt:lpstr>Wingdings</vt:lpstr>
      <vt:lpstr>2_Office Theme</vt:lpstr>
      <vt:lpstr>Office Theme</vt:lpstr>
      <vt:lpstr>Piano strategico nazionale per lo sviluppo delle competenze della popolazione adulta    </vt:lpstr>
      <vt:lpstr>Percorso di realizzazione del draft del Piano (1)</vt:lpstr>
      <vt:lpstr>Percorso di realizzazione del draft del Piano (2)</vt:lpstr>
      <vt:lpstr>Struttura del Piano Nazionale</vt:lpstr>
      <vt:lpstr>Sezione A – Contesto generale</vt:lpstr>
      <vt:lpstr>Sezione A - Contesto: Livelli di competenza della popolazione adulta italiana</vt:lpstr>
      <vt:lpstr>Sezione A – Contesto: il rischio obsolescenza delle competenze</vt:lpstr>
      <vt:lpstr>Sezione A - Quadro normativo comunitario</vt:lpstr>
      <vt:lpstr>Sezione A - Quadro normativo nazionale</vt:lpstr>
      <vt:lpstr>Sezione A – Le Azioni del MI (ex MIUR)</vt:lpstr>
      <vt:lpstr>Sezione A – Le Azioni del MLPS</vt:lpstr>
      <vt:lpstr>Sezione A – Le Azioni delle Regioni e Province Autonome</vt:lpstr>
      <vt:lpstr>Sezione A – Le Azioni dell’ANCI</vt:lpstr>
      <vt:lpstr>Sezione A – Le Azioni dell’UPI</vt:lpstr>
      <vt:lpstr>Sezione B - I principi guida del Piano strategico nazionale </vt:lpstr>
      <vt:lpstr>Sezione B – Le direttrici delle azioni di intervento</vt:lpstr>
      <vt:lpstr>Gli obiettivi del Piano strategico per il triennio 2021-2023</vt:lpstr>
      <vt:lpstr>Le linee di azione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TITOLO SLIDE LOREM IPSUM SIT DOLOR</dc:title>
  <dc:creator>Tagliatesta Pietro</dc:creator>
  <cp:lastModifiedBy>Testi Paola</cp:lastModifiedBy>
  <cp:revision>174</cp:revision>
  <cp:lastPrinted>2019-12-16T13:13:20Z</cp:lastPrinted>
  <dcterms:created xsi:type="dcterms:W3CDTF">2016-10-26T15:29:03Z</dcterms:created>
  <dcterms:modified xsi:type="dcterms:W3CDTF">2020-10-15T16:43:44Z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2016-10-26T00:00:00Z</vt:filetime>
  </property>
  <property fmtid="{D5CDD505-2E9C-101B-9397-08002B2CF9AE}" pid="3" name="Creator">
    <vt:lpwstr>Adobe InDesign CC 2015 (Macintosh)</vt:lpwstr>
  </property>
  <property fmtid="{D5CDD505-2E9C-101B-9397-08002B2CF9AE}" pid="4" name="LastSaved">
    <vt:filetime>2016-10-26T00:00:00Z</vt:filetime>
  </property>
</Properties>
</file>