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15"/>
  </p:notesMasterIdLst>
  <p:sldIdLst>
    <p:sldId id="256" r:id="rId2"/>
    <p:sldId id="346" r:id="rId3"/>
    <p:sldId id="339" r:id="rId4"/>
    <p:sldId id="328" r:id="rId5"/>
    <p:sldId id="356" r:id="rId6"/>
    <p:sldId id="357" r:id="rId7"/>
    <p:sldId id="358" r:id="rId8"/>
    <p:sldId id="361" r:id="rId9"/>
    <p:sldId id="362" r:id="rId10"/>
    <p:sldId id="359" r:id="rId11"/>
    <p:sldId id="365" r:id="rId12"/>
    <p:sldId id="364" r:id="rId13"/>
    <p:sldId id="35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BA97"/>
    <a:srgbClr val="27CED7"/>
    <a:srgbClr val="3D6EF7"/>
    <a:srgbClr val="163E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7170" autoAdjust="0"/>
  </p:normalViewPr>
  <p:slideViewPr>
    <p:cSldViewPr snapToGrid="0">
      <p:cViewPr varScale="1">
        <p:scale>
          <a:sx n="57" d="100"/>
          <a:sy n="57" d="100"/>
        </p:scale>
        <p:origin x="116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5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6_2">
  <dgm:title val=""/>
  <dgm:desc val=""/>
  <dgm:catLst>
    <dgm:cat type="accent6" pri="16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C41D8A-B976-4F27-89D9-0CF95F9894D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accent6_2" csCatId="accent6" phldr="1"/>
      <dgm:spPr/>
      <dgm:t>
        <a:bodyPr/>
        <a:lstStyle/>
        <a:p>
          <a:endParaRPr lang="en-US"/>
        </a:p>
      </dgm:t>
    </dgm:pt>
    <dgm:pt modelId="{D0BE26CF-441B-41CC-A846-0BAB0C2FC3A5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1" dirty="0"/>
            <a:t>In prima applicazione, i Direttori USR aggiornano gli incarichi dirigenziali già sottoscritti con gli obiettivi definiti dai Capi dei Dipartimenti per </a:t>
          </a:r>
          <a:r>
            <a:rPr lang="it-IT" b="1" dirty="0" err="1"/>
            <a:t>l’a.s.</a:t>
          </a:r>
          <a:r>
            <a:rPr lang="it-IT" b="1" dirty="0"/>
            <a:t> 2024/25</a:t>
          </a:r>
          <a:endParaRPr lang="en-US" b="0" dirty="0">
            <a:solidFill>
              <a:schemeClr val="tx1"/>
            </a:solidFill>
          </a:endParaRPr>
        </a:p>
      </dgm:t>
    </dgm:pt>
    <dgm:pt modelId="{3D236A0E-EC87-4D08-B3CB-C632B2853073}" type="parTrans" cxnId="{83BF8A65-42A8-49F5-AF51-A02B6551CB75}">
      <dgm:prSet/>
      <dgm:spPr/>
      <dgm:t>
        <a:bodyPr/>
        <a:lstStyle/>
        <a:p>
          <a:endParaRPr lang="en-US"/>
        </a:p>
      </dgm:t>
    </dgm:pt>
    <dgm:pt modelId="{D9AAA8E0-4607-43BD-8871-30BB2A787FFD}" type="sibTrans" cxnId="{83BF8A65-42A8-49F5-AF51-A02B6551CB75}">
      <dgm:prSet/>
      <dgm:spPr/>
      <dgm:t>
        <a:bodyPr/>
        <a:lstStyle/>
        <a:p>
          <a:endParaRPr lang="en-US" dirty="0"/>
        </a:p>
      </dgm:t>
    </dgm:pt>
    <dgm:pt modelId="{2060D860-5258-4A94-A2FE-56B03345C1D0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b="1" i="0" baseline="0" dirty="0"/>
            <a:t>A regime, i Direttori USR prevedono negli incarichi dei DS il riferimento esplicito agli obiettivi (nazionali e regionali) definiti dal Decreto interdipartimentale che annualmente individua gli obiettivi del Sistema</a:t>
          </a:r>
          <a:endParaRPr lang="en-US" b="0" dirty="0"/>
        </a:p>
      </dgm:t>
    </dgm:pt>
    <dgm:pt modelId="{5AC89327-DDEC-402D-8DE9-694FD843051A}" type="parTrans" cxnId="{C5A58C73-022F-4346-9463-DECBE1869232}">
      <dgm:prSet/>
      <dgm:spPr/>
      <dgm:t>
        <a:bodyPr/>
        <a:lstStyle/>
        <a:p>
          <a:endParaRPr lang="en-US"/>
        </a:p>
      </dgm:t>
    </dgm:pt>
    <dgm:pt modelId="{81370738-D0FC-4C82-9308-27641877FA4D}" type="sibTrans" cxnId="{C5A58C73-022F-4346-9463-DECBE1869232}">
      <dgm:prSet/>
      <dgm:spPr/>
      <dgm:t>
        <a:bodyPr/>
        <a:lstStyle/>
        <a:p>
          <a:endParaRPr lang="en-US" dirty="0"/>
        </a:p>
      </dgm:t>
    </dgm:pt>
    <dgm:pt modelId="{B88D6A8D-17B4-4760-9116-7ED76C45BAA9}">
      <dgm:prSet/>
      <dgm:spPr/>
      <dgm:t>
        <a:bodyPr/>
        <a:lstStyle/>
        <a:p>
          <a:pPr>
            <a:lnSpc>
              <a:spcPct val="100000"/>
            </a:lnSpc>
          </a:pPr>
          <a:r>
            <a:rPr lang="it-IT" dirty="0">
              <a:solidFill>
                <a:srgbClr val="000000"/>
              </a:solidFill>
              <a:cs typeface="Times New Roman" panose="02020603050405020304" pitchFamily="18" charset="0"/>
            </a:rPr>
            <a:t>Il procedimento di valutazione non si estende agli </a:t>
          </a:r>
          <a:r>
            <a:rPr lang="it-IT" b="1" dirty="0">
              <a:solidFill>
                <a:srgbClr val="000000"/>
              </a:solidFill>
              <a:cs typeface="Times New Roman" panose="02020603050405020304" pitchFamily="18" charset="0"/>
            </a:rPr>
            <a:t>incarichi di reggenza</a:t>
          </a:r>
          <a:r>
            <a:rPr lang="it-IT" dirty="0">
              <a:solidFill>
                <a:srgbClr val="000000"/>
              </a:solidFill>
              <a:cs typeface="Times New Roman" panose="02020603050405020304" pitchFamily="18" charset="0"/>
            </a:rPr>
            <a:t>, così come previsto dal paragrafo 4, lettera c) del Sistema</a:t>
          </a:r>
        </a:p>
      </dgm:t>
    </dgm:pt>
    <dgm:pt modelId="{2CB459A9-6233-4ABD-8F45-208DD5BEA73A}" type="parTrans" cxnId="{DED61CE8-80FB-4888-A808-E45759E86E66}">
      <dgm:prSet/>
      <dgm:spPr/>
      <dgm:t>
        <a:bodyPr/>
        <a:lstStyle/>
        <a:p>
          <a:endParaRPr lang="it-IT"/>
        </a:p>
      </dgm:t>
    </dgm:pt>
    <dgm:pt modelId="{EED95475-FFB9-451F-A4F2-F38DA24C487C}" type="sibTrans" cxnId="{DED61CE8-80FB-4888-A808-E45759E86E66}">
      <dgm:prSet/>
      <dgm:spPr/>
      <dgm:t>
        <a:bodyPr/>
        <a:lstStyle/>
        <a:p>
          <a:endParaRPr lang="it-IT"/>
        </a:p>
      </dgm:t>
    </dgm:pt>
    <dgm:pt modelId="{B726DF40-BB49-4A5C-A590-D7356352445B}" type="pres">
      <dgm:prSet presAssocID="{B0C41D8A-B976-4F27-89D9-0CF95F9894DC}" presName="root" presStyleCnt="0">
        <dgm:presLayoutVars>
          <dgm:dir/>
          <dgm:resizeHandles val="exact"/>
        </dgm:presLayoutVars>
      </dgm:prSet>
      <dgm:spPr/>
    </dgm:pt>
    <dgm:pt modelId="{347818B5-CD74-42A1-96C3-DFD2D22DA784}" type="pres">
      <dgm:prSet presAssocID="{D0BE26CF-441B-41CC-A846-0BAB0C2FC3A5}" presName="compNode" presStyleCnt="0"/>
      <dgm:spPr/>
    </dgm:pt>
    <dgm:pt modelId="{93E18E8A-B749-4068-B2E9-4E8160369FE8}" type="pres">
      <dgm:prSet presAssocID="{D0BE26CF-441B-41CC-A846-0BAB0C2FC3A5}" presName="bgRect" presStyleLbl="bgShp" presStyleIdx="0" presStyleCnt="3"/>
      <dgm:spPr/>
    </dgm:pt>
    <dgm:pt modelId="{0285189C-E501-44D0-B087-E51D4D7B89CC}" type="pres">
      <dgm:prSet presAssocID="{D0BE26CF-441B-41CC-A846-0BAB0C2FC3A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peti con riempimento a tinta unita"/>
        </a:ext>
      </dgm:extLst>
    </dgm:pt>
    <dgm:pt modelId="{1B61BEFA-CCD9-45DB-A1AA-6E8E13491450}" type="pres">
      <dgm:prSet presAssocID="{D0BE26CF-441B-41CC-A846-0BAB0C2FC3A5}" presName="spaceRect" presStyleCnt="0"/>
      <dgm:spPr/>
    </dgm:pt>
    <dgm:pt modelId="{EC442AA0-1E01-4498-B246-9988CE94F348}" type="pres">
      <dgm:prSet presAssocID="{D0BE26CF-441B-41CC-A846-0BAB0C2FC3A5}" presName="parTx" presStyleLbl="revTx" presStyleIdx="0" presStyleCnt="3">
        <dgm:presLayoutVars>
          <dgm:chMax val="0"/>
          <dgm:chPref val="0"/>
        </dgm:presLayoutVars>
      </dgm:prSet>
      <dgm:spPr/>
    </dgm:pt>
    <dgm:pt modelId="{33E7028C-C529-4B46-943C-CED357EA04C9}" type="pres">
      <dgm:prSet presAssocID="{D9AAA8E0-4607-43BD-8871-30BB2A787FFD}" presName="sibTrans" presStyleCnt="0"/>
      <dgm:spPr/>
    </dgm:pt>
    <dgm:pt modelId="{E560F2C2-4E11-410A-A67F-A943E38A968F}" type="pres">
      <dgm:prSet presAssocID="{2060D860-5258-4A94-A2FE-56B03345C1D0}" presName="compNode" presStyleCnt="0"/>
      <dgm:spPr/>
    </dgm:pt>
    <dgm:pt modelId="{A650C0FD-F20A-4BC5-BA9E-077A0E15D2D4}" type="pres">
      <dgm:prSet presAssocID="{2060D860-5258-4A94-A2FE-56B03345C1D0}" presName="bgRect" presStyleLbl="bgShp" presStyleIdx="1" presStyleCnt="3"/>
      <dgm:spPr/>
    </dgm:pt>
    <dgm:pt modelId="{C33A2ED0-4274-4B98-ADAD-61BC3C603902}" type="pres">
      <dgm:prSet presAssocID="{2060D860-5258-4A94-A2FE-56B03345C1D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ppunti con riempimento a tinta unita"/>
        </a:ext>
      </dgm:extLst>
    </dgm:pt>
    <dgm:pt modelId="{A7A035A8-94A9-4403-B717-952F87A4D05C}" type="pres">
      <dgm:prSet presAssocID="{2060D860-5258-4A94-A2FE-56B03345C1D0}" presName="spaceRect" presStyleCnt="0"/>
      <dgm:spPr/>
    </dgm:pt>
    <dgm:pt modelId="{3797EAC3-59F2-4108-9294-FBEF48F56801}" type="pres">
      <dgm:prSet presAssocID="{2060D860-5258-4A94-A2FE-56B03345C1D0}" presName="parTx" presStyleLbl="revTx" presStyleIdx="1" presStyleCnt="3" custScaleX="102196">
        <dgm:presLayoutVars>
          <dgm:chMax val="0"/>
          <dgm:chPref val="0"/>
        </dgm:presLayoutVars>
      </dgm:prSet>
      <dgm:spPr/>
    </dgm:pt>
    <dgm:pt modelId="{0A173D73-2644-4B16-B222-A4E335FF6C7E}" type="pres">
      <dgm:prSet presAssocID="{81370738-D0FC-4C82-9308-27641877FA4D}" presName="sibTrans" presStyleCnt="0"/>
      <dgm:spPr/>
    </dgm:pt>
    <dgm:pt modelId="{2F34A3B3-DF46-44A9-A1D3-6FC26E808924}" type="pres">
      <dgm:prSet presAssocID="{B88D6A8D-17B4-4760-9116-7ED76C45BAA9}" presName="compNode" presStyleCnt="0"/>
      <dgm:spPr/>
    </dgm:pt>
    <dgm:pt modelId="{EEF87CEF-8808-4CCE-AA50-92156F789372}" type="pres">
      <dgm:prSet presAssocID="{B88D6A8D-17B4-4760-9116-7ED76C45BAA9}" presName="bgRect" presStyleLbl="bgShp" presStyleIdx="2" presStyleCnt="3"/>
      <dgm:spPr/>
    </dgm:pt>
    <dgm:pt modelId="{8E69C743-23A3-4EDB-A5BF-C4E0B993003E}" type="pres">
      <dgm:prSet presAssocID="{B88D6A8D-17B4-4760-9116-7ED76C45BAA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egnale di divieto con riempimento a tinta unita"/>
        </a:ext>
      </dgm:extLst>
    </dgm:pt>
    <dgm:pt modelId="{33760A4B-EDAA-429A-B239-3657D64ADB2C}" type="pres">
      <dgm:prSet presAssocID="{B88D6A8D-17B4-4760-9116-7ED76C45BAA9}" presName="spaceRect" presStyleCnt="0"/>
      <dgm:spPr/>
    </dgm:pt>
    <dgm:pt modelId="{28EB1EAA-9315-4487-B2CA-ED6FA68D6603}" type="pres">
      <dgm:prSet presAssocID="{B88D6A8D-17B4-4760-9116-7ED76C45BAA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6CFF1105-9946-4CEC-A14A-1C052692BB18}" type="presOf" srcId="{D0BE26CF-441B-41CC-A846-0BAB0C2FC3A5}" destId="{EC442AA0-1E01-4498-B246-9988CE94F348}" srcOrd="0" destOrd="0" presId="urn:microsoft.com/office/officeart/2018/2/layout/IconVerticalSolidList"/>
    <dgm:cxn modelId="{8FAAE423-1F19-4921-A007-81D34541808F}" type="presOf" srcId="{B0C41D8A-B976-4F27-89D9-0CF95F9894DC}" destId="{B726DF40-BB49-4A5C-A590-D7356352445B}" srcOrd="0" destOrd="0" presId="urn:microsoft.com/office/officeart/2018/2/layout/IconVerticalSolidList"/>
    <dgm:cxn modelId="{42BB2331-7A3D-4D69-8290-7107FD91BF76}" type="presOf" srcId="{B88D6A8D-17B4-4760-9116-7ED76C45BAA9}" destId="{28EB1EAA-9315-4487-B2CA-ED6FA68D6603}" srcOrd="0" destOrd="0" presId="urn:microsoft.com/office/officeart/2018/2/layout/IconVerticalSolidList"/>
    <dgm:cxn modelId="{83BF8A65-42A8-49F5-AF51-A02B6551CB75}" srcId="{B0C41D8A-B976-4F27-89D9-0CF95F9894DC}" destId="{D0BE26CF-441B-41CC-A846-0BAB0C2FC3A5}" srcOrd="0" destOrd="0" parTransId="{3D236A0E-EC87-4D08-B3CB-C632B2853073}" sibTransId="{D9AAA8E0-4607-43BD-8871-30BB2A787FFD}"/>
    <dgm:cxn modelId="{C5A58C73-022F-4346-9463-DECBE1869232}" srcId="{B0C41D8A-B976-4F27-89D9-0CF95F9894DC}" destId="{2060D860-5258-4A94-A2FE-56B03345C1D0}" srcOrd="1" destOrd="0" parTransId="{5AC89327-DDEC-402D-8DE9-694FD843051A}" sibTransId="{81370738-D0FC-4C82-9308-27641877FA4D}"/>
    <dgm:cxn modelId="{DED61CE8-80FB-4888-A808-E45759E86E66}" srcId="{B0C41D8A-B976-4F27-89D9-0CF95F9894DC}" destId="{B88D6A8D-17B4-4760-9116-7ED76C45BAA9}" srcOrd="2" destOrd="0" parTransId="{2CB459A9-6233-4ABD-8F45-208DD5BEA73A}" sibTransId="{EED95475-FFB9-451F-A4F2-F38DA24C487C}"/>
    <dgm:cxn modelId="{948211FD-2DE7-407F-B4C6-4F0467FA53B8}" type="presOf" srcId="{2060D860-5258-4A94-A2FE-56B03345C1D0}" destId="{3797EAC3-59F2-4108-9294-FBEF48F56801}" srcOrd="0" destOrd="0" presId="urn:microsoft.com/office/officeart/2018/2/layout/IconVerticalSolidList"/>
    <dgm:cxn modelId="{40C022CD-F53A-4685-819C-35864097A534}" type="presParOf" srcId="{B726DF40-BB49-4A5C-A590-D7356352445B}" destId="{347818B5-CD74-42A1-96C3-DFD2D22DA784}" srcOrd="0" destOrd="0" presId="urn:microsoft.com/office/officeart/2018/2/layout/IconVerticalSolidList"/>
    <dgm:cxn modelId="{48FE210D-6D7B-40E9-8A7C-631BC725599B}" type="presParOf" srcId="{347818B5-CD74-42A1-96C3-DFD2D22DA784}" destId="{93E18E8A-B749-4068-B2E9-4E8160369FE8}" srcOrd="0" destOrd="0" presId="urn:microsoft.com/office/officeart/2018/2/layout/IconVerticalSolidList"/>
    <dgm:cxn modelId="{4B034314-F2CA-4FD1-8A53-FDE2CAD917DC}" type="presParOf" srcId="{347818B5-CD74-42A1-96C3-DFD2D22DA784}" destId="{0285189C-E501-44D0-B087-E51D4D7B89CC}" srcOrd="1" destOrd="0" presId="urn:microsoft.com/office/officeart/2018/2/layout/IconVerticalSolidList"/>
    <dgm:cxn modelId="{61FF8C86-F66B-4A77-9DA8-08271B721831}" type="presParOf" srcId="{347818B5-CD74-42A1-96C3-DFD2D22DA784}" destId="{1B61BEFA-CCD9-45DB-A1AA-6E8E13491450}" srcOrd="2" destOrd="0" presId="urn:microsoft.com/office/officeart/2018/2/layout/IconVerticalSolidList"/>
    <dgm:cxn modelId="{8FEA4B0E-2591-4073-BC91-4846921DA5F8}" type="presParOf" srcId="{347818B5-CD74-42A1-96C3-DFD2D22DA784}" destId="{EC442AA0-1E01-4498-B246-9988CE94F348}" srcOrd="3" destOrd="0" presId="urn:microsoft.com/office/officeart/2018/2/layout/IconVerticalSolidList"/>
    <dgm:cxn modelId="{B118D94A-1E1A-40C4-86BA-A1E24A2EFCE7}" type="presParOf" srcId="{B726DF40-BB49-4A5C-A590-D7356352445B}" destId="{33E7028C-C529-4B46-943C-CED357EA04C9}" srcOrd="1" destOrd="0" presId="urn:microsoft.com/office/officeart/2018/2/layout/IconVerticalSolidList"/>
    <dgm:cxn modelId="{5C59069E-3466-4C05-815A-2F8E61A653DD}" type="presParOf" srcId="{B726DF40-BB49-4A5C-A590-D7356352445B}" destId="{E560F2C2-4E11-410A-A67F-A943E38A968F}" srcOrd="2" destOrd="0" presId="urn:microsoft.com/office/officeart/2018/2/layout/IconVerticalSolidList"/>
    <dgm:cxn modelId="{AAC20F79-38D5-4D6A-B090-C1C920F405F8}" type="presParOf" srcId="{E560F2C2-4E11-410A-A67F-A943E38A968F}" destId="{A650C0FD-F20A-4BC5-BA9E-077A0E15D2D4}" srcOrd="0" destOrd="0" presId="urn:microsoft.com/office/officeart/2018/2/layout/IconVerticalSolidList"/>
    <dgm:cxn modelId="{EE403D7F-6712-4148-898B-2F8AC28D4AB4}" type="presParOf" srcId="{E560F2C2-4E11-410A-A67F-A943E38A968F}" destId="{C33A2ED0-4274-4B98-ADAD-61BC3C603902}" srcOrd="1" destOrd="0" presId="urn:microsoft.com/office/officeart/2018/2/layout/IconVerticalSolidList"/>
    <dgm:cxn modelId="{65CE3AED-1363-4623-A982-9A79CA67BFA0}" type="presParOf" srcId="{E560F2C2-4E11-410A-A67F-A943E38A968F}" destId="{A7A035A8-94A9-4403-B717-952F87A4D05C}" srcOrd="2" destOrd="0" presId="urn:microsoft.com/office/officeart/2018/2/layout/IconVerticalSolidList"/>
    <dgm:cxn modelId="{104EEC0C-ADC2-4D3B-ACA2-44030EB8EB61}" type="presParOf" srcId="{E560F2C2-4E11-410A-A67F-A943E38A968F}" destId="{3797EAC3-59F2-4108-9294-FBEF48F56801}" srcOrd="3" destOrd="0" presId="urn:microsoft.com/office/officeart/2018/2/layout/IconVerticalSolidList"/>
    <dgm:cxn modelId="{DFA38930-BBCB-4CF6-A913-DEDF65943DB2}" type="presParOf" srcId="{B726DF40-BB49-4A5C-A590-D7356352445B}" destId="{0A173D73-2644-4B16-B222-A4E335FF6C7E}" srcOrd="3" destOrd="0" presId="urn:microsoft.com/office/officeart/2018/2/layout/IconVerticalSolidList"/>
    <dgm:cxn modelId="{EBD52608-3B6F-4E62-ABE1-6A573BA978B4}" type="presParOf" srcId="{B726DF40-BB49-4A5C-A590-D7356352445B}" destId="{2F34A3B3-DF46-44A9-A1D3-6FC26E808924}" srcOrd="4" destOrd="0" presId="urn:microsoft.com/office/officeart/2018/2/layout/IconVerticalSolidList"/>
    <dgm:cxn modelId="{196322A4-D34A-4D92-8531-EB6F6D470E86}" type="presParOf" srcId="{2F34A3B3-DF46-44A9-A1D3-6FC26E808924}" destId="{EEF87CEF-8808-4CCE-AA50-92156F789372}" srcOrd="0" destOrd="0" presId="urn:microsoft.com/office/officeart/2018/2/layout/IconVerticalSolidList"/>
    <dgm:cxn modelId="{0B77E2D3-6101-4B02-900C-1997D14D9613}" type="presParOf" srcId="{2F34A3B3-DF46-44A9-A1D3-6FC26E808924}" destId="{8E69C743-23A3-4EDB-A5BF-C4E0B993003E}" srcOrd="1" destOrd="0" presId="urn:microsoft.com/office/officeart/2018/2/layout/IconVerticalSolidList"/>
    <dgm:cxn modelId="{A76416B1-5A9E-4408-ADF9-64D5CF61F61F}" type="presParOf" srcId="{2F34A3B3-DF46-44A9-A1D3-6FC26E808924}" destId="{33760A4B-EDAA-429A-B239-3657D64ADB2C}" srcOrd="2" destOrd="0" presId="urn:microsoft.com/office/officeart/2018/2/layout/IconVerticalSolidList"/>
    <dgm:cxn modelId="{AFE53DF1-76E2-4F83-A039-7A7E7F201A38}" type="presParOf" srcId="{2F34A3B3-DF46-44A9-A1D3-6FC26E808924}" destId="{28EB1EAA-9315-4487-B2CA-ED6FA68D660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1FD293-5CE2-43B8-98DA-E53C92FD727A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83BF7D6-95B6-4679-8CBF-DEF8879786FA}">
      <dgm:prSet custT="1"/>
      <dgm:spPr/>
      <dgm:t>
        <a:bodyPr/>
        <a:lstStyle/>
        <a:p>
          <a:r>
            <a:rPr lang="it-IT" sz="1700" b="0" kern="1200" dirty="0">
              <a:latin typeface="Tw Cen MT" panose="020B0602020104020603"/>
              <a:ea typeface="+mn-ea"/>
              <a:cs typeface="+mn-cs"/>
            </a:rPr>
            <a:t>inserimento di eventuali elementi utili con specifico riferimento alle materie di competenza degli Uffici dell’Ambito territoriale</a:t>
          </a:r>
          <a:endParaRPr lang="en-US" sz="1700" b="0" kern="1200" dirty="0">
            <a:latin typeface="Tw Cen MT" panose="020B0602020104020603"/>
            <a:ea typeface="+mn-ea"/>
            <a:cs typeface="+mn-cs"/>
          </a:endParaRPr>
        </a:p>
      </dgm:t>
    </dgm:pt>
    <dgm:pt modelId="{BF249F59-0624-47F3-801E-A7D6F5BCDB11}" type="parTrans" cxnId="{69BEF277-D387-4D9B-9BD5-86D48DE5D523}">
      <dgm:prSet/>
      <dgm:spPr/>
      <dgm:t>
        <a:bodyPr/>
        <a:lstStyle/>
        <a:p>
          <a:endParaRPr lang="en-US"/>
        </a:p>
      </dgm:t>
    </dgm:pt>
    <dgm:pt modelId="{07D962B1-8345-4A98-9C99-5DF874DBF62C}" type="sibTrans" cxnId="{69BEF277-D387-4D9B-9BD5-86D48DE5D523}">
      <dgm:prSet/>
      <dgm:spPr/>
      <dgm:t>
        <a:bodyPr/>
        <a:lstStyle/>
        <a:p>
          <a:endParaRPr lang="en-US"/>
        </a:p>
      </dgm:t>
    </dgm:pt>
    <dgm:pt modelId="{B5C3F2A4-B527-4786-B977-4C24513284D1}">
      <dgm:prSet custT="1"/>
      <dgm:spPr/>
      <dgm:t>
        <a:bodyPr/>
        <a:lstStyle/>
        <a:p>
          <a:r>
            <a:rPr lang="it-IT" sz="1800" b="0" kern="1200" dirty="0">
              <a:solidFill>
                <a:prstClr val="white"/>
              </a:solidFill>
              <a:latin typeface="Tw Cen MT" panose="020B0602020104020603"/>
              <a:ea typeface="+mn-ea"/>
              <a:cs typeface="+mn-cs"/>
            </a:rPr>
            <a:t>monitoraggio e </a:t>
          </a:r>
          <a:r>
            <a:rPr lang="it-IT" sz="1800" b="0" kern="1200" dirty="0">
              <a:solidFill>
                <a:prstClr val="white"/>
              </a:solidFill>
              <a:latin typeface="+mn-lt"/>
              <a:ea typeface="+mn-ea"/>
              <a:cs typeface="+mn-cs"/>
            </a:rPr>
            <a:t>verifica dei dati presenti in piattaforma e delle eventuali evidenze inserite dai DS</a:t>
          </a:r>
          <a:endParaRPr lang="it-IT" sz="1800" b="0" kern="1200" dirty="0">
            <a:solidFill>
              <a:prstClr val="white"/>
            </a:solidFill>
            <a:latin typeface="Tw Cen MT" panose="020B0602020104020603"/>
            <a:ea typeface="+mn-ea"/>
            <a:cs typeface="+mn-cs"/>
          </a:endParaRPr>
        </a:p>
      </dgm:t>
    </dgm:pt>
    <dgm:pt modelId="{2820B838-CAFD-4121-A95A-BAD3091A0E5E}" type="parTrans" cxnId="{697017E5-6800-41BA-B638-3DD70B80A8E9}">
      <dgm:prSet/>
      <dgm:spPr/>
      <dgm:t>
        <a:bodyPr/>
        <a:lstStyle/>
        <a:p>
          <a:endParaRPr lang="it-IT"/>
        </a:p>
      </dgm:t>
    </dgm:pt>
    <dgm:pt modelId="{EE3FCAD1-58D4-47D6-B3B0-DB737533E814}" type="sibTrans" cxnId="{697017E5-6800-41BA-B638-3DD70B80A8E9}">
      <dgm:prSet/>
      <dgm:spPr/>
      <dgm:t>
        <a:bodyPr/>
        <a:lstStyle/>
        <a:p>
          <a:endParaRPr lang="it-IT"/>
        </a:p>
      </dgm:t>
    </dgm:pt>
    <dgm:pt modelId="{D04184D2-DB63-4D29-9088-8D9E3AD03CF7}">
      <dgm:prSet/>
      <dgm:spPr/>
      <dgm:t>
        <a:bodyPr/>
        <a:lstStyle/>
        <a:p>
          <a:r>
            <a:rPr lang="it-IT" dirty="0"/>
            <a:t>inserimento di eventuali elementi utili anche con riferimento ad eventuali visite ispettive </a:t>
          </a:r>
        </a:p>
      </dgm:t>
    </dgm:pt>
    <dgm:pt modelId="{F9B22456-F0C0-449F-AC97-EFF82321F2B8}" type="parTrans" cxnId="{F49D8748-EFBF-4887-B09C-A2D6D4FDA2FC}">
      <dgm:prSet/>
      <dgm:spPr/>
      <dgm:t>
        <a:bodyPr/>
        <a:lstStyle/>
        <a:p>
          <a:endParaRPr lang="it-IT"/>
        </a:p>
      </dgm:t>
    </dgm:pt>
    <dgm:pt modelId="{914EE937-C18D-4110-83A0-C14A7E564E6C}" type="sibTrans" cxnId="{F49D8748-EFBF-4887-B09C-A2D6D4FDA2FC}">
      <dgm:prSet/>
      <dgm:spPr/>
      <dgm:t>
        <a:bodyPr/>
        <a:lstStyle/>
        <a:p>
          <a:endParaRPr lang="it-IT"/>
        </a:p>
      </dgm:t>
    </dgm:pt>
    <dgm:pt modelId="{FC1A31AC-C1E6-4DC9-9B6A-A69F2DCCE620}">
      <dgm:prSet/>
      <dgm:spPr/>
      <dgm:t>
        <a:bodyPr/>
        <a:lstStyle/>
        <a:p>
          <a:r>
            <a:rPr lang="it-IT" dirty="0"/>
            <a:t>Supporto al Direttore USR nella valutazione</a:t>
          </a:r>
        </a:p>
      </dgm:t>
    </dgm:pt>
    <dgm:pt modelId="{A3A3ADDD-B46C-49FF-BC34-28E0C5750442}" type="parTrans" cxnId="{F06DC833-5CBF-4B7E-8BCC-960A1F62B4BD}">
      <dgm:prSet/>
      <dgm:spPr/>
      <dgm:t>
        <a:bodyPr/>
        <a:lstStyle/>
        <a:p>
          <a:endParaRPr lang="it-IT"/>
        </a:p>
      </dgm:t>
    </dgm:pt>
    <dgm:pt modelId="{51614FEA-F0C7-4AE4-89C0-E7E849A39F90}" type="sibTrans" cxnId="{F06DC833-5CBF-4B7E-8BCC-960A1F62B4BD}">
      <dgm:prSet/>
      <dgm:spPr/>
      <dgm:t>
        <a:bodyPr/>
        <a:lstStyle/>
        <a:p>
          <a:endParaRPr lang="it-IT"/>
        </a:p>
      </dgm:t>
    </dgm:pt>
    <dgm:pt modelId="{F3E391D5-3753-438D-A7BF-A13065EF84C5}" type="pres">
      <dgm:prSet presAssocID="{CC1FD293-5CE2-43B8-98DA-E53C92FD727A}" presName="CompostProcess" presStyleCnt="0">
        <dgm:presLayoutVars>
          <dgm:dir/>
          <dgm:resizeHandles val="exact"/>
        </dgm:presLayoutVars>
      </dgm:prSet>
      <dgm:spPr/>
    </dgm:pt>
    <dgm:pt modelId="{71E2D05A-B0E7-4C33-86A8-7849B70222E0}" type="pres">
      <dgm:prSet presAssocID="{CC1FD293-5CE2-43B8-98DA-E53C92FD727A}" presName="arrow" presStyleLbl="bgShp" presStyleIdx="0" presStyleCnt="1"/>
      <dgm:spPr/>
    </dgm:pt>
    <dgm:pt modelId="{0BCF84B9-B6A1-4630-A9AD-392FFF9DA1F1}" type="pres">
      <dgm:prSet presAssocID="{CC1FD293-5CE2-43B8-98DA-E53C92FD727A}" presName="linearProcess" presStyleCnt="0"/>
      <dgm:spPr/>
    </dgm:pt>
    <dgm:pt modelId="{D38C107E-0DDA-40F9-9834-EA0EBFD83AD6}" type="pres">
      <dgm:prSet presAssocID="{B5C3F2A4-B527-4786-B977-4C24513284D1}" presName="textNode" presStyleLbl="node1" presStyleIdx="0" presStyleCnt="4">
        <dgm:presLayoutVars>
          <dgm:bulletEnabled val="1"/>
        </dgm:presLayoutVars>
      </dgm:prSet>
      <dgm:spPr/>
    </dgm:pt>
    <dgm:pt modelId="{57914C04-E2B5-4A2F-9B9D-60B5C6236A43}" type="pres">
      <dgm:prSet presAssocID="{EE3FCAD1-58D4-47D6-B3B0-DB737533E814}" presName="sibTrans" presStyleCnt="0"/>
      <dgm:spPr/>
    </dgm:pt>
    <dgm:pt modelId="{0642AA98-DACA-491B-AD0A-DE3D9D1C2803}" type="pres">
      <dgm:prSet presAssocID="{383BF7D6-95B6-4679-8CBF-DEF8879786FA}" presName="textNode" presStyleLbl="node1" presStyleIdx="1" presStyleCnt="4">
        <dgm:presLayoutVars>
          <dgm:bulletEnabled val="1"/>
        </dgm:presLayoutVars>
      </dgm:prSet>
      <dgm:spPr/>
    </dgm:pt>
    <dgm:pt modelId="{56EEF594-28EC-4D2F-AFA4-35FC2187D045}" type="pres">
      <dgm:prSet presAssocID="{07D962B1-8345-4A98-9C99-5DF874DBF62C}" presName="sibTrans" presStyleCnt="0"/>
      <dgm:spPr/>
    </dgm:pt>
    <dgm:pt modelId="{1D8C6933-BFA1-4366-A6C5-CAF73627BC1E}" type="pres">
      <dgm:prSet presAssocID="{D04184D2-DB63-4D29-9088-8D9E3AD03CF7}" presName="textNode" presStyleLbl="node1" presStyleIdx="2" presStyleCnt="4">
        <dgm:presLayoutVars>
          <dgm:bulletEnabled val="1"/>
        </dgm:presLayoutVars>
      </dgm:prSet>
      <dgm:spPr/>
    </dgm:pt>
    <dgm:pt modelId="{F42641D3-EE4A-4499-9ECC-34088672BEE9}" type="pres">
      <dgm:prSet presAssocID="{914EE937-C18D-4110-83A0-C14A7E564E6C}" presName="sibTrans" presStyleCnt="0"/>
      <dgm:spPr/>
    </dgm:pt>
    <dgm:pt modelId="{3667BC84-03A9-44F9-AEEB-1E7835CED015}" type="pres">
      <dgm:prSet presAssocID="{FC1A31AC-C1E6-4DC9-9B6A-A69F2DCCE620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28E2FE14-1C6D-4A8B-93AD-14AE5B34A3ED}" type="presOf" srcId="{383BF7D6-95B6-4679-8CBF-DEF8879786FA}" destId="{0642AA98-DACA-491B-AD0A-DE3D9D1C2803}" srcOrd="0" destOrd="0" presId="urn:microsoft.com/office/officeart/2005/8/layout/hProcess9"/>
    <dgm:cxn modelId="{F06DC833-5CBF-4B7E-8BCC-960A1F62B4BD}" srcId="{CC1FD293-5CE2-43B8-98DA-E53C92FD727A}" destId="{FC1A31AC-C1E6-4DC9-9B6A-A69F2DCCE620}" srcOrd="3" destOrd="0" parTransId="{A3A3ADDD-B46C-49FF-BC34-28E0C5750442}" sibTransId="{51614FEA-F0C7-4AE4-89C0-E7E849A39F90}"/>
    <dgm:cxn modelId="{E4227B60-0BC5-499B-BEC0-B51B42A2D272}" type="presOf" srcId="{CC1FD293-5CE2-43B8-98DA-E53C92FD727A}" destId="{F3E391D5-3753-438D-A7BF-A13065EF84C5}" srcOrd="0" destOrd="0" presId="urn:microsoft.com/office/officeart/2005/8/layout/hProcess9"/>
    <dgm:cxn modelId="{F49D8748-EFBF-4887-B09C-A2D6D4FDA2FC}" srcId="{CC1FD293-5CE2-43B8-98DA-E53C92FD727A}" destId="{D04184D2-DB63-4D29-9088-8D9E3AD03CF7}" srcOrd="2" destOrd="0" parTransId="{F9B22456-F0C0-449F-AC97-EFF82321F2B8}" sibTransId="{914EE937-C18D-4110-83A0-C14A7E564E6C}"/>
    <dgm:cxn modelId="{69BEF277-D387-4D9B-9BD5-86D48DE5D523}" srcId="{CC1FD293-5CE2-43B8-98DA-E53C92FD727A}" destId="{383BF7D6-95B6-4679-8CBF-DEF8879786FA}" srcOrd="1" destOrd="0" parTransId="{BF249F59-0624-47F3-801E-A7D6F5BCDB11}" sibTransId="{07D962B1-8345-4A98-9C99-5DF874DBF62C}"/>
    <dgm:cxn modelId="{39F4837E-B27F-4D04-8E91-C1C0819F96CF}" type="presOf" srcId="{B5C3F2A4-B527-4786-B977-4C24513284D1}" destId="{D38C107E-0DDA-40F9-9834-EA0EBFD83AD6}" srcOrd="0" destOrd="0" presId="urn:microsoft.com/office/officeart/2005/8/layout/hProcess9"/>
    <dgm:cxn modelId="{42990DC0-8022-4FCA-A2C1-0F3F35E49FA9}" type="presOf" srcId="{FC1A31AC-C1E6-4DC9-9B6A-A69F2DCCE620}" destId="{3667BC84-03A9-44F9-AEEB-1E7835CED015}" srcOrd="0" destOrd="0" presId="urn:microsoft.com/office/officeart/2005/8/layout/hProcess9"/>
    <dgm:cxn modelId="{697017E5-6800-41BA-B638-3DD70B80A8E9}" srcId="{CC1FD293-5CE2-43B8-98DA-E53C92FD727A}" destId="{B5C3F2A4-B527-4786-B977-4C24513284D1}" srcOrd="0" destOrd="0" parTransId="{2820B838-CAFD-4121-A95A-BAD3091A0E5E}" sibTransId="{EE3FCAD1-58D4-47D6-B3B0-DB737533E814}"/>
    <dgm:cxn modelId="{33743DEB-AD19-460A-A0D8-E9B62CE8AE9F}" type="presOf" srcId="{D04184D2-DB63-4D29-9088-8D9E3AD03CF7}" destId="{1D8C6933-BFA1-4366-A6C5-CAF73627BC1E}" srcOrd="0" destOrd="0" presId="urn:microsoft.com/office/officeart/2005/8/layout/hProcess9"/>
    <dgm:cxn modelId="{47DCE7E6-CABA-4333-8D5F-75077D697585}" type="presParOf" srcId="{F3E391D5-3753-438D-A7BF-A13065EF84C5}" destId="{71E2D05A-B0E7-4C33-86A8-7849B70222E0}" srcOrd="0" destOrd="0" presId="urn:microsoft.com/office/officeart/2005/8/layout/hProcess9"/>
    <dgm:cxn modelId="{71C118A8-7977-4EA1-B8F0-24ED0FD576EA}" type="presParOf" srcId="{F3E391D5-3753-438D-A7BF-A13065EF84C5}" destId="{0BCF84B9-B6A1-4630-A9AD-392FFF9DA1F1}" srcOrd="1" destOrd="0" presId="urn:microsoft.com/office/officeart/2005/8/layout/hProcess9"/>
    <dgm:cxn modelId="{FE8553FF-E198-4B4C-BB93-F2EC073ABAC1}" type="presParOf" srcId="{0BCF84B9-B6A1-4630-A9AD-392FFF9DA1F1}" destId="{D38C107E-0DDA-40F9-9834-EA0EBFD83AD6}" srcOrd="0" destOrd="0" presId="urn:microsoft.com/office/officeart/2005/8/layout/hProcess9"/>
    <dgm:cxn modelId="{537EFB45-75BB-4D30-82D3-3C9B1CE21703}" type="presParOf" srcId="{0BCF84B9-B6A1-4630-A9AD-392FFF9DA1F1}" destId="{57914C04-E2B5-4A2F-9B9D-60B5C6236A43}" srcOrd="1" destOrd="0" presId="urn:microsoft.com/office/officeart/2005/8/layout/hProcess9"/>
    <dgm:cxn modelId="{DBF91AF1-4F36-4DEC-BD03-1B9D58C0BBC6}" type="presParOf" srcId="{0BCF84B9-B6A1-4630-A9AD-392FFF9DA1F1}" destId="{0642AA98-DACA-491B-AD0A-DE3D9D1C2803}" srcOrd="2" destOrd="0" presId="urn:microsoft.com/office/officeart/2005/8/layout/hProcess9"/>
    <dgm:cxn modelId="{3CE64AA6-C3EE-4533-BD8E-22E1842F13ED}" type="presParOf" srcId="{0BCF84B9-B6A1-4630-A9AD-392FFF9DA1F1}" destId="{56EEF594-28EC-4D2F-AFA4-35FC2187D045}" srcOrd="3" destOrd="0" presId="urn:microsoft.com/office/officeart/2005/8/layout/hProcess9"/>
    <dgm:cxn modelId="{7CB46342-0B3D-4B78-BBDB-46E69DB7C24A}" type="presParOf" srcId="{0BCF84B9-B6A1-4630-A9AD-392FFF9DA1F1}" destId="{1D8C6933-BFA1-4366-A6C5-CAF73627BC1E}" srcOrd="4" destOrd="0" presId="urn:microsoft.com/office/officeart/2005/8/layout/hProcess9"/>
    <dgm:cxn modelId="{31804220-ECA2-4834-9F09-FDED4916DA0D}" type="presParOf" srcId="{0BCF84B9-B6A1-4630-A9AD-392FFF9DA1F1}" destId="{F42641D3-EE4A-4499-9ECC-34088672BEE9}" srcOrd="5" destOrd="0" presId="urn:microsoft.com/office/officeart/2005/8/layout/hProcess9"/>
    <dgm:cxn modelId="{6FFDE447-C5B9-4B59-8097-B57A8FF3828C}" type="presParOf" srcId="{0BCF84B9-B6A1-4630-A9AD-392FFF9DA1F1}" destId="{3667BC84-03A9-44F9-AEEB-1E7835CED015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18E8A-B749-4068-B2E9-4E8160369FE8}">
      <dsp:nvSpPr>
        <dsp:cNvPr id="0" name=""/>
        <dsp:cNvSpPr/>
      </dsp:nvSpPr>
      <dsp:spPr>
        <a:xfrm>
          <a:off x="-52299" y="7014"/>
          <a:ext cx="11244262" cy="12603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85189C-E501-44D0-B087-E51D4D7B89CC}">
      <dsp:nvSpPr>
        <dsp:cNvPr id="0" name=""/>
        <dsp:cNvSpPr/>
      </dsp:nvSpPr>
      <dsp:spPr>
        <a:xfrm>
          <a:off x="328963" y="290598"/>
          <a:ext cx="693205" cy="69320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42AA0-1E01-4498-B246-9988CE94F348}">
      <dsp:nvSpPr>
        <dsp:cNvPr id="0" name=""/>
        <dsp:cNvSpPr/>
      </dsp:nvSpPr>
      <dsp:spPr>
        <a:xfrm>
          <a:off x="1403431" y="7014"/>
          <a:ext cx="9785683" cy="1260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89" tIns="133389" rIns="133389" bIns="13338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b="1" kern="1200" dirty="0"/>
            <a:t>In prima applicazione, i Direttori USR aggiornano gli incarichi dirigenziali già sottoscritti con gli obiettivi definiti dai Capi dei Dipartimenti per </a:t>
          </a:r>
          <a:r>
            <a:rPr lang="it-IT" sz="2300" b="1" kern="1200" dirty="0" err="1"/>
            <a:t>l’a.s.</a:t>
          </a:r>
          <a:r>
            <a:rPr lang="it-IT" sz="2300" b="1" kern="1200" dirty="0"/>
            <a:t> 2024/25</a:t>
          </a:r>
          <a:endParaRPr lang="en-US" sz="2300" b="0" kern="1200" dirty="0">
            <a:solidFill>
              <a:schemeClr val="tx1"/>
            </a:solidFill>
          </a:endParaRPr>
        </a:p>
      </dsp:txBody>
      <dsp:txXfrm>
        <a:off x="1403431" y="7014"/>
        <a:ext cx="9785683" cy="1260373"/>
      </dsp:txXfrm>
    </dsp:sp>
    <dsp:sp modelId="{A650C0FD-F20A-4BC5-BA9E-077A0E15D2D4}">
      <dsp:nvSpPr>
        <dsp:cNvPr id="0" name=""/>
        <dsp:cNvSpPr/>
      </dsp:nvSpPr>
      <dsp:spPr>
        <a:xfrm>
          <a:off x="-52299" y="1582480"/>
          <a:ext cx="11244262" cy="12603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3A2ED0-4274-4B98-ADAD-61BC3C603902}">
      <dsp:nvSpPr>
        <dsp:cNvPr id="0" name=""/>
        <dsp:cNvSpPr/>
      </dsp:nvSpPr>
      <dsp:spPr>
        <a:xfrm>
          <a:off x="328963" y="1866064"/>
          <a:ext cx="693205" cy="69320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97EAC3-59F2-4108-9294-FBEF48F56801}">
      <dsp:nvSpPr>
        <dsp:cNvPr id="0" name=""/>
        <dsp:cNvSpPr/>
      </dsp:nvSpPr>
      <dsp:spPr>
        <a:xfrm>
          <a:off x="1295984" y="1582480"/>
          <a:ext cx="10000577" cy="1260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89" tIns="133389" rIns="133389" bIns="13338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b="1" i="0" kern="1200" baseline="0" dirty="0"/>
            <a:t>A regime, i Direttori USR prevedono negli incarichi dei DS il riferimento esplicito agli obiettivi (nazionali e regionali) definiti dal Decreto interdipartimentale che annualmente individua gli obiettivi del Sistema</a:t>
          </a:r>
          <a:endParaRPr lang="en-US" sz="2300" b="0" kern="1200" dirty="0"/>
        </a:p>
      </dsp:txBody>
      <dsp:txXfrm>
        <a:off x="1295984" y="1582480"/>
        <a:ext cx="10000577" cy="1260373"/>
      </dsp:txXfrm>
    </dsp:sp>
    <dsp:sp modelId="{EEF87CEF-8808-4CCE-AA50-92156F789372}">
      <dsp:nvSpPr>
        <dsp:cNvPr id="0" name=""/>
        <dsp:cNvSpPr/>
      </dsp:nvSpPr>
      <dsp:spPr>
        <a:xfrm>
          <a:off x="-52299" y="3157947"/>
          <a:ext cx="11244262" cy="126037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69C743-23A3-4EDB-A5BF-C4E0B993003E}">
      <dsp:nvSpPr>
        <dsp:cNvPr id="0" name=""/>
        <dsp:cNvSpPr/>
      </dsp:nvSpPr>
      <dsp:spPr>
        <a:xfrm>
          <a:off x="328963" y="3441531"/>
          <a:ext cx="693205" cy="69320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EB1EAA-9315-4487-B2CA-ED6FA68D6603}">
      <dsp:nvSpPr>
        <dsp:cNvPr id="0" name=""/>
        <dsp:cNvSpPr/>
      </dsp:nvSpPr>
      <dsp:spPr>
        <a:xfrm>
          <a:off x="1403431" y="3157947"/>
          <a:ext cx="9785683" cy="1260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89" tIns="133389" rIns="133389" bIns="13338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>
              <a:solidFill>
                <a:srgbClr val="000000"/>
              </a:solidFill>
              <a:cs typeface="Times New Roman" panose="02020603050405020304" pitchFamily="18" charset="0"/>
            </a:rPr>
            <a:t>Il procedimento di valutazione non si estende agli </a:t>
          </a:r>
          <a:r>
            <a:rPr lang="it-IT" sz="2300" b="1" kern="1200" dirty="0">
              <a:solidFill>
                <a:srgbClr val="000000"/>
              </a:solidFill>
              <a:cs typeface="Times New Roman" panose="02020603050405020304" pitchFamily="18" charset="0"/>
            </a:rPr>
            <a:t>incarichi di reggenza</a:t>
          </a:r>
          <a:r>
            <a:rPr lang="it-IT" sz="2300" kern="1200" dirty="0">
              <a:solidFill>
                <a:srgbClr val="000000"/>
              </a:solidFill>
              <a:cs typeface="Times New Roman" panose="02020603050405020304" pitchFamily="18" charset="0"/>
            </a:rPr>
            <a:t>, così come previsto dal paragrafo 4, lettera c) del Sistema</a:t>
          </a:r>
        </a:p>
      </dsp:txBody>
      <dsp:txXfrm>
        <a:off x="1403431" y="3157947"/>
        <a:ext cx="9785683" cy="12603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E2D05A-B0E7-4C33-86A8-7849B70222E0}">
      <dsp:nvSpPr>
        <dsp:cNvPr id="0" name=""/>
        <dsp:cNvSpPr/>
      </dsp:nvSpPr>
      <dsp:spPr>
        <a:xfrm>
          <a:off x="729019" y="0"/>
          <a:ext cx="8262222" cy="4337825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8C107E-0DDA-40F9-9834-EA0EBFD83AD6}">
      <dsp:nvSpPr>
        <dsp:cNvPr id="0" name=""/>
        <dsp:cNvSpPr/>
      </dsp:nvSpPr>
      <dsp:spPr>
        <a:xfrm>
          <a:off x="4864" y="1301347"/>
          <a:ext cx="2339887" cy="17351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0" kern="1200" dirty="0">
              <a:solidFill>
                <a:prstClr val="white"/>
              </a:solidFill>
              <a:latin typeface="Tw Cen MT" panose="020B0602020104020603"/>
              <a:ea typeface="+mn-ea"/>
              <a:cs typeface="+mn-cs"/>
            </a:rPr>
            <a:t>monitoraggio e </a:t>
          </a:r>
          <a:r>
            <a:rPr lang="it-IT" sz="1800" b="0" kern="1200" dirty="0">
              <a:solidFill>
                <a:prstClr val="white"/>
              </a:solidFill>
              <a:latin typeface="+mn-lt"/>
              <a:ea typeface="+mn-ea"/>
              <a:cs typeface="+mn-cs"/>
            </a:rPr>
            <a:t>verifica dei dati presenti in piattaforma e delle eventuali evidenze inserite dai DS</a:t>
          </a:r>
          <a:endParaRPr lang="it-IT" sz="1800" b="0" kern="1200" dirty="0">
            <a:solidFill>
              <a:prstClr val="white"/>
            </a:solidFill>
            <a:latin typeface="Tw Cen MT" panose="020B0602020104020603"/>
            <a:ea typeface="+mn-ea"/>
            <a:cs typeface="+mn-cs"/>
          </a:endParaRPr>
        </a:p>
      </dsp:txBody>
      <dsp:txXfrm>
        <a:off x="89566" y="1386049"/>
        <a:ext cx="2170483" cy="1565726"/>
      </dsp:txXfrm>
    </dsp:sp>
    <dsp:sp modelId="{0642AA98-DACA-491B-AD0A-DE3D9D1C2803}">
      <dsp:nvSpPr>
        <dsp:cNvPr id="0" name=""/>
        <dsp:cNvSpPr/>
      </dsp:nvSpPr>
      <dsp:spPr>
        <a:xfrm>
          <a:off x="2461746" y="1301347"/>
          <a:ext cx="2339887" cy="1735130"/>
        </a:xfrm>
        <a:prstGeom prst="roundRect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b="0" kern="1200" dirty="0">
              <a:latin typeface="Tw Cen MT" panose="020B0602020104020603"/>
              <a:ea typeface="+mn-ea"/>
              <a:cs typeface="+mn-cs"/>
            </a:rPr>
            <a:t>inserimento di eventuali elementi utili con specifico riferimento alle materie di competenza degli Uffici dell’Ambito territoriale</a:t>
          </a:r>
          <a:endParaRPr lang="en-US" sz="1700" b="0" kern="1200" dirty="0">
            <a:latin typeface="Tw Cen MT" panose="020B0602020104020603"/>
            <a:ea typeface="+mn-ea"/>
            <a:cs typeface="+mn-cs"/>
          </a:endParaRPr>
        </a:p>
      </dsp:txBody>
      <dsp:txXfrm>
        <a:off x="2546448" y="1386049"/>
        <a:ext cx="2170483" cy="1565726"/>
      </dsp:txXfrm>
    </dsp:sp>
    <dsp:sp modelId="{1D8C6933-BFA1-4366-A6C5-CAF73627BC1E}">
      <dsp:nvSpPr>
        <dsp:cNvPr id="0" name=""/>
        <dsp:cNvSpPr/>
      </dsp:nvSpPr>
      <dsp:spPr>
        <a:xfrm>
          <a:off x="4918628" y="1301347"/>
          <a:ext cx="2339887" cy="1735130"/>
        </a:xfrm>
        <a:prstGeom prst="roundRect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inserimento di eventuali elementi utili anche con riferimento ad eventuali visite ispettive </a:t>
          </a:r>
        </a:p>
      </dsp:txBody>
      <dsp:txXfrm>
        <a:off x="5003330" y="1386049"/>
        <a:ext cx="2170483" cy="1565726"/>
      </dsp:txXfrm>
    </dsp:sp>
    <dsp:sp modelId="{3667BC84-03A9-44F9-AEEB-1E7835CED015}">
      <dsp:nvSpPr>
        <dsp:cNvPr id="0" name=""/>
        <dsp:cNvSpPr/>
      </dsp:nvSpPr>
      <dsp:spPr>
        <a:xfrm>
          <a:off x="7375509" y="1301347"/>
          <a:ext cx="2339887" cy="1735130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Supporto al Direttore USR nella valutazione</a:t>
          </a:r>
        </a:p>
      </dsp:txBody>
      <dsp:txXfrm>
        <a:off x="7460211" y="1386049"/>
        <a:ext cx="2170483" cy="1565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BAE82B-B4BC-4A5F-96D7-9A207ED2246E}" type="datetimeFigureOut">
              <a:rPr lang="it-IT" smtClean="0"/>
              <a:t>28/03/2025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CDF04-F0F7-449B-9E6F-C8E3AC9FEC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2271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23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41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677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2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23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92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36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4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58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0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/>
          <a:lstStyle/>
          <a:p>
            <a:fld id="{A1E45834-53BD-4C8F-B791-CD5378F4150E}" type="datetimeFigureOut">
              <a:rPr lang="en-US" smtClean="0"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/>
          <a:lstStyle/>
          <a:p>
            <a:fld id="{719D7796-F675-488F-AC46-C88938C80352}" type="slidenum">
              <a:rPr lang="en-US" smtClean="0"/>
              <a:t>‹N›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30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66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16.png"/><Relationship Id="rId7" Type="http://schemas.openxmlformats.org/officeDocument/2006/relationships/diagramData" Target="../diagrams/data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11" Type="http://schemas.microsoft.com/office/2007/relationships/diagramDrawing" Target="../diagrams/drawing2.xml"/><Relationship Id="rId5" Type="http://schemas.openxmlformats.org/officeDocument/2006/relationships/image" Target="../media/image18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17.svg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id="{C411DB08-1669-426B-BBEB-FAD285EF8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29E4219-121F-4CD1-AA58-24746CD29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1265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F0E02B0-5E78-59BD-DAAF-0F9C7F32C0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646" y="1010656"/>
            <a:ext cx="7349998" cy="2720037"/>
          </a:xfrm>
        </p:spPr>
        <p:txBody>
          <a:bodyPr anchor="b">
            <a:normAutofit/>
          </a:bodyPr>
          <a:lstStyle/>
          <a:p>
            <a:pPr algn="ctr"/>
            <a:r>
              <a:rPr lang="it-IT" cap="none" dirty="0">
                <a:solidFill>
                  <a:srgbClr val="FFFFFF"/>
                </a:solidFill>
              </a:rPr>
              <a:t>Le azioni di competenza degli Uffici scolastici regionali nel procedimento di valutazione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2F50912-06FD-4216-BAD3-21050F595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5582" y="3765314"/>
            <a:ext cx="5852160" cy="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5">
            <a:extLst>
              <a:ext uri="{FF2B5EF4-FFF2-40B4-BE49-F238E27FC236}">
                <a16:creationId xmlns:a16="http://schemas.microsoft.com/office/drawing/2014/main" id="{98FCF46A-1303-E5D7-8056-FC6CF9056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467852" y="-53689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 dirty="0"/>
          </a:p>
        </p:txBody>
      </p:sp>
      <p:pic>
        <p:nvPicPr>
          <p:cNvPr id="12" name="Immagine 11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3606D01F-5816-175A-08E4-84A53692C1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452" y="162721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72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2566AC-200D-15BB-958A-DFC52C8A8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E2AFD39F-C6ED-D865-AC72-C72EC2B03FCD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554D1F8F-6F5F-12F2-DF0A-38C559719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40898CA2-906C-14FE-963B-B423D045E22A}"/>
              </a:ext>
            </a:extLst>
          </p:cNvPr>
          <p:cNvSpPr txBox="1">
            <a:spLocks/>
          </p:cNvSpPr>
          <p:nvPr/>
        </p:nvSpPr>
        <p:spPr>
          <a:xfrm>
            <a:off x="546855" y="500518"/>
            <a:ext cx="9720072" cy="9806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4" name="Rettangolo 3" descr="Tiro a segno">
            <a:extLst>
              <a:ext uri="{FF2B5EF4-FFF2-40B4-BE49-F238E27FC236}">
                <a16:creationId xmlns:a16="http://schemas.microsoft.com/office/drawing/2014/main" id="{E1009626-37BE-5597-52A2-BE1B542630A4}"/>
              </a:ext>
            </a:extLst>
          </p:cNvPr>
          <p:cNvSpPr/>
          <p:nvPr/>
        </p:nvSpPr>
        <p:spPr>
          <a:xfrm>
            <a:off x="1195525" y="2741209"/>
            <a:ext cx="645064" cy="645064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183E8F18-D6C3-B195-75D4-B4C9B89629BD}"/>
              </a:ext>
            </a:extLst>
          </p:cNvPr>
          <p:cNvGrpSpPr/>
          <p:nvPr/>
        </p:nvGrpSpPr>
        <p:grpSpPr>
          <a:xfrm>
            <a:off x="2195374" y="2477319"/>
            <a:ext cx="9319480" cy="1437535"/>
            <a:chOff x="1354634" y="327340"/>
            <a:chExt cx="9319480" cy="1437535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020E5571-9657-CB0B-D38F-1C08A6C33292}"/>
                </a:ext>
              </a:extLst>
            </p:cNvPr>
            <p:cNvSpPr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7E6E9D08-EAE8-1EDB-E602-CEE86E013F90}"/>
                </a:ext>
              </a:extLst>
            </p:cNvPr>
            <p:cNvSpPr txBox="1"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139" tIns="152139" rIns="152139" bIns="152139" numCol="1" spcCol="1270" anchor="ctr" anchorCtr="0">
              <a:noAutofit/>
            </a:bodyPr>
            <a:lstStyle/>
            <a:p>
              <a:pPr marL="0" lvl="0" indent="0" algn="just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400" b="1" kern="1200" dirty="0"/>
                <a:t>VALUTAZIONE DEI RISULTATI IN BASE AL CONSEGUIMENTO DEGLI OBIETTIVI</a:t>
              </a:r>
              <a:r>
                <a:rPr lang="it-IT" sz="2100" b="1" kern="1200" dirty="0"/>
                <a:t>: </a:t>
              </a:r>
              <a:r>
                <a:rPr lang="it-IT" sz="2100" b="1" u="sng" kern="1200" dirty="0"/>
                <a:t>max punti 80 </a:t>
              </a:r>
              <a:r>
                <a:rPr lang="it-IT" sz="2100" kern="1200" dirty="0"/>
                <a:t>- determinati dalla somma dei punteggi associati ad ogni indicatore desumibili automaticamente dal sistema informativo attraverso la PIATTAFORMA</a:t>
              </a:r>
              <a:endParaRPr lang="en-US" sz="2100" kern="1200" dirty="0"/>
            </a:p>
          </p:txBody>
        </p:sp>
      </p:grpSp>
      <p:sp>
        <p:nvSpPr>
          <p:cNvPr id="9" name="Rettangolo 8" descr="Branching Diagram">
            <a:extLst>
              <a:ext uri="{FF2B5EF4-FFF2-40B4-BE49-F238E27FC236}">
                <a16:creationId xmlns:a16="http://schemas.microsoft.com/office/drawing/2014/main" id="{88EF8A7B-CF61-8FC7-DF19-D5E10E9471B8}"/>
              </a:ext>
            </a:extLst>
          </p:cNvPr>
          <p:cNvSpPr/>
          <p:nvPr/>
        </p:nvSpPr>
        <p:spPr>
          <a:xfrm>
            <a:off x="1195525" y="4829744"/>
            <a:ext cx="645064" cy="645064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153FD002-0F42-968F-6E79-943081565497}"/>
              </a:ext>
            </a:extLst>
          </p:cNvPr>
          <p:cNvGrpSpPr/>
          <p:nvPr/>
        </p:nvGrpSpPr>
        <p:grpSpPr>
          <a:xfrm>
            <a:off x="1960682" y="2145987"/>
            <a:ext cx="8636395" cy="1556329"/>
            <a:chOff x="1130102" y="475"/>
            <a:chExt cx="8636395" cy="1556329"/>
          </a:xfrm>
        </p:grpSpPr>
        <p:sp>
          <p:nvSpPr>
            <p:cNvPr id="22" name="Rettangolo con angoli arrotondati 21">
              <a:extLst>
                <a:ext uri="{FF2B5EF4-FFF2-40B4-BE49-F238E27FC236}">
                  <a16:creationId xmlns:a16="http://schemas.microsoft.com/office/drawing/2014/main" id="{91A7BC17-65D1-162C-CE00-EDE68D2523B2}"/>
                </a:ext>
              </a:extLst>
            </p:cNvPr>
            <p:cNvSpPr/>
            <p:nvPr/>
          </p:nvSpPr>
          <p:spPr>
            <a:xfrm>
              <a:off x="1130102" y="475"/>
              <a:ext cx="8636395" cy="155632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8A2B2224-DEBC-0902-CC3C-A11F5630E7C7}"/>
                </a:ext>
              </a:extLst>
            </p:cNvPr>
            <p:cNvSpPr txBox="1"/>
            <p:nvPr/>
          </p:nvSpPr>
          <p:spPr>
            <a:xfrm>
              <a:off x="1175685" y="46058"/>
              <a:ext cx="8545229" cy="14651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000" b="1" i="0" kern="1200" baseline="0" dirty="0">
                  <a:latin typeface="+mn-lt"/>
                  <a:ea typeface="+mn-ea"/>
                  <a:cs typeface="+mn-cs"/>
                </a:rPr>
                <a:t>Il Direttore USR si avvale dell’attività istruttoria </a:t>
              </a:r>
              <a:r>
                <a:rPr lang="it-IT" sz="2000" b="0" i="0" kern="1200" baseline="0" dirty="0">
                  <a:latin typeface="+mn-lt"/>
                  <a:ea typeface="+mn-ea"/>
                  <a:cs typeface="+mn-cs"/>
                </a:rPr>
                <a:t>e del supporto dei dirigenti amministrativi degli ambiti territoriali sulle materie di competenza e/o dei dirigenti tecnici con funzioni ispettive</a:t>
              </a:r>
              <a:endParaRPr lang="en-US" sz="2000" b="0" i="0" kern="1200" baseline="0" dirty="0"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0314940F-5FE3-BE3A-7209-BC844932E3E9}"/>
              </a:ext>
            </a:extLst>
          </p:cNvPr>
          <p:cNvGrpSpPr/>
          <p:nvPr/>
        </p:nvGrpSpPr>
        <p:grpSpPr>
          <a:xfrm>
            <a:off x="5928706" y="3799587"/>
            <a:ext cx="700348" cy="583623"/>
            <a:chOff x="5098126" y="1654075"/>
            <a:chExt cx="700348" cy="583623"/>
          </a:xfrm>
        </p:grpSpPr>
        <p:sp>
          <p:nvSpPr>
            <p:cNvPr id="20" name="Freccia a destra 19">
              <a:extLst>
                <a:ext uri="{FF2B5EF4-FFF2-40B4-BE49-F238E27FC236}">
                  <a16:creationId xmlns:a16="http://schemas.microsoft.com/office/drawing/2014/main" id="{2C32BABB-0E38-03CC-5D95-D425C816684B}"/>
                </a:ext>
              </a:extLst>
            </p:cNvPr>
            <p:cNvSpPr/>
            <p:nvPr/>
          </p:nvSpPr>
          <p:spPr>
            <a:xfrm rot="5400000">
              <a:off x="5156488" y="1595713"/>
              <a:ext cx="583623" cy="70034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chemeClr val="bg1">
                <a:lumMod val="95000"/>
                <a:alpha val="90000"/>
              </a:schemeClr>
            </a:solidFill>
            <a:ln>
              <a:solidFill>
                <a:schemeClr val="accent2">
                  <a:lumMod val="75000"/>
                  <a:alpha val="90000"/>
                </a:schemeClr>
              </a:solidFill>
            </a:ln>
          </p:spPr>
          <p:style>
            <a:lnRef idx="0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1" name="Freccia a destra 6">
              <a:extLst>
                <a:ext uri="{FF2B5EF4-FFF2-40B4-BE49-F238E27FC236}">
                  <a16:creationId xmlns:a16="http://schemas.microsoft.com/office/drawing/2014/main" id="{53E26590-98D4-006F-3A92-75534CE59C1C}"/>
                </a:ext>
              </a:extLst>
            </p:cNvPr>
            <p:cNvSpPr txBox="1"/>
            <p:nvPr/>
          </p:nvSpPr>
          <p:spPr>
            <a:xfrm>
              <a:off x="5238196" y="1654076"/>
              <a:ext cx="420208" cy="4085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US" sz="3200" kern="1200" dirty="0"/>
            </a:p>
          </p:txBody>
        </p:sp>
      </p:grp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2A4882C3-A372-ADEA-75A7-C0025BE9F21E}"/>
              </a:ext>
            </a:extLst>
          </p:cNvPr>
          <p:cNvGrpSpPr/>
          <p:nvPr/>
        </p:nvGrpSpPr>
        <p:grpSpPr>
          <a:xfrm>
            <a:off x="3547399" y="4480481"/>
            <a:ext cx="5462961" cy="1556329"/>
            <a:chOff x="2716819" y="2334969"/>
            <a:chExt cx="5462961" cy="1556329"/>
          </a:xfrm>
        </p:grpSpPr>
        <p:sp>
          <p:nvSpPr>
            <p:cNvPr id="18" name="Rettangolo con angoli arrotondati 17">
              <a:extLst>
                <a:ext uri="{FF2B5EF4-FFF2-40B4-BE49-F238E27FC236}">
                  <a16:creationId xmlns:a16="http://schemas.microsoft.com/office/drawing/2014/main" id="{D8033705-9063-4A5A-DFCF-F5DFDA13EE6A}"/>
                </a:ext>
              </a:extLst>
            </p:cNvPr>
            <p:cNvSpPr/>
            <p:nvPr/>
          </p:nvSpPr>
          <p:spPr>
            <a:xfrm>
              <a:off x="2716819" y="2334969"/>
              <a:ext cx="5462961" cy="155632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-1323373"/>
                <a:satOff val="1492"/>
                <a:lumOff val="3530"/>
                <a:alphaOff val="0"/>
              </a:schemeClr>
            </a:fillRef>
            <a:effectRef idx="0">
              <a:schemeClr val="accent2">
                <a:hueOff val="-1323373"/>
                <a:satOff val="1492"/>
                <a:lumOff val="353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34571732-3B69-DB33-1A15-8DE7FE56EB96}"/>
                </a:ext>
              </a:extLst>
            </p:cNvPr>
            <p:cNvSpPr txBox="1"/>
            <p:nvPr/>
          </p:nvSpPr>
          <p:spPr>
            <a:xfrm>
              <a:off x="2762402" y="2380552"/>
              <a:ext cx="5371795" cy="14651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800" b="1" i="0" kern="1200" baseline="0" dirty="0">
                  <a:latin typeface="+mn-lt"/>
                  <a:ea typeface="+mn-ea"/>
                  <a:cs typeface="+mn-cs"/>
                </a:rPr>
                <a:t>Costituzione del TEAM DI SUPPORTO PER LA VALUTAZIONE DEI DIRIGENTI SCOLASTICI  </a:t>
              </a:r>
              <a:endParaRPr lang="it-IT" sz="2800" b="0" i="0" kern="1200" baseline="0" dirty="0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6" name="Titolo 1">
            <a:extLst>
              <a:ext uri="{FF2B5EF4-FFF2-40B4-BE49-F238E27FC236}">
                <a16:creationId xmlns:a16="http://schemas.microsoft.com/office/drawing/2014/main" id="{F19FC128-BA35-1384-D790-1F509EE39B05}"/>
              </a:ext>
            </a:extLst>
          </p:cNvPr>
          <p:cNvSpPr txBox="1">
            <a:spLocks/>
          </p:cNvSpPr>
          <p:nvPr/>
        </p:nvSpPr>
        <p:spPr>
          <a:xfrm>
            <a:off x="522877" y="381509"/>
            <a:ext cx="10659872" cy="14996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rgbClr val="FFFFFF"/>
                </a:solidFill>
              </a:rPr>
              <a:t>Attività istruttoria nella misurazione e valutazione dei risultati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545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A738C9-04CA-B119-EACD-1F863D228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E4A616EB-7BBF-2E84-4F89-52B9FEBAD22E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AF7B487C-1F6D-23DD-3762-8F74863E4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8C2EA3D5-86E7-F6BE-ECFF-05180536FA05}"/>
              </a:ext>
            </a:extLst>
          </p:cNvPr>
          <p:cNvSpPr txBox="1">
            <a:spLocks/>
          </p:cNvSpPr>
          <p:nvPr/>
        </p:nvSpPr>
        <p:spPr>
          <a:xfrm>
            <a:off x="546855" y="500518"/>
            <a:ext cx="9720072" cy="9806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4" name="Rettangolo 3" descr="Tiro a segno">
            <a:extLst>
              <a:ext uri="{FF2B5EF4-FFF2-40B4-BE49-F238E27FC236}">
                <a16:creationId xmlns:a16="http://schemas.microsoft.com/office/drawing/2014/main" id="{FB44A19D-0ECF-9360-FD6C-FE260166ED00}"/>
              </a:ext>
            </a:extLst>
          </p:cNvPr>
          <p:cNvSpPr/>
          <p:nvPr/>
        </p:nvSpPr>
        <p:spPr>
          <a:xfrm>
            <a:off x="1195525" y="2741209"/>
            <a:ext cx="645064" cy="645064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11A623CD-9449-D5E6-B4B9-9BDBC217049D}"/>
              </a:ext>
            </a:extLst>
          </p:cNvPr>
          <p:cNvGrpSpPr/>
          <p:nvPr/>
        </p:nvGrpSpPr>
        <p:grpSpPr>
          <a:xfrm>
            <a:off x="2195374" y="2477319"/>
            <a:ext cx="9319480" cy="1437535"/>
            <a:chOff x="1354634" y="327340"/>
            <a:chExt cx="9319480" cy="1437535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DB2C9A2C-5DCB-8235-9462-457F2986F211}"/>
                </a:ext>
              </a:extLst>
            </p:cNvPr>
            <p:cNvSpPr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CA3359F8-FAAD-53E6-4CC5-73C0B59F54B3}"/>
                </a:ext>
              </a:extLst>
            </p:cNvPr>
            <p:cNvSpPr txBox="1"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139" tIns="152139" rIns="152139" bIns="152139" numCol="1" spcCol="1270" anchor="ctr" anchorCtr="0">
              <a:noAutofit/>
            </a:bodyPr>
            <a:lstStyle/>
            <a:p>
              <a:pPr marL="0" lvl="0" indent="0" algn="just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400" b="1" kern="1200" dirty="0"/>
                <a:t>VALUTAZIONE DEI RISULTATI IN BASE AL CONSEGUIMENTO DEGLI OBIETTIVI</a:t>
              </a:r>
              <a:r>
                <a:rPr lang="it-IT" sz="2100" b="1" kern="1200" dirty="0"/>
                <a:t>: </a:t>
              </a:r>
              <a:r>
                <a:rPr lang="it-IT" sz="2100" b="1" u="sng" kern="1200" dirty="0"/>
                <a:t>max punti 80 </a:t>
              </a:r>
              <a:r>
                <a:rPr lang="it-IT" sz="2100" kern="1200" dirty="0"/>
                <a:t>- determinati dalla somma dei punteggi associati ad ogni indicatore desumibili automaticamente dal sistema informativo attraverso la PIATTAFORMA</a:t>
              </a:r>
              <a:endParaRPr lang="en-US" sz="2100" kern="1200" dirty="0"/>
            </a:p>
          </p:txBody>
        </p:sp>
      </p:grpSp>
      <p:sp>
        <p:nvSpPr>
          <p:cNvPr id="9" name="Rettangolo 8" descr="Branching Diagram">
            <a:extLst>
              <a:ext uri="{FF2B5EF4-FFF2-40B4-BE49-F238E27FC236}">
                <a16:creationId xmlns:a16="http://schemas.microsoft.com/office/drawing/2014/main" id="{926C2247-448B-38D3-2178-23CB0321030B}"/>
              </a:ext>
            </a:extLst>
          </p:cNvPr>
          <p:cNvSpPr/>
          <p:nvPr/>
        </p:nvSpPr>
        <p:spPr>
          <a:xfrm>
            <a:off x="1195525" y="4829744"/>
            <a:ext cx="645064" cy="645064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26" name="Titolo 1">
            <a:extLst>
              <a:ext uri="{FF2B5EF4-FFF2-40B4-BE49-F238E27FC236}">
                <a16:creationId xmlns:a16="http://schemas.microsoft.com/office/drawing/2014/main" id="{7A4BA706-F234-219D-7E2D-59331FE0EFED}"/>
              </a:ext>
            </a:extLst>
          </p:cNvPr>
          <p:cNvSpPr txBox="1">
            <a:spLocks/>
          </p:cNvSpPr>
          <p:nvPr/>
        </p:nvSpPr>
        <p:spPr>
          <a:xfrm>
            <a:off x="522877" y="381509"/>
            <a:ext cx="10659872" cy="14996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CA4CE34F-CA29-A8E8-372C-52A100362F0F}"/>
              </a:ext>
            </a:extLst>
          </p:cNvPr>
          <p:cNvSpPr txBox="1">
            <a:spLocks/>
          </p:cNvSpPr>
          <p:nvPr/>
        </p:nvSpPr>
        <p:spPr>
          <a:xfrm>
            <a:off x="522877" y="239309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rgbClr val="FFFFFF"/>
                </a:solidFill>
              </a:rPr>
              <a:t>Attività istruttoria nella misurazione e valutazione dei risultati</a:t>
            </a:r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8" name="Segnaposto contenuto 2">
            <a:extLst>
              <a:ext uri="{FF2B5EF4-FFF2-40B4-BE49-F238E27FC236}">
                <a16:creationId xmlns:a16="http://schemas.microsoft.com/office/drawing/2014/main" id="{B1EEFD28-7044-DA0B-4997-1AB8868FDD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2673054"/>
              </p:ext>
            </p:extLst>
          </p:nvPr>
        </p:nvGraphicFramePr>
        <p:xfrm>
          <a:off x="992682" y="2032698"/>
          <a:ext cx="9720262" cy="433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93825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BFDB0-99FA-E84B-2520-2319BC4B6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8FE323A9-A8C8-711F-73DC-1086E57D0F71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82E21020-DBCC-720D-839A-10E8E266E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1AAAB6C4-229F-9FAF-E464-29621B6A6203}"/>
              </a:ext>
            </a:extLst>
          </p:cNvPr>
          <p:cNvSpPr txBox="1">
            <a:spLocks/>
          </p:cNvSpPr>
          <p:nvPr/>
        </p:nvSpPr>
        <p:spPr>
          <a:xfrm>
            <a:off x="546855" y="500518"/>
            <a:ext cx="9720072" cy="9806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4" name="Rettangolo 3" descr="Tiro a segno">
            <a:extLst>
              <a:ext uri="{FF2B5EF4-FFF2-40B4-BE49-F238E27FC236}">
                <a16:creationId xmlns:a16="http://schemas.microsoft.com/office/drawing/2014/main" id="{05882635-14AA-0C8E-1D1C-A446F7119ED6}"/>
              </a:ext>
            </a:extLst>
          </p:cNvPr>
          <p:cNvSpPr/>
          <p:nvPr/>
        </p:nvSpPr>
        <p:spPr>
          <a:xfrm>
            <a:off x="1195525" y="2741209"/>
            <a:ext cx="645064" cy="645064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C66567E0-EBF4-AC8B-8694-5B0E34A5F744}"/>
              </a:ext>
            </a:extLst>
          </p:cNvPr>
          <p:cNvGrpSpPr/>
          <p:nvPr/>
        </p:nvGrpSpPr>
        <p:grpSpPr>
          <a:xfrm>
            <a:off x="2195374" y="2477319"/>
            <a:ext cx="9319480" cy="1437535"/>
            <a:chOff x="1354634" y="327340"/>
            <a:chExt cx="9319480" cy="1437535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3D493DE0-0C5C-055B-0768-E7C0D9D99D97}"/>
                </a:ext>
              </a:extLst>
            </p:cNvPr>
            <p:cNvSpPr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5E4013CB-8E68-603E-7569-07D02A2B80A5}"/>
                </a:ext>
              </a:extLst>
            </p:cNvPr>
            <p:cNvSpPr txBox="1"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139" tIns="152139" rIns="152139" bIns="152139" numCol="1" spcCol="1270" anchor="ctr" anchorCtr="0">
              <a:noAutofit/>
            </a:bodyPr>
            <a:lstStyle/>
            <a:p>
              <a:pPr marL="0" lvl="0" indent="0" algn="just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400" b="1" kern="1200" dirty="0"/>
                <a:t>VALUTAZIONE DEI RISULTATI IN BASE AL CONSEGUIMENTO DEGLI OBIETTIVI</a:t>
              </a:r>
              <a:r>
                <a:rPr lang="it-IT" sz="2100" b="1" kern="1200" dirty="0"/>
                <a:t>: </a:t>
              </a:r>
              <a:r>
                <a:rPr lang="it-IT" sz="2100" b="1" u="sng" kern="1200" dirty="0"/>
                <a:t>max punti 80 </a:t>
              </a:r>
              <a:r>
                <a:rPr lang="it-IT" sz="2100" kern="1200" dirty="0"/>
                <a:t>- determinati dalla somma dei punteggi associati ad ogni indicatore desumibili automaticamente dal sistema informativo attraverso la PIATTAFORMA</a:t>
              </a:r>
              <a:endParaRPr lang="en-US" sz="2100" kern="1200" dirty="0"/>
            </a:p>
          </p:txBody>
        </p:sp>
      </p:grpSp>
      <p:sp>
        <p:nvSpPr>
          <p:cNvPr id="9" name="Rettangolo 8" descr="Branching Diagram">
            <a:extLst>
              <a:ext uri="{FF2B5EF4-FFF2-40B4-BE49-F238E27FC236}">
                <a16:creationId xmlns:a16="http://schemas.microsoft.com/office/drawing/2014/main" id="{540ED343-927D-3231-162E-3038767F982F}"/>
              </a:ext>
            </a:extLst>
          </p:cNvPr>
          <p:cNvSpPr/>
          <p:nvPr/>
        </p:nvSpPr>
        <p:spPr>
          <a:xfrm>
            <a:off x="1195525" y="4829744"/>
            <a:ext cx="645064" cy="645064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26" name="Titolo 1">
            <a:extLst>
              <a:ext uri="{FF2B5EF4-FFF2-40B4-BE49-F238E27FC236}">
                <a16:creationId xmlns:a16="http://schemas.microsoft.com/office/drawing/2014/main" id="{B1C7DA78-5F61-0758-FB94-EC330802A16C}"/>
              </a:ext>
            </a:extLst>
          </p:cNvPr>
          <p:cNvSpPr txBox="1">
            <a:spLocks/>
          </p:cNvSpPr>
          <p:nvPr/>
        </p:nvSpPr>
        <p:spPr>
          <a:xfrm>
            <a:off x="522877" y="381509"/>
            <a:ext cx="10659872" cy="14996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827DFAE9-E1EC-C172-4408-276B6C0724BB}"/>
              </a:ext>
            </a:extLst>
          </p:cNvPr>
          <p:cNvSpPr txBox="1">
            <a:spLocks/>
          </p:cNvSpPr>
          <p:nvPr/>
        </p:nvSpPr>
        <p:spPr>
          <a:xfrm>
            <a:off x="522877" y="239309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>
                <a:solidFill>
                  <a:srgbClr val="FFFFFF"/>
                </a:solidFill>
              </a:rPr>
              <a:t>ESITI DELLA VALUTAZIONE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77B7EBE-6984-F097-F9CF-8C8E702CA0B6}"/>
              </a:ext>
            </a:extLst>
          </p:cNvPr>
          <p:cNvSpPr txBox="1"/>
          <p:nvPr/>
        </p:nvSpPr>
        <p:spPr>
          <a:xfrm>
            <a:off x="546855" y="1853363"/>
            <a:ext cx="11248508" cy="4101027"/>
          </a:xfrm>
          <a:prstGeom prst="rect">
            <a:avLst/>
          </a:prstGeom>
        </p:spPr>
        <p:txBody>
          <a:bodyPr vert="horz" lIns="45720" tIns="45720" rIns="45720" bIns="45720" rtlCol="0" anchor="ctr">
            <a:normAutofit lnSpcReduction="10000"/>
          </a:bodyPr>
          <a:lstStyle/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2000" noProof="0" dirty="0"/>
              <a:t>A seguito della valutazione, </a:t>
            </a:r>
            <a:r>
              <a:rPr lang="it-IT" sz="2000" b="1" noProof="0" dirty="0"/>
              <a:t>il Direttore notifica tramite la piattaforma l’attribuzione del punteggio, </a:t>
            </a:r>
            <a:r>
              <a:rPr lang="it-IT" sz="2000" noProof="0" dirty="0"/>
              <a:t>che corrispondono ai seguenti </a:t>
            </a:r>
            <a:r>
              <a:rPr lang="it-IT" sz="2000" b="1" noProof="0" dirty="0"/>
              <a:t>livelli diversificati</a:t>
            </a:r>
            <a:r>
              <a:rPr lang="it-IT" sz="2000" noProof="0" dirty="0"/>
              <a:t>. </a:t>
            </a:r>
          </a:p>
          <a:p>
            <a:pPr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</a:pPr>
            <a:endParaRPr lang="it-IT" sz="2000" dirty="0"/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2000" noProof="0" dirty="0"/>
              <a:t>Decorsi dieci giorni lavorativi senza che il Dirigente scolastico abbia richiesto la fase di contradditorio, la valutazione si intende accettata</a:t>
            </a:r>
          </a:p>
          <a:p>
            <a:pPr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</a:pPr>
            <a:endParaRPr lang="it-IT" sz="2000" noProof="0" dirty="0"/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2000" noProof="0" dirty="0"/>
              <a:t>La valutazione si intende “</a:t>
            </a:r>
            <a:r>
              <a:rPr lang="it-IT" sz="2000" b="1" noProof="0" dirty="0"/>
              <a:t>negativa</a:t>
            </a:r>
            <a:r>
              <a:rPr lang="it-IT" sz="2000" noProof="0" dirty="0"/>
              <a:t>” qualora il punteggio riportato dal Dirigente scolastico al termine del processo di valutazione </a:t>
            </a:r>
            <a:r>
              <a:rPr lang="it-IT" sz="2000" b="1" noProof="0" dirty="0"/>
              <a:t>sia uguale o inferiore a 30 </a:t>
            </a:r>
            <a:r>
              <a:rPr lang="it-IT" sz="2000" noProof="0" dirty="0"/>
              <a:t>e ad essa sono connessi gli effetti dell’articolo 21 del decreto legislativo 30 marzo 2001, n. 165</a:t>
            </a:r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it-IT" sz="2000" noProof="0" dirty="0"/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2000" noProof="0" dirty="0"/>
              <a:t>In caso di valutazione negativa, </a:t>
            </a:r>
            <a:r>
              <a:rPr lang="it-IT" sz="2000" b="1" noProof="0" dirty="0"/>
              <a:t>il Direttore USR </a:t>
            </a:r>
            <a:r>
              <a:rPr lang="it-IT" sz="2000" noProof="0" dirty="0"/>
              <a:t>notifica tramite la piattaforma l’esito della valutazione all’interessato convocandolo, entro i successivi 30 giorni,</a:t>
            </a:r>
            <a:r>
              <a:rPr lang="it-IT" sz="2000" b="1" noProof="0" dirty="0"/>
              <a:t> </a:t>
            </a:r>
            <a:r>
              <a:rPr lang="it-IT" sz="2000" noProof="0" dirty="0"/>
              <a:t>per</a:t>
            </a:r>
            <a:r>
              <a:rPr lang="it-IT" sz="2000" b="1" noProof="0" dirty="0"/>
              <a:t> instaurare la fase del contraddittorio da concludere entro ulteriori 30 giorni</a:t>
            </a:r>
          </a:p>
        </p:txBody>
      </p:sp>
    </p:spTree>
    <p:extLst>
      <p:ext uri="{BB962C8B-B14F-4D97-AF65-F5344CB8AC3E}">
        <p14:creationId xmlns:p14="http://schemas.microsoft.com/office/powerpoint/2010/main" val="1314288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6134EBF-37D7-BC8B-130B-E7BDF1D6E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64059FD8-D84A-E897-5B81-2F31773ADD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B7BD945-997C-5834-F1F7-203D41B75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533" y="640080"/>
            <a:ext cx="3907057" cy="5613236"/>
          </a:xfrm>
        </p:spPr>
        <p:txBody>
          <a:bodyPr anchor="ctr"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DIRETTORE USR</a:t>
            </a:r>
            <a:br>
              <a:rPr lang="it-IT" dirty="0">
                <a:solidFill>
                  <a:srgbClr val="FFFFFF"/>
                </a:solidFill>
              </a:rPr>
            </a:br>
            <a:r>
              <a:rPr lang="it-IT" dirty="0">
                <a:solidFill>
                  <a:srgbClr val="FFFFFF"/>
                </a:solidFill>
              </a:rPr>
              <a:t>NELLE FASI DEL CONTRADDITORIO</a:t>
            </a:r>
            <a:br>
              <a:rPr lang="it-IT" dirty="0">
                <a:solidFill>
                  <a:srgbClr val="FFFFFF"/>
                </a:solidFill>
              </a:rPr>
            </a:br>
            <a:r>
              <a:rPr lang="it-IT" dirty="0">
                <a:solidFill>
                  <a:srgbClr val="FFFFFF"/>
                </a:solidFill>
              </a:rPr>
              <a:t>e fase di conciliazione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8C80706-254E-FC01-4620-FDECDC20E3BB}"/>
              </a:ext>
            </a:extLst>
          </p:cNvPr>
          <p:cNvSpPr txBox="1"/>
          <p:nvPr/>
        </p:nvSpPr>
        <p:spPr>
          <a:xfrm>
            <a:off x="5684554" y="1076558"/>
            <a:ext cx="6280445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it-IT" sz="2000" dirty="0"/>
              <a:t>All’esito del contraddittorio, </a:t>
            </a:r>
            <a:r>
              <a:rPr lang="it-IT" sz="2000" b="1" dirty="0"/>
              <a:t>il Direttore USR può confermare la valutazione o modificarla</a:t>
            </a:r>
            <a:r>
              <a:rPr lang="it-IT" sz="2000" dirty="0"/>
              <a:t>, trasmettendo con apposita comunicazione la valutazione definitiva al Dirigente scolastico</a:t>
            </a:r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2377679B-1029-782F-8230-885B2B3E19B4}"/>
              </a:ext>
            </a:extLst>
          </p:cNvPr>
          <p:cNvSpPr/>
          <p:nvPr/>
        </p:nvSpPr>
        <p:spPr>
          <a:xfrm>
            <a:off x="4432746" y="339367"/>
            <a:ext cx="1148576" cy="62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8A6ECBEC-C36F-86FB-A04E-1E609C70E8B3}"/>
              </a:ext>
            </a:extLst>
          </p:cNvPr>
          <p:cNvSpPr txBox="1"/>
          <p:nvPr/>
        </p:nvSpPr>
        <p:spPr>
          <a:xfrm>
            <a:off x="5718514" y="3603504"/>
            <a:ext cx="6280446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0" dirty="0"/>
              <a:t>Il Direttore </a:t>
            </a:r>
            <a:r>
              <a:rPr lang="it-IT" sz="2000" dirty="0"/>
              <a:t>USR riceve, </a:t>
            </a:r>
            <a:r>
              <a:rPr lang="it-IT" sz="2000" b="1" i="0" baseline="0" dirty="0"/>
              <a:t>per conoscenza,</a:t>
            </a:r>
            <a:r>
              <a:rPr lang="it-IT" sz="2000" b="0" dirty="0"/>
              <a:t> l’</a:t>
            </a:r>
            <a:r>
              <a:rPr lang="it-IT" sz="2000" b="1" i="0" baseline="0" dirty="0"/>
              <a:t>istanza scritta e motivata che il dirigente scolastico invia a DGOSVF per avviare la procedura di conciliazione </a:t>
            </a:r>
            <a:r>
              <a:rPr lang="it-IT" sz="2000" i="0" baseline="0" dirty="0"/>
              <a:t>finalizzata a rappresentare le proprie ragioni all’Organismo di garanzia</a:t>
            </a:r>
            <a:endParaRPr kumimoji="0" lang="it-IT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9" name="Freccia a destra 18">
            <a:extLst>
              <a:ext uri="{FF2B5EF4-FFF2-40B4-BE49-F238E27FC236}">
                <a16:creationId xmlns:a16="http://schemas.microsoft.com/office/drawing/2014/main" id="{465A104A-EA85-9D47-F9B1-401ED74A2547}"/>
              </a:ext>
            </a:extLst>
          </p:cNvPr>
          <p:cNvSpPr/>
          <p:nvPr/>
        </p:nvSpPr>
        <p:spPr>
          <a:xfrm>
            <a:off x="4432746" y="1331003"/>
            <a:ext cx="1148576" cy="62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2E69F9A9-E34F-7286-E95E-BF19EA31A6E7}"/>
              </a:ext>
            </a:extLst>
          </p:cNvPr>
          <p:cNvSpPr txBox="1"/>
          <p:nvPr/>
        </p:nvSpPr>
        <p:spPr>
          <a:xfrm>
            <a:off x="5718514" y="107062"/>
            <a:ext cx="6280444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00000"/>
              </a:lnSpc>
            </a:pPr>
            <a:r>
              <a:rPr lang="it-IT" sz="2000" b="0" dirty="0"/>
              <a:t>Il Direttore </a:t>
            </a:r>
            <a:r>
              <a:rPr lang="it-IT" sz="2000" dirty="0"/>
              <a:t>USR riceve </a:t>
            </a:r>
            <a:r>
              <a:rPr lang="it-IT" sz="2000" b="0" dirty="0"/>
              <a:t> </a:t>
            </a:r>
            <a:r>
              <a:rPr lang="it-IT" sz="2000" b="1" i="0" baseline="0" dirty="0"/>
              <a:t>istanza scritta e motivata dal dirigente scolastico </a:t>
            </a:r>
            <a:r>
              <a:rPr lang="it-IT" sz="2000" i="0" baseline="0" dirty="0"/>
              <a:t>per </a:t>
            </a:r>
            <a:r>
              <a:rPr lang="it-IT" sz="2000" b="0" dirty="0"/>
              <a:t>attivare la fase di contraddittorio</a:t>
            </a:r>
            <a:endParaRPr lang="en-US" sz="2000" dirty="0"/>
          </a:p>
        </p:txBody>
      </p:sp>
      <p:sp>
        <p:nvSpPr>
          <p:cNvPr id="26" name="Freccia a destra 25">
            <a:extLst>
              <a:ext uri="{FF2B5EF4-FFF2-40B4-BE49-F238E27FC236}">
                <a16:creationId xmlns:a16="http://schemas.microsoft.com/office/drawing/2014/main" id="{6B898588-3CBA-B7F4-C60D-8C85D8BDCE7A}"/>
              </a:ext>
            </a:extLst>
          </p:cNvPr>
          <p:cNvSpPr/>
          <p:nvPr/>
        </p:nvSpPr>
        <p:spPr>
          <a:xfrm>
            <a:off x="4535593" y="4105389"/>
            <a:ext cx="1148576" cy="62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DD311C4-05CD-12B3-4A50-30A57C624765}"/>
              </a:ext>
            </a:extLst>
          </p:cNvPr>
          <p:cNvSpPr txBox="1"/>
          <p:nvPr/>
        </p:nvSpPr>
        <p:spPr>
          <a:xfrm>
            <a:off x="5718514" y="5119722"/>
            <a:ext cx="6280446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b="1" dirty="0"/>
              <a:t>Ricevuto il parere dell’Organismo di garanzia il Direttore USR ha 10 giorni per confermare la valutazione o modificarla</a:t>
            </a:r>
            <a:r>
              <a:rPr lang="it-IT" sz="2000" dirty="0"/>
              <a:t>, motivando congruamente la sua decisione con nota scritta da notificare al valutato ed all’Organismo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E123C832-7C09-C1A4-7946-81B6042DEB42}"/>
              </a:ext>
            </a:extLst>
          </p:cNvPr>
          <p:cNvSpPr/>
          <p:nvPr/>
        </p:nvSpPr>
        <p:spPr>
          <a:xfrm>
            <a:off x="4535593" y="5408718"/>
            <a:ext cx="1148576" cy="62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80E9D07-A3FC-CAAB-F519-7B92D9DF9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039" y="460208"/>
            <a:ext cx="2653294" cy="870795"/>
          </a:xfrm>
          <a:prstGeom prst="rect">
            <a:avLst/>
          </a:prstGeom>
        </p:spPr>
      </p:pic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2D61D125-7530-D15B-A43A-E342EE369131}"/>
              </a:ext>
            </a:extLst>
          </p:cNvPr>
          <p:cNvSpPr/>
          <p:nvPr/>
        </p:nvSpPr>
        <p:spPr>
          <a:xfrm>
            <a:off x="4432746" y="2662520"/>
            <a:ext cx="1148576" cy="62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164D1D6-E060-D1F3-C8AD-16C3D5B344ED}"/>
              </a:ext>
            </a:extLst>
          </p:cNvPr>
          <p:cNvSpPr txBox="1"/>
          <p:nvPr/>
        </p:nvSpPr>
        <p:spPr>
          <a:xfrm>
            <a:off x="5718513" y="2436420"/>
            <a:ext cx="6280445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it-IT" sz="2000" dirty="0"/>
              <a:t>Esperita la fase del contraddittorio, in caso di disaccordo sulla valutazione finale, il dirigente scolastico </a:t>
            </a:r>
            <a:r>
              <a:rPr lang="it-IT" sz="2000" b="1" dirty="0"/>
              <a:t>potrà chiedere l’avvio della procedura di conciliazione</a:t>
            </a:r>
          </a:p>
        </p:txBody>
      </p:sp>
    </p:spTree>
    <p:extLst>
      <p:ext uri="{BB962C8B-B14F-4D97-AF65-F5344CB8AC3E}">
        <p14:creationId xmlns:p14="http://schemas.microsoft.com/office/powerpoint/2010/main" val="1710336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E03EC50-F1DB-1F82-392E-DE11E29404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8189CBE-8C2A-AA87-A025-94E32B5EF1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DFC47A5C-8B3B-0AF1-D98B-0E045395C4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5830117-6E56-DF8B-1F37-D39002169E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4FE8CD61-6356-5DCB-CC01-FBAF7FF012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91F848-8C21-20E2-8009-264BDC7B7B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5464" y="484632"/>
            <a:ext cx="7453538" cy="58809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698FA5F-73BE-292E-6904-D525EA6BA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96" y="977900"/>
            <a:ext cx="6539558" cy="33277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z="5400" noProof="0" dirty="0" err="1"/>
              <a:t>ATTIVITà</a:t>
            </a:r>
            <a:r>
              <a:rPr lang="it-IT" sz="5400" noProof="0" dirty="0"/>
              <a:t> DEL </a:t>
            </a:r>
            <a:br>
              <a:rPr lang="it-IT" sz="5400" noProof="0" dirty="0"/>
            </a:br>
            <a:r>
              <a:rPr lang="it-IT" sz="5400" noProof="0" dirty="0"/>
              <a:t>DIRETTORE USR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0B25249-3634-3979-AC63-C4BE613CA6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158680" y="4476657"/>
            <a:ext cx="537097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B2AC6914-E0B1-96C9-54BC-A4B7DFE8E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484632"/>
            <a:ext cx="3584224" cy="58809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3" name="Immagine 2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0AA4CD8E-368F-9B71-42FE-152BF8DEA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8836" y="1162627"/>
            <a:ext cx="2766291" cy="9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605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BEB4572-2730-91C9-CAEE-A1C3D5891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81AEB8A9-B768-4E30-BA55-D919E6687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9C72728-E361-456A-7D9A-9CE9B7441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it-IT" dirty="0">
                <a:solidFill>
                  <a:srgbClr val="FFFFFF"/>
                </a:solidFill>
              </a:rPr>
              <a:t>IN QUALI FASI INTERVIENE IL DIRETTORE USR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F0586A9-16EB-00C2-005A-88B225703A54}"/>
              </a:ext>
            </a:extLst>
          </p:cNvPr>
          <p:cNvSpPr txBox="1"/>
          <p:nvPr/>
        </p:nvSpPr>
        <p:spPr>
          <a:xfrm>
            <a:off x="6015157" y="671610"/>
            <a:ext cx="5731724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>
                <a:solidFill>
                  <a:prstClr val="black"/>
                </a:solidFill>
                <a:latin typeface="Tw Cen MT" panose="020B0602020104020603"/>
              </a:rPr>
              <a:t>n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ell’individuazione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dell’obiettivo a rilevanza regionale (a partire </a:t>
            </a:r>
            <a:r>
              <a:rPr kumimoji="0" lang="it-IT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dall’a.s.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2025/26)</a:t>
            </a:r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6821B3D3-C1FA-1702-2D42-33A99A14F53F}"/>
              </a:ext>
            </a:extLst>
          </p:cNvPr>
          <p:cNvSpPr/>
          <p:nvPr/>
        </p:nvSpPr>
        <p:spPr>
          <a:xfrm>
            <a:off x="4523196" y="640080"/>
            <a:ext cx="1148576" cy="62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73241D5-D770-9650-56B2-30D953D2D12D}"/>
              </a:ext>
            </a:extLst>
          </p:cNvPr>
          <p:cNvSpPr txBox="1"/>
          <p:nvPr/>
        </p:nvSpPr>
        <p:spPr>
          <a:xfrm>
            <a:off x="6069053" y="1592487"/>
            <a:ext cx="5677827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nell’assegnazione degli obiettivi definiti con il decreto interdipartimentale</a:t>
            </a:r>
          </a:p>
        </p:txBody>
      </p:sp>
      <p:sp>
        <p:nvSpPr>
          <p:cNvPr id="17" name="Freccia a destra 16">
            <a:extLst>
              <a:ext uri="{FF2B5EF4-FFF2-40B4-BE49-F238E27FC236}">
                <a16:creationId xmlns:a16="http://schemas.microsoft.com/office/drawing/2014/main" id="{4B1E0EEA-D789-2B50-EBD7-D51178A685C9}"/>
              </a:ext>
            </a:extLst>
          </p:cNvPr>
          <p:cNvSpPr/>
          <p:nvPr/>
        </p:nvSpPr>
        <p:spPr>
          <a:xfrm>
            <a:off x="4556650" y="1675905"/>
            <a:ext cx="1148576" cy="62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19" name="Freccia a destra 18">
            <a:extLst>
              <a:ext uri="{FF2B5EF4-FFF2-40B4-BE49-F238E27FC236}">
                <a16:creationId xmlns:a16="http://schemas.microsoft.com/office/drawing/2014/main" id="{583EB15B-8E17-EA4D-BA0D-8170F440F291}"/>
              </a:ext>
            </a:extLst>
          </p:cNvPr>
          <p:cNvSpPr/>
          <p:nvPr/>
        </p:nvSpPr>
        <p:spPr>
          <a:xfrm>
            <a:off x="4630546" y="2711730"/>
            <a:ext cx="1148576" cy="62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61B5BC5-4F05-9B0C-9EA5-8DCC6353BFAF}"/>
              </a:ext>
            </a:extLst>
          </p:cNvPr>
          <p:cNvSpPr txBox="1"/>
          <p:nvPr/>
        </p:nvSpPr>
        <p:spPr>
          <a:xfrm>
            <a:off x="6069052" y="2627012"/>
            <a:ext cx="5677826" cy="132343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nella misurazione e valutazione dei risultati raggiunti dai dirigenti scolastici, anche in considerazione di eventuali risultanze di verifiche effettuate e di ulteriori elementi conoscitivi acquisiti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B101992-99C4-29C6-E767-3418D7125782}"/>
              </a:ext>
            </a:extLst>
          </p:cNvPr>
          <p:cNvSpPr txBox="1"/>
          <p:nvPr/>
        </p:nvSpPr>
        <p:spPr>
          <a:xfrm>
            <a:off x="6096000" y="5322644"/>
            <a:ext cx="5731724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000" dirty="0">
                <a:solidFill>
                  <a:prstClr val="black"/>
                </a:solidFill>
                <a:latin typeface="Tw Cen MT" panose="020B0602020104020603"/>
              </a:rPr>
              <a:t>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n caso di attivazione della procedura di conciliazione, per </a:t>
            </a:r>
            <a:r>
              <a:rPr lang="it-IT" sz="2000" dirty="0">
                <a:solidFill>
                  <a:prstClr val="black"/>
                </a:solidFill>
                <a:latin typeface="Tw Cen MT" panose="020B0602020104020603"/>
              </a:rPr>
              <a:t>vaglio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 del parere dell’Organismo di garanzia </a:t>
            </a:r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4947B165-4966-388C-8FE5-834624267165}"/>
              </a:ext>
            </a:extLst>
          </p:cNvPr>
          <p:cNvSpPr/>
          <p:nvPr/>
        </p:nvSpPr>
        <p:spPr>
          <a:xfrm>
            <a:off x="4705283" y="5322644"/>
            <a:ext cx="1148576" cy="62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64A5575-9EDF-78A7-B4D0-0361D79524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80" y="460208"/>
            <a:ext cx="2767824" cy="908383"/>
          </a:xfrm>
          <a:prstGeom prst="rect">
            <a:avLst/>
          </a:prstGeom>
        </p:spPr>
      </p:pic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E36728E3-2807-2D66-D035-C4A615A37557}"/>
              </a:ext>
            </a:extLst>
          </p:cNvPr>
          <p:cNvSpPr/>
          <p:nvPr/>
        </p:nvSpPr>
        <p:spPr>
          <a:xfrm>
            <a:off x="4664445" y="4200719"/>
            <a:ext cx="1148576" cy="6244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CBA3555-B554-7C06-A5A4-ACF095CE2D8E}"/>
              </a:ext>
            </a:extLst>
          </p:cNvPr>
          <p:cNvSpPr txBox="1"/>
          <p:nvPr/>
        </p:nvSpPr>
        <p:spPr>
          <a:xfrm>
            <a:off x="6096000" y="4208940"/>
            <a:ext cx="5677827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w Cen MT" panose="020B0602020104020603"/>
                <a:ea typeface="+mn-ea"/>
                <a:cs typeface="+mn-cs"/>
              </a:rPr>
              <a:t>a seguito della notifica della valutazione, per l’eventuale fase di contraddittorio</a:t>
            </a:r>
          </a:p>
        </p:txBody>
      </p:sp>
    </p:spTree>
    <p:extLst>
      <p:ext uri="{BB962C8B-B14F-4D97-AF65-F5344CB8AC3E}">
        <p14:creationId xmlns:p14="http://schemas.microsoft.com/office/powerpoint/2010/main" val="3482566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45A7C-4CD8-2D2A-0879-992E7EF38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09660F88-7C62-06CB-DAAC-9E5D86B7FE83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0A51CB6C-C5D2-FB76-ACCE-2D6CFB4BF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AD5D773D-F097-81A0-4A1E-7F06A25BA160}"/>
              </a:ext>
            </a:extLst>
          </p:cNvPr>
          <p:cNvSpPr txBox="1"/>
          <p:nvPr/>
        </p:nvSpPr>
        <p:spPr>
          <a:xfrm>
            <a:off x="730082" y="2145987"/>
            <a:ext cx="11215339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Il Direttore Generale dell’Ufficio scolastico regionale definisce l’obiettivo regionale</a:t>
            </a:r>
          </a:p>
          <a:p>
            <a:endParaRPr lang="it-IT" sz="20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357188" indent="-357188">
              <a:buFont typeface="Wingdings" panose="05000000000000000000" pitchFamily="2" charset="2"/>
              <a:buChar char="q"/>
            </a:pPr>
            <a:r>
              <a:rPr lang="it-IT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p</a:t>
            </a:r>
            <a:r>
              <a:rPr lang="it-IT" sz="2000" b="1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revia condivisione con i Capi Dipartimento,</a:t>
            </a:r>
            <a:r>
              <a:rPr lang="it-IT" sz="2000" b="0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 al fine di garantire la tenuta nazionale del Sistema di valutazione</a:t>
            </a:r>
          </a:p>
          <a:p>
            <a:pPr marL="357188" indent="-357188">
              <a:buFont typeface="Wingdings" panose="05000000000000000000" pitchFamily="2" charset="2"/>
              <a:buChar char="q"/>
            </a:pPr>
            <a:r>
              <a:rPr lang="it-IT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it-IT" sz="2000" b="0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on riferimento agli ambiti e </a:t>
            </a:r>
            <a:r>
              <a:rPr lang="it-IT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ai criteri di valutazione</a:t>
            </a:r>
          </a:p>
          <a:p>
            <a:pPr marL="357188" indent="-357188">
              <a:buFont typeface="Wingdings" panose="05000000000000000000" pitchFamily="2" charset="2"/>
              <a:buChar char="q"/>
            </a:pPr>
            <a:r>
              <a:rPr lang="it-IT" sz="2000" b="0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tiene conto </a:t>
            </a:r>
            <a:r>
              <a:rPr lang="it-IT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- </a:t>
            </a:r>
            <a:r>
              <a:rPr lang="it-IT" sz="2000" b="0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ove presenti - delle minoranze linguistiche</a:t>
            </a:r>
          </a:p>
          <a:p>
            <a:pPr marL="357188" indent="-357188">
              <a:buFont typeface="Wingdings" panose="05000000000000000000" pitchFamily="2" charset="2"/>
              <a:buChar char="q"/>
            </a:pPr>
            <a:r>
              <a:rPr lang="it-IT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ha </a:t>
            </a:r>
            <a:r>
              <a:rPr lang="it-IT" sz="2000" b="0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peso pari a </a:t>
            </a:r>
            <a:r>
              <a:rPr lang="it-IT" sz="2000" b="1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10</a:t>
            </a:r>
          </a:p>
          <a:p>
            <a:pPr marL="357188" indent="-357188">
              <a:buFont typeface="Wingdings" panose="05000000000000000000" pitchFamily="2" charset="2"/>
              <a:buChar char="q"/>
            </a:pPr>
            <a:r>
              <a:rPr lang="it-IT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deve essere </a:t>
            </a:r>
            <a:r>
              <a:rPr lang="it-IT" sz="2000" b="0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ancorato a </a:t>
            </a:r>
            <a:r>
              <a:rPr lang="it-IT" sz="2000" b="1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dati oggettivamente rilevabili</a:t>
            </a:r>
          </a:p>
          <a:p>
            <a:pPr marL="357188" indent="-357188">
              <a:buFont typeface="Wingdings" panose="05000000000000000000" pitchFamily="2" charset="2"/>
              <a:buChar char="q"/>
            </a:pPr>
            <a:r>
              <a:rPr lang="it-IT" sz="2000" b="0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può essere eventualmente declinato </a:t>
            </a:r>
            <a:r>
              <a:rPr lang="it-IT" sz="2000" b="1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per cicli d’istruzione</a:t>
            </a:r>
          </a:p>
          <a:p>
            <a:pPr marL="357188" indent="-357188">
              <a:buFont typeface="Wingdings" panose="05000000000000000000" pitchFamily="2" charset="2"/>
              <a:buChar char="q"/>
            </a:pPr>
            <a:r>
              <a:rPr lang="it-IT" sz="200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it-IT" sz="2000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eve essere accompagnato dalla definizione di </a:t>
            </a:r>
            <a:r>
              <a:rPr lang="it-IT" sz="2000" b="1" i="0" u="none" strike="noStrike" baseline="0" dirty="0">
                <a:solidFill>
                  <a:srgbClr val="000000"/>
                </a:solidFill>
                <a:cs typeface="Times New Roman" panose="02020603050405020304" pitchFamily="18" charset="0"/>
              </a:rPr>
              <a:t>indicatori, pesi e valori target</a:t>
            </a:r>
          </a:p>
          <a:p>
            <a:pPr marL="357188" indent="-357188">
              <a:buFont typeface="Wingdings" panose="05000000000000000000" pitchFamily="2" charset="2"/>
              <a:buChar char="q"/>
            </a:pPr>
            <a:endParaRPr lang="it-IT" sz="3600" b="1" dirty="0">
              <a:cs typeface="Times New Roman" panose="02020603050405020304" pitchFamily="18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7AA58A9-DEAD-8EDB-34BA-AED8114C3869}"/>
              </a:ext>
            </a:extLst>
          </p:cNvPr>
          <p:cNvSpPr txBox="1"/>
          <p:nvPr/>
        </p:nvSpPr>
        <p:spPr>
          <a:xfrm>
            <a:off x="2518458" y="5581051"/>
            <a:ext cx="7638585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dirty="0">
                <a:solidFill>
                  <a:srgbClr val="FF0000"/>
                </a:solidFill>
              </a:rPr>
              <a:t>ATTIVITÀ NON PREVISTA PER LA FASE TRANSITORIA DELL’A.S. 2024/25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FE4338B2-D905-8B7E-0FC7-EC8A5A6D2B2A}"/>
              </a:ext>
            </a:extLst>
          </p:cNvPr>
          <p:cNvSpPr txBox="1">
            <a:spLocks/>
          </p:cNvSpPr>
          <p:nvPr/>
        </p:nvSpPr>
        <p:spPr>
          <a:xfrm>
            <a:off x="546855" y="500518"/>
            <a:ext cx="9720072" cy="14996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500">
                <a:solidFill>
                  <a:srgbClr val="FFFFFF"/>
                </a:solidFill>
              </a:rPr>
              <a:t>INDIVIDUAZIONE DELL’OBIETTIVO A RILEVANZA REGIONALE</a:t>
            </a:r>
            <a:endParaRPr lang="it-IT" sz="3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20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E933F9-09D0-512A-0A0A-44D7C2486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7088EE0A-E825-DE94-449D-F2DAD693DA7F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FDC3D32E-DC12-4811-0B6F-06E260EB3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DCB14FCE-EDFE-41D7-5BEC-684C9FD445E7}"/>
              </a:ext>
            </a:extLst>
          </p:cNvPr>
          <p:cNvSpPr txBox="1">
            <a:spLocks/>
          </p:cNvSpPr>
          <p:nvPr/>
        </p:nvSpPr>
        <p:spPr>
          <a:xfrm>
            <a:off x="546855" y="500518"/>
            <a:ext cx="9720072" cy="14996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500" dirty="0">
                <a:solidFill>
                  <a:srgbClr val="FFFFFF"/>
                </a:solidFill>
              </a:rPr>
              <a:t>Assegnazione degli obiettivi ai Dirigenti scolastici</a:t>
            </a:r>
            <a:br>
              <a:rPr lang="it-IT" sz="3500" dirty="0">
                <a:solidFill>
                  <a:srgbClr val="FFFFFF"/>
                </a:solidFill>
              </a:rPr>
            </a:br>
            <a:r>
              <a:rPr lang="it-IT" sz="3500" dirty="0">
                <a:solidFill>
                  <a:srgbClr val="FFFFFF"/>
                </a:solidFill>
              </a:rPr>
              <a:t>da parte dei Direttori USR</a:t>
            </a:r>
          </a:p>
        </p:txBody>
      </p:sp>
      <p:graphicFrame>
        <p:nvGraphicFramePr>
          <p:cNvPr id="3" name="Segnaposto contenuto 2">
            <a:extLst>
              <a:ext uri="{FF2B5EF4-FFF2-40B4-BE49-F238E27FC236}">
                <a16:creationId xmlns:a16="http://schemas.microsoft.com/office/drawing/2014/main" id="{79A11CF2-FE3D-6B2F-45C4-CC5AA5956D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3719433"/>
              </p:ext>
            </p:extLst>
          </p:nvPr>
        </p:nvGraphicFramePr>
        <p:xfrm>
          <a:off x="546855" y="1932147"/>
          <a:ext cx="11244262" cy="44253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72045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AFCC34-3479-B8E5-4105-AF9263CC4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F8974267-9F79-4733-0B9D-14C4CA8823E5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0751AD6E-14F0-353C-DBA3-515D88FC4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3155FB21-474D-D4DE-20F8-1B924671571E}"/>
              </a:ext>
            </a:extLst>
          </p:cNvPr>
          <p:cNvSpPr txBox="1">
            <a:spLocks/>
          </p:cNvSpPr>
          <p:nvPr/>
        </p:nvSpPr>
        <p:spPr>
          <a:xfrm>
            <a:off x="546855" y="500518"/>
            <a:ext cx="9720072" cy="9806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>
                <a:solidFill>
                  <a:srgbClr val="FFFFFF"/>
                </a:solidFill>
              </a:rPr>
              <a:t>misurazione e valutazione dei risultati</a:t>
            </a:r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E4351B92-72CD-F0EC-3A12-3043C76F7C3F}"/>
              </a:ext>
            </a:extLst>
          </p:cNvPr>
          <p:cNvSpPr/>
          <p:nvPr/>
        </p:nvSpPr>
        <p:spPr>
          <a:xfrm>
            <a:off x="789940" y="2282569"/>
            <a:ext cx="10896600" cy="964167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bg1">
              <a:lumMod val="95000"/>
              <a:hueOff val="0"/>
              <a:satOff val="0"/>
              <a:lumOff val="0"/>
              <a:alphaOff val="0"/>
            </a:schemeClr>
          </a:fillRef>
          <a:effectRef idx="0">
            <a:schemeClr val="bg1">
              <a:lumMod val="9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18" name="Rettangolo 17" descr="Abaco contorno">
            <a:extLst>
              <a:ext uri="{FF2B5EF4-FFF2-40B4-BE49-F238E27FC236}">
                <a16:creationId xmlns:a16="http://schemas.microsoft.com/office/drawing/2014/main" id="{93A8B145-F6C2-A3AB-45C2-92A60F0C9DC5}"/>
              </a:ext>
            </a:extLst>
          </p:cNvPr>
          <p:cNvSpPr/>
          <p:nvPr/>
        </p:nvSpPr>
        <p:spPr>
          <a:xfrm>
            <a:off x="1069482" y="2535821"/>
            <a:ext cx="530810" cy="530292"/>
          </a:xfrm>
          <a:prstGeom prst="rect">
            <a:avLst/>
          </a:pr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67963CDC-E76F-46D7-D965-FAA65FEB0BD6}"/>
              </a:ext>
            </a:extLst>
          </p:cNvPr>
          <p:cNvGrpSpPr/>
          <p:nvPr/>
        </p:nvGrpSpPr>
        <p:grpSpPr>
          <a:xfrm>
            <a:off x="1904072" y="2282569"/>
            <a:ext cx="9723941" cy="965110"/>
            <a:chOff x="1114132" y="2814"/>
            <a:chExt cx="9723941" cy="965110"/>
          </a:xfrm>
        </p:grpSpPr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CB112279-5A4D-8DC3-B8F4-A7AB9FDAF214}"/>
                </a:ext>
              </a:extLst>
            </p:cNvPr>
            <p:cNvSpPr/>
            <p:nvPr/>
          </p:nvSpPr>
          <p:spPr>
            <a:xfrm>
              <a:off x="1114132" y="2814"/>
              <a:ext cx="9723941" cy="96511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AC96F6E7-0A64-AC20-CAF1-8FBA557B76D1}"/>
                </a:ext>
              </a:extLst>
            </p:cNvPr>
            <p:cNvSpPr txBox="1"/>
            <p:nvPr/>
          </p:nvSpPr>
          <p:spPr>
            <a:xfrm>
              <a:off x="1114132" y="2814"/>
              <a:ext cx="9723941" cy="965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141" tIns="102141" rIns="102141" bIns="102141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000" b="0" kern="1200" dirty="0"/>
                <a:t>La misurazione e la valutazione dei risultati avviene attraverso una </a:t>
              </a:r>
              <a:r>
                <a:rPr lang="it-IT" sz="2000" b="1" kern="1200" dirty="0"/>
                <a:t>PIATTAFORMA DEDICATA</a:t>
              </a:r>
              <a:endParaRPr lang="en-US" sz="2000" b="1" kern="1200" dirty="0"/>
            </a:p>
          </p:txBody>
        </p:sp>
      </p:grp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B864EF1D-08BA-297F-762C-F45EC0779BC2}"/>
              </a:ext>
            </a:extLst>
          </p:cNvPr>
          <p:cNvSpPr/>
          <p:nvPr/>
        </p:nvSpPr>
        <p:spPr>
          <a:xfrm>
            <a:off x="789940" y="3474764"/>
            <a:ext cx="10896600" cy="964167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bg1">
              <a:lumMod val="95000"/>
              <a:hueOff val="0"/>
              <a:satOff val="0"/>
              <a:lumOff val="0"/>
              <a:alphaOff val="0"/>
            </a:schemeClr>
          </a:fillRef>
          <a:effectRef idx="0">
            <a:schemeClr val="bg1">
              <a:lumMod val="9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21" name="Rettangolo 20" descr="Elenco di controllo con riempimento a tinta unita">
            <a:extLst>
              <a:ext uri="{FF2B5EF4-FFF2-40B4-BE49-F238E27FC236}">
                <a16:creationId xmlns:a16="http://schemas.microsoft.com/office/drawing/2014/main" id="{12CE1B43-64DF-171D-5881-7A49F51948ED}"/>
              </a:ext>
            </a:extLst>
          </p:cNvPr>
          <p:cNvSpPr/>
          <p:nvPr/>
        </p:nvSpPr>
        <p:spPr>
          <a:xfrm>
            <a:off x="1081600" y="3691702"/>
            <a:ext cx="530810" cy="530292"/>
          </a:xfrm>
          <a:prstGeom prst="rect">
            <a:avLst/>
          </a:pr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B3C33D80-7625-1067-4FA3-B14902EA99D2}"/>
              </a:ext>
            </a:extLst>
          </p:cNvPr>
          <p:cNvGrpSpPr/>
          <p:nvPr/>
        </p:nvGrpSpPr>
        <p:grpSpPr>
          <a:xfrm>
            <a:off x="1904072" y="3474764"/>
            <a:ext cx="9723941" cy="965110"/>
            <a:chOff x="1114132" y="1195009"/>
            <a:chExt cx="9723941" cy="965110"/>
          </a:xfrm>
        </p:grpSpPr>
        <p:sp>
          <p:nvSpPr>
            <p:cNvPr id="28" name="Rettangolo 27">
              <a:extLst>
                <a:ext uri="{FF2B5EF4-FFF2-40B4-BE49-F238E27FC236}">
                  <a16:creationId xmlns:a16="http://schemas.microsoft.com/office/drawing/2014/main" id="{92276D61-B2F2-967E-BE6F-816A5352B2F8}"/>
                </a:ext>
              </a:extLst>
            </p:cNvPr>
            <p:cNvSpPr/>
            <p:nvPr/>
          </p:nvSpPr>
          <p:spPr>
            <a:xfrm>
              <a:off x="1114132" y="1195009"/>
              <a:ext cx="9723941" cy="96511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106D8C87-127D-5245-FB96-4B302E4BD946}"/>
                </a:ext>
              </a:extLst>
            </p:cNvPr>
            <p:cNvSpPr txBox="1"/>
            <p:nvPr/>
          </p:nvSpPr>
          <p:spPr>
            <a:xfrm>
              <a:off x="1114132" y="1195009"/>
              <a:ext cx="9723941" cy="965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141" tIns="102141" rIns="102141" bIns="102141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000" b="0" kern="1200" dirty="0"/>
                <a:t>Per ogni indicatore associato agli obiettivi specifici e all’obiettivo di rilevanza regionale sono riportati i dati a disposizione del sistema informativo del Ministero e/o provenienti da altri sistemi</a:t>
              </a:r>
              <a:endParaRPr lang="en-US" sz="2000" b="0" kern="1200" dirty="0"/>
            </a:p>
          </p:txBody>
        </p:sp>
      </p:grpSp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9BB3231E-A76B-EAB2-2B18-E8DDAA423704}"/>
              </a:ext>
            </a:extLst>
          </p:cNvPr>
          <p:cNvSpPr/>
          <p:nvPr/>
        </p:nvSpPr>
        <p:spPr>
          <a:xfrm>
            <a:off x="789940" y="4666960"/>
            <a:ext cx="10896600" cy="964167"/>
          </a:xfrm>
          <a:prstGeom prst="roundRect">
            <a:avLst>
              <a:gd name="adj" fmla="val 10000"/>
            </a:avLst>
          </a:prstGeom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bg1">
              <a:lumMod val="95000"/>
              <a:hueOff val="0"/>
              <a:satOff val="0"/>
              <a:lumOff val="0"/>
              <a:alphaOff val="0"/>
            </a:schemeClr>
          </a:fillRef>
          <a:effectRef idx="0">
            <a:schemeClr val="bg1">
              <a:lumMod val="9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24" name="Rettangolo 23" descr="Blog con riempimento a tinta unita">
            <a:extLst>
              <a:ext uri="{FF2B5EF4-FFF2-40B4-BE49-F238E27FC236}">
                <a16:creationId xmlns:a16="http://schemas.microsoft.com/office/drawing/2014/main" id="{5AA949CB-BF97-041D-7035-6AF12221BC1E}"/>
              </a:ext>
            </a:extLst>
          </p:cNvPr>
          <p:cNvSpPr/>
          <p:nvPr/>
        </p:nvSpPr>
        <p:spPr>
          <a:xfrm>
            <a:off x="1081600" y="4883897"/>
            <a:ext cx="530810" cy="530292"/>
          </a:xfrm>
          <a:prstGeom prst="rect">
            <a:avLst/>
          </a:pr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F981343B-CF67-5F96-478A-B224E7C42B09}"/>
              </a:ext>
            </a:extLst>
          </p:cNvPr>
          <p:cNvGrpSpPr/>
          <p:nvPr/>
        </p:nvGrpSpPr>
        <p:grpSpPr>
          <a:xfrm>
            <a:off x="1904072" y="4666960"/>
            <a:ext cx="9723941" cy="965110"/>
            <a:chOff x="1114132" y="2387205"/>
            <a:chExt cx="9723941" cy="965110"/>
          </a:xfrm>
        </p:grpSpPr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909B45C4-79AC-86F8-8FDC-7EF146EF2BF4}"/>
                </a:ext>
              </a:extLst>
            </p:cNvPr>
            <p:cNvSpPr/>
            <p:nvPr/>
          </p:nvSpPr>
          <p:spPr>
            <a:xfrm>
              <a:off x="1114132" y="2387205"/>
              <a:ext cx="9723941" cy="96511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863514CB-0421-B5B6-CA97-5F0D7A62B645}"/>
                </a:ext>
              </a:extLst>
            </p:cNvPr>
            <p:cNvSpPr txBox="1"/>
            <p:nvPr/>
          </p:nvSpPr>
          <p:spPr>
            <a:xfrm>
              <a:off x="1114132" y="2387205"/>
              <a:ext cx="9723941" cy="965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141" tIns="102141" rIns="102141" bIns="102141" numCol="1" spcCol="1270" anchor="ctr" anchorCtr="0">
              <a:noAutofit/>
            </a:bodyPr>
            <a:lstStyle/>
            <a:p>
              <a:pPr marL="0" lvl="0" indent="0" algn="l" defTabSz="8890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000" b="0" i="0" kern="1200" baseline="0" dirty="0">
                  <a:latin typeface="Tw Cen MT" panose="020B0602020104020603"/>
                  <a:ea typeface="+mn-ea"/>
                  <a:cs typeface="+mn-cs"/>
                </a:rPr>
                <a:t>sono messi a disposizione del Direttore USR i dati di contesto dell’istituzione scolastica in cui opera il Dirigente scolastico desumibili dai dati a disposizione del sistema informativo del Ministero</a:t>
              </a:r>
              <a:endParaRPr lang="it-IT" sz="2000" b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50269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4F6AE-C45E-EF99-3C07-26919EB664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0889897A-3A0B-E31D-D2DF-4BC3BDA5F5D3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8BBB0616-820B-7C39-1154-00F565673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6205C676-B9DC-7A9B-F82F-9D714283A746}"/>
              </a:ext>
            </a:extLst>
          </p:cNvPr>
          <p:cNvSpPr txBox="1">
            <a:spLocks/>
          </p:cNvSpPr>
          <p:nvPr/>
        </p:nvSpPr>
        <p:spPr>
          <a:xfrm>
            <a:off x="546855" y="500518"/>
            <a:ext cx="9720072" cy="9806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400" dirty="0">
                <a:solidFill>
                  <a:srgbClr val="FFFFFF"/>
                </a:solidFill>
              </a:rPr>
              <a:t>ATTRIBUZIONE DEL PUNTEGGIO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F8667AAE-25E7-9DC7-432F-1C4B55B633B1}"/>
              </a:ext>
            </a:extLst>
          </p:cNvPr>
          <p:cNvSpPr/>
          <p:nvPr/>
        </p:nvSpPr>
        <p:spPr>
          <a:xfrm>
            <a:off x="840740" y="2288268"/>
            <a:ext cx="10896600" cy="1550945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4" name="Rettangolo 3" descr="Tiro a segno">
            <a:extLst>
              <a:ext uri="{FF2B5EF4-FFF2-40B4-BE49-F238E27FC236}">
                <a16:creationId xmlns:a16="http://schemas.microsoft.com/office/drawing/2014/main" id="{C2136710-08F0-22C7-E67B-24A894976413}"/>
              </a:ext>
            </a:extLst>
          </p:cNvPr>
          <p:cNvSpPr/>
          <p:nvPr/>
        </p:nvSpPr>
        <p:spPr>
          <a:xfrm>
            <a:off x="1195525" y="2741209"/>
            <a:ext cx="645064" cy="645064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C522722D-663B-336C-4843-3B258C2A3BE7}"/>
              </a:ext>
            </a:extLst>
          </p:cNvPr>
          <p:cNvGrpSpPr/>
          <p:nvPr/>
        </p:nvGrpSpPr>
        <p:grpSpPr>
          <a:xfrm>
            <a:off x="2195374" y="2477319"/>
            <a:ext cx="9319480" cy="1437535"/>
            <a:chOff x="1354634" y="327340"/>
            <a:chExt cx="9319480" cy="1437535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E8E1C58E-8D00-CD6A-7E6E-2083F9FD1B0F}"/>
                </a:ext>
              </a:extLst>
            </p:cNvPr>
            <p:cNvSpPr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AC0F5F45-5476-6162-C178-E048E9CC5FFA}"/>
                </a:ext>
              </a:extLst>
            </p:cNvPr>
            <p:cNvSpPr txBox="1"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139" tIns="152139" rIns="152139" bIns="152139" numCol="1" spcCol="1270" anchor="ctr" anchorCtr="0">
              <a:noAutofit/>
            </a:bodyPr>
            <a:lstStyle/>
            <a:p>
              <a:pPr marL="0" lvl="0" indent="0" algn="just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400" b="1" kern="1200" dirty="0"/>
                <a:t>VALUTAZIONE DEI RISULTATI IN BASE AL CONSEGUIMENTO DEGLI OBIETTIVI</a:t>
              </a:r>
              <a:r>
                <a:rPr lang="it-IT" sz="2100" b="1" kern="1200" dirty="0"/>
                <a:t>: </a:t>
              </a:r>
              <a:r>
                <a:rPr lang="it-IT" sz="2100" b="1" u="sng" kern="1200" dirty="0"/>
                <a:t>max punti 80 </a:t>
              </a:r>
              <a:r>
                <a:rPr lang="it-IT" sz="2100" kern="1200" dirty="0"/>
                <a:t>- determinati dalla somma dei punteggi associati ad ogni indicatore desumibili automaticamente dal sistema informativo attraverso la PIATTAFORMA</a:t>
              </a:r>
              <a:endParaRPr lang="en-US" sz="2100" kern="1200" dirty="0"/>
            </a:p>
          </p:txBody>
        </p:sp>
      </p:grp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952C3A48-6168-BF61-CEF3-4176BE21C0DB}"/>
              </a:ext>
            </a:extLst>
          </p:cNvPr>
          <p:cNvSpPr/>
          <p:nvPr/>
        </p:nvSpPr>
        <p:spPr>
          <a:xfrm>
            <a:off x="840740" y="4353059"/>
            <a:ext cx="10896600" cy="1598433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-1323373"/>
              <a:satOff val="1492"/>
              <a:lumOff val="3530"/>
              <a:alphaOff val="0"/>
            </a:schemeClr>
          </a:fillRef>
          <a:effectRef idx="0">
            <a:schemeClr val="accent2">
              <a:hueOff val="-1323373"/>
              <a:satOff val="1492"/>
              <a:lumOff val="3530"/>
              <a:alphaOff val="0"/>
            </a:schemeClr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9" name="Rettangolo 8" descr="Branching Diagram">
            <a:extLst>
              <a:ext uri="{FF2B5EF4-FFF2-40B4-BE49-F238E27FC236}">
                <a16:creationId xmlns:a16="http://schemas.microsoft.com/office/drawing/2014/main" id="{4D3720AE-AE17-56DE-11F8-C3F4467D238E}"/>
              </a:ext>
            </a:extLst>
          </p:cNvPr>
          <p:cNvSpPr/>
          <p:nvPr/>
        </p:nvSpPr>
        <p:spPr>
          <a:xfrm>
            <a:off x="1195525" y="4829744"/>
            <a:ext cx="645064" cy="645064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D5E061D5-A8D6-93E1-FB37-9339F4DCF8A8}"/>
              </a:ext>
            </a:extLst>
          </p:cNvPr>
          <p:cNvGrpSpPr/>
          <p:nvPr/>
        </p:nvGrpSpPr>
        <p:grpSpPr>
          <a:xfrm>
            <a:off x="2090772" y="4103905"/>
            <a:ext cx="9396384" cy="2149776"/>
            <a:chOff x="1354634" y="2059754"/>
            <a:chExt cx="9396384" cy="2149776"/>
          </a:xfrm>
        </p:grpSpPr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9B6719B1-6701-00A2-5DB4-4C161051FAF2}"/>
                </a:ext>
              </a:extLst>
            </p:cNvPr>
            <p:cNvSpPr/>
            <p:nvPr/>
          </p:nvSpPr>
          <p:spPr>
            <a:xfrm>
              <a:off x="1354634" y="2059754"/>
              <a:ext cx="9396384" cy="214977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DA5E3212-7CBF-54F1-C755-AE089378389A}"/>
                </a:ext>
              </a:extLst>
            </p:cNvPr>
            <p:cNvSpPr txBox="1"/>
            <p:nvPr/>
          </p:nvSpPr>
          <p:spPr>
            <a:xfrm>
              <a:off x="1354634" y="2059754"/>
              <a:ext cx="9396384" cy="214977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139" tIns="152139" rIns="152139" bIns="152139" numCol="1" spcCol="1270" anchor="ctr" anchorCtr="0">
              <a:noAutofit/>
            </a:bodyPr>
            <a:lstStyle/>
            <a:p>
              <a:pPr marL="0" lvl="0" indent="0" algn="just" defTabSz="9779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200" b="1" kern="1200" dirty="0"/>
                <a:t>COMPORTAMENTI PROFESSIONALI E ORGANIZZATIVI: </a:t>
              </a:r>
              <a:r>
                <a:rPr lang="it-IT" sz="2200" b="1" u="sng" kern="1200" dirty="0"/>
                <a:t>max punti 20  </a:t>
              </a:r>
              <a:r>
                <a:rPr lang="it-IT" sz="2200" kern="1200" dirty="0"/>
                <a:t>Attribuiti dai Direttori USR sulla base della </a:t>
              </a:r>
              <a:r>
                <a:rPr lang="it-IT" sz="2200" b="1" kern="1200" dirty="0"/>
                <a:t>RUBRICA DI VALUTAZIONE </a:t>
              </a:r>
              <a:r>
                <a:rPr lang="it-IT" sz="2200" kern="1200" dirty="0"/>
                <a:t>dei comportamenti professionali ed organizzativi a seguito dell’istruttoria da parte dei Dirigenti degli AT e Dirigenti tecnici con funzioni ispettive</a:t>
              </a:r>
              <a:endParaRPr lang="en-US" sz="2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1977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B600C-8DD8-9E61-79EF-D1DD5C655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7F078437-4DDB-865C-D8E3-A6907B084371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3B85B7E5-1790-6C90-CDBC-E4EC938C17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213DFC89-5B93-C40B-1102-3694B90BAD7A}"/>
              </a:ext>
            </a:extLst>
          </p:cNvPr>
          <p:cNvSpPr txBox="1">
            <a:spLocks/>
          </p:cNvSpPr>
          <p:nvPr/>
        </p:nvSpPr>
        <p:spPr>
          <a:xfrm>
            <a:off x="546855" y="500518"/>
            <a:ext cx="9720072" cy="9806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4" name="Rettangolo 3" descr="Tiro a segno">
            <a:extLst>
              <a:ext uri="{FF2B5EF4-FFF2-40B4-BE49-F238E27FC236}">
                <a16:creationId xmlns:a16="http://schemas.microsoft.com/office/drawing/2014/main" id="{F92EA9A3-3C83-8FA8-89F6-B7C658D988B3}"/>
              </a:ext>
            </a:extLst>
          </p:cNvPr>
          <p:cNvSpPr/>
          <p:nvPr/>
        </p:nvSpPr>
        <p:spPr>
          <a:xfrm>
            <a:off x="1195525" y="2741209"/>
            <a:ext cx="645064" cy="645064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773ED705-2B0D-0AB9-88CB-CCCC854A8E39}"/>
              </a:ext>
            </a:extLst>
          </p:cNvPr>
          <p:cNvGrpSpPr/>
          <p:nvPr/>
        </p:nvGrpSpPr>
        <p:grpSpPr>
          <a:xfrm>
            <a:off x="2195374" y="2477319"/>
            <a:ext cx="9319480" cy="1437535"/>
            <a:chOff x="1354634" y="327340"/>
            <a:chExt cx="9319480" cy="1437535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E1AE7B5E-3C7A-51F1-12FB-EBB5185CB7CA}"/>
                </a:ext>
              </a:extLst>
            </p:cNvPr>
            <p:cNvSpPr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FE8ECC12-6661-34D4-2DAC-75BABBE90CAA}"/>
                </a:ext>
              </a:extLst>
            </p:cNvPr>
            <p:cNvSpPr txBox="1"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139" tIns="152139" rIns="152139" bIns="152139" numCol="1" spcCol="1270" anchor="ctr" anchorCtr="0">
              <a:noAutofit/>
            </a:bodyPr>
            <a:lstStyle/>
            <a:p>
              <a:pPr marL="0" lvl="0" indent="0" algn="just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400" b="1" kern="1200" dirty="0"/>
                <a:t>VALUTAZIONE DEI RISULTATI IN BASE AL CONSEGUIMENTO DEGLI OBIETTIVI</a:t>
              </a:r>
              <a:r>
                <a:rPr lang="it-IT" sz="2100" b="1" kern="1200" dirty="0"/>
                <a:t>: </a:t>
              </a:r>
              <a:r>
                <a:rPr lang="it-IT" sz="2100" b="1" u="sng" kern="1200" dirty="0"/>
                <a:t>max punti 80 </a:t>
              </a:r>
              <a:r>
                <a:rPr lang="it-IT" sz="2100" kern="1200" dirty="0"/>
                <a:t>- determinati dalla somma dei punteggi associati ad ogni indicatore desumibili automaticamente dal sistema informativo attraverso la PIATTAFORMA</a:t>
              </a:r>
              <a:endParaRPr lang="en-US" sz="2100" kern="1200" dirty="0"/>
            </a:p>
          </p:txBody>
        </p:sp>
      </p:grpSp>
      <p:sp>
        <p:nvSpPr>
          <p:cNvPr id="9" name="Rettangolo 8" descr="Branching Diagram">
            <a:extLst>
              <a:ext uri="{FF2B5EF4-FFF2-40B4-BE49-F238E27FC236}">
                <a16:creationId xmlns:a16="http://schemas.microsoft.com/office/drawing/2014/main" id="{E3497F65-8B2D-B1C0-758C-0455F0174282}"/>
              </a:ext>
            </a:extLst>
          </p:cNvPr>
          <p:cNvSpPr/>
          <p:nvPr/>
        </p:nvSpPr>
        <p:spPr>
          <a:xfrm>
            <a:off x="1195525" y="4829744"/>
            <a:ext cx="645064" cy="645064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26" name="Titolo 1">
            <a:extLst>
              <a:ext uri="{FF2B5EF4-FFF2-40B4-BE49-F238E27FC236}">
                <a16:creationId xmlns:a16="http://schemas.microsoft.com/office/drawing/2014/main" id="{468AF066-28F8-DF31-FD34-F8FD46A208BE}"/>
              </a:ext>
            </a:extLst>
          </p:cNvPr>
          <p:cNvSpPr txBox="1">
            <a:spLocks/>
          </p:cNvSpPr>
          <p:nvPr/>
        </p:nvSpPr>
        <p:spPr>
          <a:xfrm>
            <a:off x="522877" y="381509"/>
            <a:ext cx="10659872" cy="14996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834D904-B51F-C68C-A840-75FFE9E0C2DD}"/>
              </a:ext>
            </a:extLst>
          </p:cNvPr>
          <p:cNvSpPr txBox="1"/>
          <p:nvPr/>
        </p:nvSpPr>
        <p:spPr>
          <a:xfrm>
            <a:off x="522877" y="2022339"/>
            <a:ext cx="11284154" cy="3973539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/>
          <a:p>
            <a:pPr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</a:pPr>
            <a:r>
              <a:rPr lang="it-IT" sz="2000" b="1" dirty="0"/>
              <a:t>Il Direttore generale USR valuta i comportamenti professionali e organizzativi </a:t>
            </a:r>
            <a:endParaRPr lang="it-IT" sz="2000" b="1" noProof="0" dirty="0"/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it-IT" sz="2000" noProof="0" dirty="0"/>
              <a:t>con riferimento alla </a:t>
            </a:r>
            <a:r>
              <a:rPr lang="it-IT" sz="2000" b="1" noProof="0" dirty="0"/>
              <a:t>capacità di raggiungere i risultati in maniera trasversale </a:t>
            </a:r>
            <a:r>
              <a:rPr lang="it-IT" sz="2000" noProof="0" dirty="0"/>
              <a:t>a tutti gli indicatori connessi agli obiettivi assegnati</a:t>
            </a:r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endParaRPr lang="en-US" sz="2000" noProof="0" dirty="0"/>
          </a:p>
          <a:p>
            <a:pPr marL="285750" indent="-285750" algn="just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q"/>
            </a:pPr>
            <a:r>
              <a:rPr lang="en-US" sz="2000" noProof="0" dirty="0" err="1"/>
              <a:t>tiene</a:t>
            </a:r>
            <a:r>
              <a:rPr lang="en-US" sz="2000" noProof="0" dirty="0"/>
              <a:t> conto anche di </a:t>
            </a:r>
            <a:r>
              <a:rPr lang="en-US" sz="2000" b="1" noProof="0" dirty="0"/>
              <a:t>eventuali risultanze di verifiche</a:t>
            </a:r>
            <a:r>
              <a:rPr lang="en-US" sz="2000" noProof="0" dirty="0"/>
              <a:t>, effettuate anche attraverso visite ispettive, e di </a:t>
            </a:r>
            <a:r>
              <a:rPr lang="en-US" sz="2000" b="1" noProof="0" dirty="0"/>
              <a:t>ulteriori elementi conoscitivi acquisiti</a:t>
            </a:r>
            <a:r>
              <a:rPr lang="en-US" sz="2000" noProof="0" dirty="0"/>
              <a:t> nonché della </a:t>
            </a:r>
            <a:r>
              <a:rPr lang="en-US" sz="2000" b="1" noProof="0" dirty="0"/>
              <a:t>complessità del contesto </a:t>
            </a:r>
            <a:r>
              <a:rPr lang="en-US" sz="2000" noProof="0" dirty="0"/>
              <a:t>in cui opera il Dirigente scolastico, garantendo una differenziazione dei giudizi</a:t>
            </a: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846D218C-821F-6AB7-786D-DBA2A1CE9E30}"/>
              </a:ext>
            </a:extLst>
          </p:cNvPr>
          <p:cNvSpPr txBox="1">
            <a:spLocks/>
          </p:cNvSpPr>
          <p:nvPr/>
        </p:nvSpPr>
        <p:spPr>
          <a:xfrm>
            <a:off x="522877" y="239309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FFFFFF"/>
                </a:solidFill>
              </a:rPr>
              <a:t>Valutazione dei </a:t>
            </a:r>
            <a:r>
              <a:rPr lang="it-IT">
                <a:solidFill>
                  <a:srgbClr val="FFFFFF"/>
                </a:solidFill>
              </a:rPr>
              <a:t>comportamenti professionali e organizzativi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54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B46650-D156-57F1-E0E7-3996ED920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4228231C-AA2D-0D05-CC46-91252CE537F7}"/>
              </a:ext>
            </a:extLst>
          </p:cNvPr>
          <p:cNvSpPr/>
          <p:nvPr/>
        </p:nvSpPr>
        <p:spPr>
          <a:xfrm>
            <a:off x="0" y="0"/>
            <a:ext cx="12192000" cy="18596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Immagine 4" descr="Immagine che contiene testo, Elementi grafici, grafica, logo&#10;&#10;Descrizione generata automaticamente">
            <a:extLst>
              <a:ext uri="{FF2B5EF4-FFF2-40B4-BE49-F238E27FC236}">
                <a16:creationId xmlns:a16="http://schemas.microsoft.com/office/drawing/2014/main" id="{B4755AAE-11BC-23EA-F3B5-D45DC1E9B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9130" y="286365"/>
            <a:ext cx="2766291" cy="908422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D3907831-03D2-F59A-5664-D205F4382D58}"/>
              </a:ext>
            </a:extLst>
          </p:cNvPr>
          <p:cNvSpPr txBox="1">
            <a:spLocks/>
          </p:cNvSpPr>
          <p:nvPr/>
        </p:nvSpPr>
        <p:spPr>
          <a:xfrm>
            <a:off x="546855" y="500518"/>
            <a:ext cx="9720072" cy="9806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4" name="Rettangolo 3" descr="Tiro a segno">
            <a:extLst>
              <a:ext uri="{FF2B5EF4-FFF2-40B4-BE49-F238E27FC236}">
                <a16:creationId xmlns:a16="http://schemas.microsoft.com/office/drawing/2014/main" id="{AD59398B-E71A-5C59-8217-A7E6BAFDB3D7}"/>
              </a:ext>
            </a:extLst>
          </p:cNvPr>
          <p:cNvSpPr/>
          <p:nvPr/>
        </p:nvSpPr>
        <p:spPr>
          <a:xfrm>
            <a:off x="1195525" y="2741209"/>
            <a:ext cx="645064" cy="645064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F23E5D4E-7659-E3E7-97CB-F356049DAD17}"/>
              </a:ext>
            </a:extLst>
          </p:cNvPr>
          <p:cNvGrpSpPr/>
          <p:nvPr/>
        </p:nvGrpSpPr>
        <p:grpSpPr>
          <a:xfrm>
            <a:off x="2195374" y="2477319"/>
            <a:ext cx="9319480" cy="1437535"/>
            <a:chOff x="1354634" y="327340"/>
            <a:chExt cx="9319480" cy="1437535"/>
          </a:xfrm>
        </p:grpSpPr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801DA281-CD01-BF6C-0931-EA845059E558}"/>
                </a:ext>
              </a:extLst>
            </p:cNvPr>
            <p:cNvSpPr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F855C727-D6B3-3286-C347-30E35BF256C1}"/>
                </a:ext>
              </a:extLst>
            </p:cNvPr>
            <p:cNvSpPr txBox="1"/>
            <p:nvPr/>
          </p:nvSpPr>
          <p:spPr>
            <a:xfrm>
              <a:off x="1354634" y="327340"/>
              <a:ext cx="9319480" cy="14375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bg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139" tIns="152139" rIns="152139" bIns="152139" numCol="1" spcCol="1270" anchor="ctr" anchorCtr="0">
              <a:noAutofit/>
            </a:bodyPr>
            <a:lstStyle/>
            <a:p>
              <a:pPr marL="0" lvl="0" indent="0" algn="just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it-IT" sz="2400" b="1" kern="1200" dirty="0"/>
                <a:t>VALUTAZIONE DEI RISULTATI IN BASE AL CONSEGUIMENTO DEGLI OBIETTIVI</a:t>
              </a:r>
              <a:r>
                <a:rPr lang="it-IT" sz="2100" b="1" kern="1200" dirty="0"/>
                <a:t>: </a:t>
              </a:r>
              <a:r>
                <a:rPr lang="it-IT" sz="2100" b="1" u="sng" kern="1200" dirty="0"/>
                <a:t>max punti 80 </a:t>
              </a:r>
              <a:r>
                <a:rPr lang="it-IT" sz="2100" kern="1200" dirty="0"/>
                <a:t>- determinati dalla somma dei punteggi associati ad ogni indicatore desumibili automaticamente dal sistema informativo attraverso la PIATTAFORMA</a:t>
              </a:r>
              <a:endParaRPr lang="en-US" sz="2100" kern="1200" dirty="0"/>
            </a:p>
          </p:txBody>
        </p:sp>
      </p:grpSp>
      <p:sp>
        <p:nvSpPr>
          <p:cNvPr id="9" name="Rettangolo 8" descr="Branching Diagram">
            <a:extLst>
              <a:ext uri="{FF2B5EF4-FFF2-40B4-BE49-F238E27FC236}">
                <a16:creationId xmlns:a16="http://schemas.microsoft.com/office/drawing/2014/main" id="{137F6D2D-31B1-AE61-87D2-1B87916C4530}"/>
              </a:ext>
            </a:extLst>
          </p:cNvPr>
          <p:cNvSpPr/>
          <p:nvPr/>
        </p:nvSpPr>
        <p:spPr>
          <a:xfrm>
            <a:off x="1195525" y="4829744"/>
            <a:ext cx="645064" cy="645064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it-IT"/>
          </a:p>
        </p:txBody>
      </p:sp>
      <p:sp>
        <p:nvSpPr>
          <p:cNvPr id="26" name="Titolo 1">
            <a:extLst>
              <a:ext uri="{FF2B5EF4-FFF2-40B4-BE49-F238E27FC236}">
                <a16:creationId xmlns:a16="http://schemas.microsoft.com/office/drawing/2014/main" id="{2A607517-3750-6444-A9C5-B5A054680A95}"/>
              </a:ext>
            </a:extLst>
          </p:cNvPr>
          <p:cNvSpPr txBox="1">
            <a:spLocks/>
          </p:cNvSpPr>
          <p:nvPr/>
        </p:nvSpPr>
        <p:spPr>
          <a:xfrm>
            <a:off x="522877" y="381509"/>
            <a:ext cx="10659872" cy="149961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6" name="Titolo 1">
            <a:extLst>
              <a:ext uri="{FF2B5EF4-FFF2-40B4-BE49-F238E27FC236}">
                <a16:creationId xmlns:a16="http://schemas.microsoft.com/office/drawing/2014/main" id="{F7C77567-B5E1-ED77-07F2-AA5BF1E08ECB}"/>
              </a:ext>
            </a:extLst>
          </p:cNvPr>
          <p:cNvSpPr txBox="1">
            <a:spLocks/>
          </p:cNvSpPr>
          <p:nvPr/>
        </p:nvSpPr>
        <p:spPr>
          <a:xfrm>
            <a:off x="522877" y="239309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rgbClr val="FFFFFF"/>
                </a:solidFill>
              </a:rPr>
              <a:t>Valutazione dei </a:t>
            </a:r>
            <a:r>
              <a:rPr lang="it-IT">
                <a:solidFill>
                  <a:srgbClr val="FFFFFF"/>
                </a:solidFill>
              </a:rPr>
              <a:t>comportamenti professionali e organizzativi</a:t>
            </a:r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3" name="Segnaposto contenuto 3">
            <a:extLst>
              <a:ext uri="{FF2B5EF4-FFF2-40B4-BE49-F238E27FC236}">
                <a16:creationId xmlns:a16="http://schemas.microsoft.com/office/drawing/2014/main" id="{9068B5FC-04AF-7D14-7A58-C358C95049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5856880"/>
              </p:ext>
            </p:extLst>
          </p:nvPr>
        </p:nvGraphicFramePr>
        <p:xfrm>
          <a:off x="1608502" y="3063741"/>
          <a:ext cx="9188605" cy="3315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50598">
                  <a:extLst>
                    <a:ext uri="{9D8B030D-6E8A-4147-A177-3AD203B41FA5}">
                      <a16:colId xmlns:a16="http://schemas.microsoft.com/office/drawing/2014/main" val="1334899317"/>
                    </a:ext>
                  </a:extLst>
                </a:gridCol>
                <a:gridCol w="2538007">
                  <a:extLst>
                    <a:ext uri="{9D8B030D-6E8A-4147-A177-3AD203B41FA5}">
                      <a16:colId xmlns:a16="http://schemas.microsoft.com/office/drawing/2014/main" val="3384041771"/>
                    </a:ext>
                  </a:extLst>
                </a:gridCol>
              </a:tblGrid>
              <a:tr h="596040">
                <a:tc>
                  <a:txBody>
                    <a:bodyPr/>
                    <a:lstStyle/>
                    <a:p>
                      <a:pPr algn="ctr"/>
                      <a:r>
                        <a:rPr lang="it-IT" sz="20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Criteri per l'individuazione dei punteggi</a:t>
                      </a:r>
                    </a:p>
                  </a:txBody>
                  <a:tcPr marL="89053" marR="89053" marT="44527" marB="44527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Punteggio</a:t>
                      </a:r>
                      <a:endParaRPr lang="it-IT" sz="2000" dirty="0"/>
                    </a:p>
                  </a:txBody>
                  <a:tcPr marL="89053" marR="89053" marT="44527" marB="44527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222723"/>
                  </a:ext>
                </a:extLst>
              </a:tr>
              <a:tr h="643949">
                <a:tc>
                  <a:txBody>
                    <a:bodyPr/>
                    <a:lstStyle/>
                    <a:p>
                      <a:pPr algn="l"/>
                      <a:r>
                        <a:rPr lang="it-IT" sz="2000" b="0" i="0" u="none" strike="noStrike" kern="1200" baseline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Orientamento al risultato e organizzazione</a:t>
                      </a:r>
                      <a:endParaRPr lang="it-IT" sz="2000" b="0" dirty="0">
                        <a:solidFill>
                          <a:schemeClr val="tx2"/>
                        </a:solidFill>
                      </a:endParaRP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0" dirty="0">
                          <a:solidFill>
                            <a:schemeClr val="tx2"/>
                          </a:solidFill>
                        </a:rPr>
                        <a:t>max 5</a:t>
                      </a: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998244"/>
                  </a:ext>
                </a:extLst>
              </a:tr>
              <a:tr h="387054">
                <a:tc>
                  <a:txBody>
                    <a:bodyPr/>
                    <a:lstStyle/>
                    <a:p>
                      <a:pPr algn="l"/>
                      <a:r>
                        <a:rPr lang="it-IT" sz="2000" b="0" i="0" u="none" strike="noStrike" kern="1200" baseline="0" dirty="0" err="1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Problem</a:t>
                      </a:r>
                      <a:r>
                        <a:rPr lang="it-IT" sz="2000" b="0" i="0" u="none" strike="noStrike" kern="1200" baseline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solving e innovazione</a:t>
                      </a:r>
                      <a:endParaRPr lang="it-IT" sz="2000" b="0" dirty="0">
                        <a:solidFill>
                          <a:schemeClr val="tx2"/>
                        </a:solidFill>
                      </a:endParaRPr>
                    </a:p>
                  </a:txBody>
                  <a:tcPr marL="89053" marR="89053" marT="44527" marB="4452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0">
                          <a:solidFill>
                            <a:schemeClr val="tx2"/>
                          </a:solidFill>
                        </a:rPr>
                        <a:t>max 5</a:t>
                      </a:r>
                    </a:p>
                  </a:txBody>
                  <a:tcPr marL="89053" marR="89053" marT="44527" marB="4452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8415071"/>
                  </a:ext>
                </a:extLst>
              </a:tr>
              <a:tr h="643949">
                <a:tc>
                  <a:txBody>
                    <a:bodyPr/>
                    <a:lstStyle/>
                    <a:p>
                      <a:pPr algn="l"/>
                      <a:r>
                        <a:rPr lang="it-IT" sz="2000" b="0" i="0" u="none" strike="noStrike" kern="1200" baseline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Capacità di gestire le relazioni interne ed esterne</a:t>
                      </a:r>
                      <a:endParaRPr lang="it-IT" sz="2000" b="0" dirty="0">
                        <a:solidFill>
                          <a:schemeClr val="tx2"/>
                        </a:solidFill>
                      </a:endParaRP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0">
                          <a:solidFill>
                            <a:schemeClr val="tx2"/>
                          </a:solidFill>
                        </a:rPr>
                        <a:t>max 5</a:t>
                      </a: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1465442"/>
                  </a:ext>
                </a:extLst>
              </a:tr>
              <a:tr h="643949">
                <a:tc>
                  <a:txBody>
                    <a:bodyPr/>
                    <a:lstStyle/>
                    <a:p>
                      <a:pPr algn="l"/>
                      <a:r>
                        <a:rPr lang="it-IT" sz="2000" b="0" i="0" u="none" strike="noStrike" kern="1200" baseline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Integrazione con la comunità scolastica, sociale e il territorio</a:t>
                      </a:r>
                      <a:endParaRPr lang="it-IT" sz="2000" b="0">
                        <a:solidFill>
                          <a:schemeClr val="tx2"/>
                        </a:solidFill>
                      </a:endParaRPr>
                    </a:p>
                  </a:txBody>
                  <a:tcPr marL="89053" marR="89053" marT="44527" marB="4452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0">
                          <a:solidFill>
                            <a:schemeClr val="tx2"/>
                          </a:solidFill>
                        </a:rPr>
                        <a:t>max 5</a:t>
                      </a:r>
                    </a:p>
                  </a:txBody>
                  <a:tcPr marL="89053" marR="89053" marT="44527" marB="4452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335108"/>
                  </a:ext>
                </a:extLst>
              </a:tr>
              <a:tr h="252005">
                <a:tc>
                  <a:txBody>
                    <a:bodyPr/>
                    <a:lstStyle/>
                    <a:p>
                      <a:pPr algn="ctr"/>
                      <a:endParaRPr lang="it-IT" sz="2000" b="1">
                        <a:solidFill>
                          <a:schemeClr val="tx2"/>
                        </a:solidFill>
                      </a:endParaRP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000" b="1" dirty="0">
                          <a:solidFill>
                            <a:schemeClr val="tx2"/>
                          </a:solidFill>
                        </a:rPr>
                        <a:t>max 20 punti</a:t>
                      </a:r>
                    </a:p>
                  </a:txBody>
                  <a:tcPr marL="89053" marR="89053" marT="44527" marB="4452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090844"/>
                  </a:ext>
                </a:extLst>
              </a:tr>
            </a:tbl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21F27D7D-E19D-9951-4B32-62B7A4261EC9}"/>
              </a:ext>
            </a:extLst>
          </p:cNvPr>
          <p:cNvSpPr txBox="1"/>
          <p:nvPr/>
        </p:nvSpPr>
        <p:spPr>
          <a:xfrm>
            <a:off x="463995" y="1906678"/>
            <a:ext cx="11050859" cy="1184084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</a:pPr>
            <a:r>
              <a:rPr lang="it-IT" sz="2000" b="1" dirty="0"/>
              <a:t>I punteggi sono attribuiti </a:t>
            </a:r>
            <a:r>
              <a:rPr lang="it-IT" sz="2000" dirty="0"/>
              <a:t>sulla base della </a:t>
            </a:r>
            <a:r>
              <a:rPr lang="it-IT" sz="2000" b="1" dirty="0"/>
              <a:t>RUBRICA DI VALUTAZIONE </a:t>
            </a:r>
            <a:r>
              <a:rPr lang="it-IT" sz="2000" dirty="0"/>
              <a:t>dei comportamenti professionali ed organizzativi prevista dal Sistema</a:t>
            </a:r>
            <a:endParaRPr lang="en-US" sz="2000" noProof="0" dirty="0"/>
          </a:p>
        </p:txBody>
      </p:sp>
    </p:spTree>
    <p:extLst>
      <p:ext uri="{BB962C8B-B14F-4D97-AF65-F5344CB8AC3E}">
        <p14:creationId xmlns:p14="http://schemas.microsoft.com/office/powerpoint/2010/main" val="29244573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e">
  <a:themeElements>
    <a:clrScheme name="Integral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e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2412</TotalTime>
  <Words>1109</Words>
  <Application>Microsoft Office PowerPoint</Application>
  <PresentationFormat>Widescreen</PresentationFormat>
  <Paragraphs>75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Aptos</vt:lpstr>
      <vt:lpstr>Times New Roman</vt:lpstr>
      <vt:lpstr>Tw Cen MT</vt:lpstr>
      <vt:lpstr>Tw Cen MT Condensed</vt:lpstr>
      <vt:lpstr>Wingdings</vt:lpstr>
      <vt:lpstr>Wingdings 3</vt:lpstr>
      <vt:lpstr>Integrale</vt:lpstr>
      <vt:lpstr>Le azioni di competenza degli Uffici scolastici regionali nel procedimento di valutazione</vt:lpstr>
      <vt:lpstr>ATTIVITà DEL  DIRETTORE USR</vt:lpstr>
      <vt:lpstr>IN QUALI FASI INTERVIENE IL DIRETTORE USR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DIRETTORE USR NELLE FASI DEL CONTRADDITORIO e fase di conciliazione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NAZIONALE DI VALUTAZIONE DEI RISULTATI DEI DIRIGENTI SCOLASTICI</dc:title>
  <dc:creator/>
  <cp:lastModifiedBy>MIM</cp:lastModifiedBy>
  <cp:revision>50</cp:revision>
  <dcterms:created xsi:type="dcterms:W3CDTF">2025-02-28T06:20:26Z</dcterms:created>
  <dcterms:modified xsi:type="dcterms:W3CDTF">2025-03-28T11:32:08Z</dcterms:modified>
</cp:coreProperties>
</file>