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10"/>
  </p:notesMasterIdLst>
  <p:sldIdLst>
    <p:sldId id="256" r:id="rId2"/>
    <p:sldId id="320" r:id="rId3"/>
    <p:sldId id="326" r:id="rId4"/>
    <p:sldId id="325" r:id="rId5"/>
    <p:sldId id="324" r:id="rId6"/>
    <p:sldId id="323" r:id="rId7"/>
    <p:sldId id="327" r:id="rId8"/>
    <p:sldId id="32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CED7"/>
    <a:srgbClr val="42BA97"/>
    <a:srgbClr val="3D6EF7"/>
    <a:srgbClr val="163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13" autoAdjust="0"/>
    <p:restoredTop sz="86992" autoAdjust="0"/>
  </p:normalViewPr>
  <p:slideViewPr>
    <p:cSldViewPr snapToGrid="0">
      <p:cViewPr varScale="1">
        <p:scale>
          <a:sx n="57" d="100"/>
          <a:sy n="57" d="100"/>
        </p:scale>
        <p:origin x="76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AE82B-B4BC-4A5F-96D7-9A207ED2246E}" type="datetimeFigureOut">
              <a:rPr lang="it-IT" smtClean="0"/>
              <a:t>28/03/2025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CDF04-F0F7-449B-9E6F-C8E3AC9FEC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2271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2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4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67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2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23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9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3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5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0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0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6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F0E02B0-5E78-59BD-DAAF-0F9C7F32C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646" y="695836"/>
            <a:ext cx="7349998" cy="3034857"/>
          </a:xfrm>
        </p:spPr>
        <p:txBody>
          <a:bodyPr anchor="b">
            <a:normAutofit/>
          </a:bodyPr>
          <a:lstStyle/>
          <a:p>
            <a:pPr algn="ctr"/>
            <a:br>
              <a:rPr lang="it-IT" b="0" i="0" u="none" strike="noStrike" baseline="0" dirty="0">
                <a:solidFill>
                  <a:srgbClr val="FFFFFF"/>
                </a:solidFill>
                <a:latin typeface="Times New Roman" panose="02020603050405020304" pitchFamily="18" charset="0"/>
              </a:rPr>
            </a:br>
            <a:r>
              <a:rPr lang="it-IT" cap="none" dirty="0">
                <a:solidFill>
                  <a:srgbClr val="FFFFFF"/>
                </a:solidFill>
              </a:rPr>
              <a:t>Esemplificazione attribuzione punteggio di valutazione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1F0D0676-A59F-E673-6BDB-1728E243E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452" y="16272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72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5">
            <a:extLst>
              <a:ext uri="{FF2B5EF4-FFF2-40B4-BE49-F238E27FC236}">
                <a16:creationId xmlns:a16="http://schemas.microsoft.com/office/drawing/2014/main" id="{C77184B3-CD62-5F18-C229-0C51ED26B50C}"/>
              </a:ext>
            </a:extLst>
          </p:cNvPr>
          <p:cNvSpPr txBox="1">
            <a:spLocks/>
          </p:cNvSpPr>
          <p:nvPr/>
        </p:nvSpPr>
        <p:spPr>
          <a:xfrm>
            <a:off x="214303" y="137594"/>
            <a:ext cx="11808000" cy="579773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90A56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n-lt"/>
              </a:rPr>
              <a:t>OBIETTIVO GENERALE: Assicurare il funzionamento generale dell’istituzione scolastica, organizzando le attività secondo criteri di efficienza, efficacia e buon andamento dei servizi</a:t>
            </a:r>
            <a:b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</a:b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  <a:t> </a:t>
            </a:r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B3D36019-A57C-D400-FE1A-2D4A4BE71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874706"/>
              </p:ext>
            </p:extLst>
          </p:nvPr>
        </p:nvGraphicFramePr>
        <p:xfrm>
          <a:off x="950042" y="808511"/>
          <a:ext cx="10646171" cy="5943130"/>
        </p:xfrm>
        <a:graphic>
          <a:graphicData uri="http://schemas.openxmlformats.org/drawingml/2006/table">
            <a:tbl>
              <a:tblPr firstRow="1" firstCol="1" bandRow="1"/>
              <a:tblGrid>
                <a:gridCol w="2772000">
                  <a:extLst>
                    <a:ext uri="{9D8B030D-6E8A-4147-A177-3AD203B41FA5}">
                      <a16:colId xmlns:a16="http://schemas.microsoft.com/office/drawing/2014/main" val="1015327227"/>
                    </a:ext>
                  </a:extLst>
                </a:gridCol>
                <a:gridCol w="684000">
                  <a:extLst>
                    <a:ext uri="{9D8B030D-6E8A-4147-A177-3AD203B41FA5}">
                      <a16:colId xmlns:a16="http://schemas.microsoft.com/office/drawing/2014/main" val="3102723058"/>
                    </a:ext>
                  </a:extLst>
                </a:gridCol>
                <a:gridCol w="1747428">
                  <a:extLst>
                    <a:ext uri="{9D8B030D-6E8A-4147-A177-3AD203B41FA5}">
                      <a16:colId xmlns:a16="http://schemas.microsoft.com/office/drawing/2014/main" val="51310188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48199147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603520756"/>
                    </a:ext>
                  </a:extLst>
                </a:gridCol>
                <a:gridCol w="540115">
                  <a:extLst>
                    <a:ext uri="{9D8B030D-6E8A-4147-A177-3AD203B41FA5}">
                      <a16:colId xmlns:a16="http://schemas.microsoft.com/office/drawing/2014/main" val="1694189994"/>
                    </a:ext>
                  </a:extLst>
                </a:gridCol>
                <a:gridCol w="1560042">
                  <a:extLst>
                    <a:ext uri="{9D8B030D-6E8A-4147-A177-3AD203B41FA5}">
                      <a16:colId xmlns:a16="http://schemas.microsoft.com/office/drawing/2014/main" val="882494577"/>
                    </a:ext>
                  </a:extLst>
                </a:gridCol>
                <a:gridCol w="930586">
                  <a:extLst>
                    <a:ext uri="{9D8B030D-6E8A-4147-A177-3AD203B41FA5}">
                      <a16:colId xmlns:a16="http://schemas.microsoft.com/office/drawing/2014/main" val="32404669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346446883"/>
                    </a:ext>
                  </a:extLst>
                </a:gridCol>
              </a:tblGrid>
              <a:tr h="10028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Obiettivi specifici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obiettivi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indicatori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Natura indicatore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 determinazione del punteggio</a:t>
                      </a:r>
                      <a:endParaRPr lang="it-IT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Esempio di simulazione determinazione del punteggio                                  </a:t>
                      </a: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(peso obiettivo*peso indicatore%)*Criteri determinazione punteggio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129004"/>
                  </a:ext>
                </a:extLst>
              </a:tr>
              <a:tr h="139497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Cura dei processi amministrativi e rispetto delle procedure previste dalla normativa vigente, in relazione agli atti di competenza del dirigente scolastico con particolare riferimento al rispetto delle procedure e delle tempistiche di cui al DPCM 31 agosto 2016 recante "Modalità di pagamento delle somme spettanti al personale supplente breve e  saltuario" e al rispetto degli obblighi di pubblicazione di cui al d.lgs. 14 febbraio 2013, n. 33 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Tempo medio di autorizzazione da parte delle scuole delle rate dei contratti di supplenza breve e saltuaria 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giorni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&lt;= 2 gg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                                          &lt;= 2 gg= 1                                                         tra 3-6 gg =0,5                                                                      &gt;6 giorni=0                                            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Tempo medio 2 gg=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Punteggio: (15*50%)*1= 7,5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008532"/>
                  </a:ext>
                </a:extLst>
              </a:tr>
              <a:tr h="13398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Pubblicazione attestazione assolvimento obblighi di pubblicazione prevista dalla normativa vigente in materia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Punteggio: (15*50%)*1= 7,5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768914"/>
                  </a:ext>
                </a:extLst>
              </a:tr>
              <a:tr h="2049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Programmazione e gestione efficace ed efficiente delle risorse economiche, finanziarie e strumentali con particolare riferimento al rispetto dei tempi di pagamento delle fatture commerciali ai sensi dell’art.4-bis del decreto-legge 24 febbraio 2023, n.13</a:t>
                      </a:r>
                    </a:p>
                  </a:txBody>
                  <a:tcPr marL="65390" marR="6539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Tempi medi ponderati di pagamento delle fatture commerciali</a:t>
                      </a:r>
                      <a:r>
                        <a:rPr lang="it-IT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                                            (</a:t>
                      </a: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Somma di ogni pagamento * giorni inclusi tra la data di pagamento e la data di emissione della fattura/somma totale di tutti gli importi pagati)</a:t>
                      </a:r>
                    </a:p>
                  </a:txBody>
                  <a:tcPr marL="65390" marR="653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giorni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&lt;=30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Tempi &lt;= 30 --&gt; 1                                                Tempi &gt;30 --&gt;0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Tempi &lt;= 30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7587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409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BDA87-57AB-2953-F59C-D296AD376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86828316-2AA1-A701-E612-7A87D254D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281294"/>
              </p:ext>
            </p:extLst>
          </p:nvPr>
        </p:nvGraphicFramePr>
        <p:xfrm>
          <a:off x="1330142" y="1508366"/>
          <a:ext cx="9531716" cy="3616452"/>
        </p:xfrm>
        <a:graphic>
          <a:graphicData uri="http://schemas.openxmlformats.org/drawingml/2006/table">
            <a:tbl>
              <a:tblPr firstRow="1" firstCol="1" bandRow="1"/>
              <a:tblGrid>
                <a:gridCol w="2502192">
                  <a:extLst>
                    <a:ext uri="{9D8B030D-6E8A-4147-A177-3AD203B41FA5}">
                      <a16:colId xmlns:a16="http://schemas.microsoft.com/office/drawing/2014/main" val="1015327227"/>
                    </a:ext>
                  </a:extLst>
                </a:gridCol>
                <a:gridCol w="710082">
                  <a:extLst>
                    <a:ext uri="{9D8B030D-6E8A-4147-A177-3AD203B41FA5}">
                      <a16:colId xmlns:a16="http://schemas.microsoft.com/office/drawing/2014/main" val="3102723058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513101881"/>
                    </a:ext>
                  </a:extLst>
                </a:gridCol>
                <a:gridCol w="777708">
                  <a:extLst>
                    <a:ext uri="{9D8B030D-6E8A-4147-A177-3AD203B41FA5}">
                      <a16:colId xmlns:a16="http://schemas.microsoft.com/office/drawing/2014/main" val="348199147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603520756"/>
                    </a:ext>
                  </a:extLst>
                </a:gridCol>
                <a:gridCol w="610867">
                  <a:extLst>
                    <a:ext uri="{9D8B030D-6E8A-4147-A177-3AD203B41FA5}">
                      <a16:colId xmlns:a16="http://schemas.microsoft.com/office/drawing/2014/main" val="430536261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1612562099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733213409"/>
                    </a:ext>
                  </a:extLst>
                </a:gridCol>
                <a:gridCol w="610867">
                  <a:extLst>
                    <a:ext uri="{9D8B030D-6E8A-4147-A177-3AD203B41FA5}">
                      <a16:colId xmlns:a16="http://schemas.microsoft.com/office/drawing/2014/main" val="4157255493"/>
                    </a:ext>
                  </a:extLst>
                </a:gridCol>
              </a:tblGrid>
              <a:tr h="4619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Obiettivi specifici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obiettivi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indicatori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Natura indicatore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 determinazione del punteggio</a:t>
                      </a:r>
                      <a:endParaRPr lang="it-IT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Esempio di simulazione determinazione del punteggio                                  </a:t>
                      </a:r>
                      <a:r>
                        <a:rPr lang="it-IT" sz="105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(peso obiettivo*peso indicatore%)*Criteri determinazione punteggio</a:t>
                      </a:r>
                      <a:endParaRPr lang="it-IT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129004"/>
                  </a:ext>
                </a:extLst>
              </a:tr>
              <a:tr h="12838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Cura della formazione e dello sviluppo professionale del personale attraverso la promozione e realizzazione, in raccordo con le azioni dell’Amministrazione, di iniziative di formazione per il personale docente e ATA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del piano di formazione nel PTOF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4008532"/>
                  </a:ext>
                </a:extLst>
              </a:tr>
              <a:tr h="6224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e assegnazione di ruoli e compiti del personale scolastico in maniera funzionale al PTOF e con riguardo alle competenze professionali specifiche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del funzionigramma nel PTOF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1768914"/>
                  </a:ext>
                </a:extLst>
              </a:tr>
            </a:tbl>
          </a:graphicData>
        </a:graphic>
      </p:graphicFrame>
      <p:sp>
        <p:nvSpPr>
          <p:cNvPr id="3" name="Titolo 5">
            <a:extLst>
              <a:ext uri="{FF2B5EF4-FFF2-40B4-BE49-F238E27FC236}">
                <a16:creationId xmlns:a16="http://schemas.microsoft.com/office/drawing/2014/main" id="{7CFF776F-387E-B9E7-A734-A746B516B417}"/>
              </a:ext>
            </a:extLst>
          </p:cNvPr>
          <p:cNvSpPr txBox="1">
            <a:spLocks/>
          </p:cNvSpPr>
          <p:nvPr/>
        </p:nvSpPr>
        <p:spPr>
          <a:xfrm>
            <a:off x="192000" y="171048"/>
            <a:ext cx="11808000" cy="579773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90A56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prstClr val="white"/>
                </a:solidFill>
                <a:latin typeface="+mn-lt"/>
              </a:rPr>
              <a:t>OBIETTIVO GENERALE: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Valorizzare l’impegno e i meriti professionali del personale dell’istituzione scolastica, sotto il profilo individuale e negli ambiti collegiali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</a:b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134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0BFD01-1A2F-3CEF-1F71-9B4FBEA7E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0D0C355B-FF10-8FA7-CDA6-BB37C990A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664240"/>
              </p:ext>
            </p:extLst>
          </p:nvPr>
        </p:nvGraphicFramePr>
        <p:xfrm>
          <a:off x="222445" y="712356"/>
          <a:ext cx="11650858" cy="6164081"/>
        </p:xfrm>
        <a:graphic>
          <a:graphicData uri="http://schemas.openxmlformats.org/drawingml/2006/table">
            <a:tbl>
              <a:tblPr firstRow="1" firstCol="1" bandRow="1"/>
              <a:tblGrid>
                <a:gridCol w="2892208">
                  <a:extLst>
                    <a:ext uri="{9D8B030D-6E8A-4147-A177-3AD203B41FA5}">
                      <a16:colId xmlns:a16="http://schemas.microsoft.com/office/drawing/2014/main" val="1015327227"/>
                    </a:ext>
                  </a:extLst>
                </a:gridCol>
                <a:gridCol w="694130">
                  <a:extLst>
                    <a:ext uri="{9D8B030D-6E8A-4147-A177-3AD203B41FA5}">
                      <a16:colId xmlns:a16="http://schemas.microsoft.com/office/drawing/2014/main" val="3102723058"/>
                    </a:ext>
                  </a:extLst>
                </a:gridCol>
                <a:gridCol w="2707689">
                  <a:extLst>
                    <a:ext uri="{9D8B030D-6E8A-4147-A177-3AD203B41FA5}">
                      <a16:colId xmlns:a16="http://schemas.microsoft.com/office/drawing/2014/main" val="513101881"/>
                    </a:ext>
                  </a:extLst>
                </a:gridCol>
                <a:gridCol w="840561">
                  <a:extLst>
                    <a:ext uri="{9D8B030D-6E8A-4147-A177-3AD203B41FA5}">
                      <a16:colId xmlns:a16="http://schemas.microsoft.com/office/drawing/2014/main" val="348199147"/>
                    </a:ext>
                  </a:extLst>
                </a:gridCol>
                <a:gridCol w="786903">
                  <a:extLst>
                    <a:ext uri="{9D8B030D-6E8A-4147-A177-3AD203B41FA5}">
                      <a16:colId xmlns:a16="http://schemas.microsoft.com/office/drawing/2014/main" val="603520756"/>
                    </a:ext>
                  </a:extLst>
                </a:gridCol>
                <a:gridCol w="560962">
                  <a:extLst>
                    <a:ext uri="{9D8B030D-6E8A-4147-A177-3AD203B41FA5}">
                      <a16:colId xmlns:a16="http://schemas.microsoft.com/office/drawing/2014/main" val="1694189994"/>
                    </a:ext>
                  </a:extLst>
                </a:gridCol>
                <a:gridCol w="1412708">
                  <a:extLst>
                    <a:ext uri="{9D8B030D-6E8A-4147-A177-3AD203B41FA5}">
                      <a16:colId xmlns:a16="http://schemas.microsoft.com/office/drawing/2014/main" val="2200608490"/>
                    </a:ext>
                  </a:extLst>
                </a:gridCol>
                <a:gridCol w="1177256">
                  <a:extLst>
                    <a:ext uri="{9D8B030D-6E8A-4147-A177-3AD203B41FA5}">
                      <a16:colId xmlns:a16="http://schemas.microsoft.com/office/drawing/2014/main" val="198322917"/>
                    </a:ext>
                  </a:extLst>
                </a:gridCol>
                <a:gridCol w="578441">
                  <a:extLst>
                    <a:ext uri="{9D8B030D-6E8A-4147-A177-3AD203B41FA5}">
                      <a16:colId xmlns:a16="http://schemas.microsoft.com/office/drawing/2014/main" val="1838741744"/>
                    </a:ext>
                  </a:extLst>
                </a:gridCol>
              </a:tblGrid>
              <a:tr h="8637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Obiettivi specifici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obiettivi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Indicatori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indicatori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Natura indicatore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 determinazione del punteggio</a:t>
                      </a:r>
                      <a:endParaRPr lang="it-IT" sz="10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Esempio di simulazione determinazione del punteggio                                  </a:t>
                      </a:r>
                      <a:r>
                        <a:rPr lang="it-IT" sz="105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(peso obiettivo*peso indicatore%)*Criteri determinazione punteggio</a:t>
                      </a:r>
                      <a:endParaRPr lang="it-IT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7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129004"/>
                  </a:ext>
                </a:extLst>
              </a:tr>
              <a:tr h="15144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Promozione e accompagnamento nella definizione e condivisione del Rapporto di autovalutazione e della rendicontazione e pubblicazione dei risultati raggiunti anche attraverso l’utilizzo efficace dei dati e degli strumenti a disposizione per l’analisi del contesto e l’autovalutazione e il monitoraggio dell’avvicinamento agli obiettivi da conseguire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e pubblicazione del rapporto di autovalutazione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008532"/>
                  </a:ext>
                </a:extLst>
              </a:tr>
              <a:tr h="1007473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Promozione e accompagnamento nella definizione, progettazione, realizzazione e condivisione del Piano triennale dell’offerta formativa e del Piano di miglioramento, con specifica attenzione alle azioni per favorire lo sviluppo delle competenze e l’orientamento di alunni e studenti e al sostegno e all’inclusione di ogni studente con particolare attenzione agli alunni disabili, con BES e a rischio dispersione          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del Piano di miglioramento nel PTOF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Punteggio: (15*20%)*1=3</a:t>
                      </a:r>
                      <a:endParaRPr lang="it-IT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768914"/>
                  </a:ext>
                </a:extLst>
              </a:tr>
              <a:tr h="151448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del PTOF in coerenza con le norme di riferimento e con l'indicazione almeno dei seguenti contenuti: a) Obiettivi formativi; b) Moduli di orientamento formativo; c) Curricolo per l’insegnamento trasversale di educazione civica ;   d) Azioni per lo sviluppo delle competenze STEM ; e) Criteri di valutazione 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Numerico (numero di contenuti)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Indicazione dei contenuti pari a:                                               nessun contenuto =0                                                                                         1-2 contenuti = 0,25                                                         3 contenuti =0,50                                                  4 contenuti = 0,75                                                             5 contenuti =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contenuti=0,5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Punteggio: (15*50%)*0,5= 3,75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678735"/>
                  </a:ext>
                </a:extLst>
              </a:tr>
              <a:tr h="10080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Presenza del Piano per l’inclusione con la descrizione delle azioni della scuola per l’inclusione scolastica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Punteggio: (15*30%)*1= </a:t>
                      </a: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4,5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1944696"/>
                  </a:ext>
                </a:extLst>
              </a:tr>
            </a:tbl>
          </a:graphicData>
        </a:graphic>
      </p:graphicFrame>
      <p:sp>
        <p:nvSpPr>
          <p:cNvPr id="3" name="Titolo 5">
            <a:extLst>
              <a:ext uri="{FF2B5EF4-FFF2-40B4-BE49-F238E27FC236}">
                <a16:creationId xmlns:a16="http://schemas.microsoft.com/office/drawing/2014/main" id="{43A53C73-1631-A3A1-4EA6-731FE8833687}"/>
              </a:ext>
            </a:extLst>
          </p:cNvPr>
          <p:cNvSpPr txBox="1">
            <a:spLocks/>
          </p:cNvSpPr>
          <p:nvPr/>
        </p:nvSpPr>
        <p:spPr>
          <a:xfrm>
            <a:off x="143874" y="0"/>
            <a:ext cx="11808000" cy="695225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90A56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OBIETTIVO GENERALE: Orientare l’azione dirigenziale al miglioramento del servizio scolastico con riferimento al rapporto di autovalutazione e al piano di miglioramento elaborati con particolare attenzione alle aree di miglioramento organizzativo e gestionale delle istituzioni scolastiche e formative direttamente riconducibili all’operato del dirigente scolastico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</a:b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  <a:t> 									</a:t>
            </a:r>
          </a:p>
        </p:txBody>
      </p:sp>
    </p:spTree>
    <p:extLst>
      <p:ext uri="{BB962C8B-B14F-4D97-AF65-F5344CB8AC3E}">
        <p14:creationId xmlns:p14="http://schemas.microsoft.com/office/powerpoint/2010/main" val="3388941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8D042-8DB3-D4CC-D6CD-F27EAA20D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2567A90D-931E-1C21-25F7-2C3DC1CBDA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530007"/>
              </p:ext>
            </p:extLst>
          </p:nvPr>
        </p:nvGraphicFramePr>
        <p:xfrm>
          <a:off x="175958" y="969769"/>
          <a:ext cx="11721515" cy="5750918"/>
        </p:xfrm>
        <a:graphic>
          <a:graphicData uri="http://schemas.openxmlformats.org/drawingml/2006/table">
            <a:tbl>
              <a:tblPr firstRow="1" firstCol="1" bandRow="1"/>
              <a:tblGrid>
                <a:gridCol w="2994792">
                  <a:extLst>
                    <a:ext uri="{9D8B030D-6E8A-4147-A177-3AD203B41FA5}">
                      <a16:colId xmlns:a16="http://schemas.microsoft.com/office/drawing/2014/main" val="1015327227"/>
                    </a:ext>
                  </a:extLst>
                </a:gridCol>
                <a:gridCol w="836781">
                  <a:extLst>
                    <a:ext uri="{9D8B030D-6E8A-4147-A177-3AD203B41FA5}">
                      <a16:colId xmlns:a16="http://schemas.microsoft.com/office/drawing/2014/main" val="3102723058"/>
                    </a:ext>
                  </a:extLst>
                </a:gridCol>
                <a:gridCol w="2422258">
                  <a:extLst>
                    <a:ext uri="{9D8B030D-6E8A-4147-A177-3AD203B41FA5}">
                      <a16:colId xmlns:a16="http://schemas.microsoft.com/office/drawing/2014/main" val="513101881"/>
                    </a:ext>
                  </a:extLst>
                </a:gridCol>
                <a:gridCol w="880821">
                  <a:extLst>
                    <a:ext uri="{9D8B030D-6E8A-4147-A177-3AD203B41FA5}">
                      <a16:colId xmlns:a16="http://schemas.microsoft.com/office/drawing/2014/main" val="348199147"/>
                    </a:ext>
                  </a:extLst>
                </a:gridCol>
                <a:gridCol w="924863">
                  <a:extLst>
                    <a:ext uri="{9D8B030D-6E8A-4147-A177-3AD203B41FA5}">
                      <a16:colId xmlns:a16="http://schemas.microsoft.com/office/drawing/2014/main" val="603520756"/>
                    </a:ext>
                  </a:extLst>
                </a:gridCol>
                <a:gridCol w="737674">
                  <a:extLst>
                    <a:ext uri="{9D8B030D-6E8A-4147-A177-3AD203B41FA5}">
                      <a16:colId xmlns:a16="http://schemas.microsoft.com/office/drawing/2014/main" val="1694189994"/>
                    </a:ext>
                  </a:extLst>
                </a:gridCol>
                <a:gridCol w="1274759">
                  <a:extLst>
                    <a:ext uri="{9D8B030D-6E8A-4147-A177-3AD203B41FA5}">
                      <a16:colId xmlns:a16="http://schemas.microsoft.com/office/drawing/2014/main" val="3715468977"/>
                    </a:ext>
                  </a:extLst>
                </a:gridCol>
                <a:gridCol w="768746">
                  <a:extLst>
                    <a:ext uri="{9D8B030D-6E8A-4147-A177-3AD203B41FA5}">
                      <a16:colId xmlns:a16="http://schemas.microsoft.com/office/drawing/2014/main" val="1389800711"/>
                    </a:ext>
                  </a:extLst>
                </a:gridCol>
                <a:gridCol w="880821">
                  <a:extLst>
                    <a:ext uri="{9D8B030D-6E8A-4147-A177-3AD203B41FA5}">
                      <a16:colId xmlns:a16="http://schemas.microsoft.com/office/drawing/2014/main" val="807224674"/>
                    </a:ext>
                  </a:extLst>
                </a:gridCol>
              </a:tblGrid>
              <a:tr h="9156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Obiettivi specifici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obiettivi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Indicatori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Peso indicatori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Natura indicatore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390" marR="653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 determinazione del punteggio</a:t>
                      </a:r>
                      <a:endParaRPr lang="it-IT" sz="10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Esempio di simulazione determinazione del punteggio                                  </a:t>
                      </a:r>
                      <a:r>
                        <a:rPr lang="it-IT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(peso obiettivo*peso indicatore%)*Criteri determinazione punteggio</a:t>
                      </a:r>
                      <a:endParaRPr lang="it-IT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dirty="0">
                        <a:effectLst/>
                        <a:latin typeface="Titillium Web" panose="00000500000000000000" pitchFamily="2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129004"/>
                  </a:ext>
                </a:extLst>
              </a:tr>
              <a:tr h="22630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Garantire la direzione unitaria dell’istituzione scolastica, promuovendo la partecipazione e la collaborazione tra le diverse componenti della comunità scolastica e con il contesto sociale di riferimento, anche attraverso l’attivazione di collaborazioni, accordi e promozione di reti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Adesione a reti di scuole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it-IT" sz="11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Sì= </a:t>
                      </a:r>
                      <a:r>
                        <a:rPr lang="it-IT" sz="1100" b="1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008532"/>
                  </a:ext>
                </a:extLst>
              </a:tr>
              <a:tr h="131199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Promozione dell’autonomia didattica e organizzativa, di ricerca, sperimentazione e sviluppo anche attraverso iniziative e progetti per l’innovazione e la sperimentazione didattica tramite la partecipazione della scuola a progetti, bandi, concorsi ecc. con attenzione alle risorse territoriali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Attivazione di scambi, anche virtuali, con I.S. all’estero (compreso Erasmus o E-</a:t>
                      </a:r>
                      <a:r>
                        <a:rPr lang="it-IT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Twinning</a:t>
                      </a: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Sì= 1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Punteggio: (15*50%)*1=7,5</a:t>
                      </a:r>
                      <a:endParaRPr lang="it-IT" sz="11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11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</a:t>
                      </a:r>
                      <a:endParaRPr lang="it-IT" sz="11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327474"/>
                  </a:ext>
                </a:extLst>
              </a:tr>
              <a:tr h="97791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Attuazione di sperimentazioni e/o innovazioni organizzativo-didattiche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Booleano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Sì</a:t>
                      </a:r>
                      <a:r>
                        <a:rPr kumimoji="0" lang="it-IT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=1                                                                             NO=0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No=</a:t>
                      </a: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503949"/>
                  </a:ext>
                </a:extLst>
              </a:tr>
            </a:tbl>
          </a:graphicData>
        </a:graphic>
      </p:graphicFrame>
      <p:sp>
        <p:nvSpPr>
          <p:cNvPr id="3" name="Titolo 5">
            <a:extLst>
              <a:ext uri="{FF2B5EF4-FFF2-40B4-BE49-F238E27FC236}">
                <a16:creationId xmlns:a16="http://schemas.microsoft.com/office/drawing/2014/main" id="{3EFEE276-95B5-CCE2-31EB-4C9B4C09473B}"/>
              </a:ext>
            </a:extLst>
          </p:cNvPr>
          <p:cNvSpPr txBox="1">
            <a:spLocks/>
          </p:cNvSpPr>
          <p:nvPr/>
        </p:nvSpPr>
        <p:spPr>
          <a:xfrm>
            <a:off x="175958" y="138964"/>
            <a:ext cx="11808000" cy="695225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90A56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</a:rPr>
              <a:t>OBIETTIVO GENERALE: Assicurare la direzione unitaria dell’istituzione scolastica, promuovendo la partecipazione e la collaborazione tra le diverse componenti della comunità scolastica, con particolare attenzione alla realizzazione del piano triennale dell’offerta formativa e alla promozione dell’autonomia didattica e organizzativa, di ricerca, sperimentazione e sviluppo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</a:b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srgbClr val="213F92"/>
                </a:solidFill>
                <a:effectLst/>
                <a:uLnTx/>
                <a:uFillTx/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836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1940CD-D4F8-A97A-AEE4-9D9EB5205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5">
            <a:extLst>
              <a:ext uri="{FF2B5EF4-FFF2-40B4-BE49-F238E27FC236}">
                <a16:creationId xmlns:a16="http://schemas.microsoft.com/office/drawing/2014/main" id="{09C34C0F-E77A-AF88-D9A0-233158833007}"/>
              </a:ext>
            </a:extLst>
          </p:cNvPr>
          <p:cNvSpPr txBox="1">
            <a:spLocks/>
          </p:cNvSpPr>
          <p:nvPr/>
        </p:nvSpPr>
        <p:spPr>
          <a:xfrm>
            <a:off x="270059" y="129657"/>
            <a:ext cx="11808000" cy="579773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rgbClr val="090A56"/>
                </a:solidFill>
                <a:latin typeface="Titillium Web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</a:rPr>
              <a:t>Determinazione del punteggio relativo alla valutazione dei risultati in base al conseguimento degli obiettivi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0B6EA300-BDC3-AC7A-1D17-D4D9FAFE26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796207"/>
              </p:ext>
            </p:extLst>
          </p:nvPr>
        </p:nvGraphicFramePr>
        <p:xfrm>
          <a:off x="215083" y="782544"/>
          <a:ext cx="11649915" cy="5881230"/>
        </p:xfrm>
        <a:graphic>
          <a:graphicData uri="http://schemas.openxmlformats.org/drawingml/2006/table">
            <a:tbl>
              <a:tblPr firstRow="1" firstCol="1" bandRow="1"/>
              <a:tblGrid>
                <a:gridCol w="3710146">
                  <a:extLst>
                    <a:ext uri="{9D8B030D-6E8A-4147-A177-3AD203B41FA5}">
                      <a16:colId xmlns:a16="http://schemas.microsoft.com/office/drawing/2014/main" val="1731039180"/>
                    </a:ext>
                  </a:extLst>
                </a:gridCol>
                <a:gridCol w="6545766">
                  <a:extLst>
                    <a:ext uri="{9D8B030D-6E8A-4147-A177-3AD203B41FA5}">
                      <a16:colId xmlns:a16="http://schemas.microsoft.com/office/drawing/2014/main" val="2831855895"/>
                    </a:ext>
                  </a:extLst>
                </a:gridCol>
                <a:gridCol w="613317">
                  <a:extLst>
                    <a:ext uri="{9D8B030D-6E8A-4147-A177-3AD203B41FA5}">
                      <a16:colId xmlns:a16="http://schemas.microsoft.com/office/drawing/2014/main" val="3230057535"/>
                    </a:ext>
                  </a:extLst>
                </a:gridCol>
                <a:gridCol w="780686">
                  <a:extLst>
                    <a:ext uri="{9D8B030D-6E8A-4147-A177-3AD203B41FA5}">
                      <a16:colId xmlns:a16="http://schemas.microsoft.com/office/drawing/2014/main" val="533976811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Obiettivi Generali</a:t>
                      </a:r>
                      <a:endParaRPr lang="it-IT" sz="105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Obiettivi specifici</a:t>
                      </a:r>
                      <a:endParaRPr lang="it-IT" sz="105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</a:t>
                      </a:r>
                      <a:endParaRPr lang="it-IT" sz="10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10718"/>
                  </a:ext>
                </a:extLst>
              </a:tr>
              <a:tr h="89063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Assicurare il funzionamento generale dell’istituzione scolastica, organizzando le attività secondo criteri di efficienza, efficacia e buon andamento dei servizi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Cura dei processi amministrativi e rispetto delle procedure previste dalla normativa vigente, in relazione agli atti di competenza del dirigente scolastico con particolare riferimento al rispetto delle procedure e delle tempistiche di cui al DPCM 31 agosto 2016 recante "Modalità di pagamento delle somme spettanti al personale supplente breve e  saltuario" e al rispetto degli obblighi di pubblicazione di cui al d.lgs. 14 febbraio 2013, n. 33 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0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68,75</a:t>
                      </a: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79005"/>
                  </a:ext>
                </a:extLst>
              </a:tr>
              <a:tr h="61167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Programmazione e gestione efficace ed efficiente delle risorse economiche, finanziarie e strumentali con particolare riferimento al rispetto dei tempi di pagamento delle fatture commerciali ai sensi dell’art.4-bis del decreto-legge 24 febbraio 2023, n.13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194384"/>
                  </a:ext>
                </a:extLst>
              </a:tr>
              <a:tr h="606217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Valorizzare l’impegno e i meriti professionali del personale dell’istituzione scolastica, sotto il profilo individuale e negli ambiti collegiali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Cura della formazione e dello sviluppo professionale del personale attraverso la promozione e realizzazione, in raccordo con le azioni dell’Amministrazione, di iniziative di formazione per il personale docente e ATA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013823"/>
                  </a:ext>
                </a:extLst>
              </a:tr>
              <a:tr h="5581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Definizione e assegnazione di ruoli e compiti del personale scolastico in maniera funzionale al PTOF e con riguardo alle competenze professionali specifiche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513035"/>
                  </a:ext>
                </a:extLst>
              </a:tr>
              <a:tr h="107968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Orientare l’azione dirigenziale al miglioramento del servizio scolastico con riferimento al rapporto di autovalutazione e al piano di miglioramento elaborati con particolare attenzione alle aree di miglioramento organizzativo e gestionale delle istituzioni scolastiche e formative direttamente riconducibili all’operato del dirigente scolastico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Promozione e accompagnamento nella definizione e condivisione del Rapporto di autovalutazione e della rendicontazione e pubblicazione dei risultati raggiunti anche attraverso l’utilizzo efficace dei dati e degli strumenti a disposizione per l’analisi del contesto e l’autovalutazione e il monitoraggio dell’avvicinamento agli obiettivi da conseguire</a:t>
                      </a: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34510"/>
                  </a:ext>
                </a:extLst>
              </a:tr>
              <a:tr h="8306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Promozione e accompagnamento nella definizione, progettazione, realizzazione e condivisione del Piano triennale dell’offerta formativa e del Piano di miglioramento, con specifica attenzione alle azioni per favorire lo sviluppo delle competenze e l’orientamento di alunni e studenti e al sostegno e all’inclusione di ogni studente con particolare attenzione agli alunni disabili, con BES e a rischio dispersione          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11,25</a:t>
                      </a: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6738311"/>
                  </a:ext>
                </a:extLst>
              </a:tr>
              <a:tr h="494123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05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Assicurare la direzione unitaria dell’istituzione scolastica, promuovendo la partecipazione e la collaborazione tra le diverse componenti della comunità scolastica, con particolare attenzione alla realizzazione del piano triennale dell’offerta formativa e alla promozione dell’autonomia didattica e organizzativa, di ricerca, sperimentazione e sviluppo</a:t>
                      </a:r>
                      <a:endParaRPr lang="it-IT" sz="105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Garantire la direzione unitaria dell’istituzione scolastica, promuovendo la partecipazione e la collaborazione tra le diverse componenti della comunità scolastica e con il contesto sociale di riferimento, anche attraverso l’attivazione di collaborazioni, accordi e promozione di reti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797675"/>
                  </a:ext>
                </a:extLst>
              </a:tr>
              <a:tr h="46532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Promozione dell’autonomia didattica e organizzativa, di ricerca, sperimentazione e sviluppo anche attraverso iniziative e progetti per l’innovazione e la sperimentazione didattica tramite la partecipazione della scuola a progetti, bandi, concorsi ecc. con attenzione alle risorse territoriali</a:t>
                      </a:r>
                      <a:endParaRPr lang="it-IT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</a:t>
                      </a: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547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722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4DCB5D7-48B1-3244-54AB-5990B7AB5FC0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E576E72-102B-9E5B-5D4D-2313DAC1E63D}"/>
              </a:ext>
            </a:extLst>
          </p:cNvPr>
          <p:cNvSpPr txBox="1"/>
          <p:nvPr/>
        </p:nvSpPr>
        <p:spPr>
          <a:xfrm>
            <a:off x="246579" y="286365"/>
            <a:ext cx="8815227" cy="1286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fontAlgn="auto">
              <a:lnSpc>
                <a:spcPct val="80000"/>
              </a:lnSpc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Determinazione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del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punteggio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relativo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alla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valutazione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dei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comportamenti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professionali</a:t>
            </a:r>
            <a:r>
              <a:rPr kumimoji="0" lang="en-US" sz="3200" b="1" i="0" u="none" strike="noStrike" kern="1200" cap="all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3200" b="1" i="0" u="none" strike="noStrike" kern="1200" cap="all" spc="20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organizzativi</a:t>
            </a:r>
            <a:endParaRPr kumimoji="0" lang="en-US" sz="3200" b="1" i="0" u="none" strike="noStrike" kern="1200" cap="all" spc="2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8545941E-5F35-365E-EA79-AC1F5A2FF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90E5FB26-519B-0B5A-5738-C70836A740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716563"/>
              </p:ext>
            </p:extLst>
          </p:nvPr>
        </p:nvGraphicFramePr>
        <p:xfrm>
          <a:off x="1081205" y="2222300"/>
          <a:ext cx="10393657" cy="3701203"/>
        </p:xfrm>
        <a:graphic>
          <a:graphicData uri="http://schemas.openxmlformats.org/drawingml/2006/table">
            <a:tbl>
              <a:tblPr firstRow="1" firstCol="1" bandRow="1"/>
              <a:tblGrid>
                <a:gridCol w="6875022">
                  <a:extLst>
                    <a:ext uri="{9D8B030D-6E8A-4147-A177-3AD203B41FA5}">
                      <a16:colId xmlns:a16="http://schemas.microsoft.com/office/drawing/2014/main" val="1731039180"/>
                    </a:ext>
                  </a:extLst>
                </a:gridCol>
                <a:gridCol w="1646416">
                  <a:extLst>
                    <a:ext uri="{9D8B030D-6E8A-4147-A177-3AD203B41FA5}">
                      <a16:colId xmlns:a16="http://schemas.microsoft.com/office/drawing/2014/main" val="3230057535"/>
                    </a:ext>
                  </a:extLst>
                </a:gridCol>
                <a:gridCol w="1872219">
                  <a:extLst>
                    <a:ext uri="{9D8B030D-6E8A-4147-A177-3AD203B41FA5}">
                      <a16:colId xmlns:a16="http://schemas.microsoft.com/office/drawing/2014/main" val="533976811"/>
                    </a:ext>
                  </a:extLst>
                </a:gridCol>
              </a:tblGrid>
              <a:tr h="453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 b="1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</a:t>
                      </a:r>
                      <a:endParaRPr lang="it-IT" sz="25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15" marR="55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Esempio di Simulazione punteggio</a:t>
                      </a:r>
                      <a:endParaRPr lang="it-IT" sz="22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615" marR="55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10718"/>
                  </a:ext>
                </a:extLst>
              </a:tr>
              <a:tr h="7997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ORIENTAMENTO AL RISULTATO E ORGANIZZAZIONE</a:t>
                      </a:r>
                      <a:endParaRPr lang="it-IT" sz="33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634" marR="956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615" marR="55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55615" marR="55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79005"/>
                  </a:ext>
                </a:extLst>
              </a:tr>
              <a:tr h="4535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PROBLEM SOLVING E INNOVAZIONE</a:t>
                      </a:r>
                      <a:endParaRPr lang="it-IT" sz="33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634" marR="95634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615" marR="55615" marT="0" marB="0"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6194384"/>
                  </a:ext>
                </a:extLst>
              </a:tr>
              <a:tr h="7997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2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CAPACITÀ DI GESTIRE LE RELAZIONI INTERNE ED ESTERNE</a:t>
                      </a:r>
                      <a:endParaRPr lang="it-IT" sz="33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634" marR="956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5615" marR="55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013823"/>
                  </a:ext>
                </a:extLst>
              </a:tr>
              <a:tr h="7997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2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INTEGRAZIONE CON LA COMUNITÀ SCOLASTICA, SOCIALE E IL TERRITORIO</a:t>
                      </a:r>
                      <a:endParaRPr lang="it-IT" sz="3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634" marR="95634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5615" marR="55615" marT="0" marB="0" anchor="ctr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5130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0935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45A7C-4CD8-2D2A-0879-992E7EF38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9660F88-7C62-06CB-DAAC-9E5D86B7FE83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DA96E70-256E-D7B9-29EF-B66BFF2CD03C}"/>
              </a:ext>
            </a:extLst>
          </p:cNvPr>
          <p:cNvSpPr txBox="1"/>
          <p:nvPr/>
        </p:nvSpPr>
        <p:spPr>
          <a:xfrm>
            <a:off x="246579" y="286365"/>
            <a:ext cx="8815227" cy="1662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Aft>
                <a:spcPts val="600"/>
              </a:spcAft>
              <a:buClr>
                <a:schemeClr val="accent1"/>
              </a:buClr>
              <a:defRPr/>
            </a:pPr>
            <a:r>
              <a:rPr kumimoji="0" lang="en-US" sz="4000" b="1" i="0" u="none" strike="noStrike" kern="1200" cap="all" spc="2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Determinazione</a:t>
            </a:r>
            <a:r>
              <a:rPr kumimoji="0" lang="en-US" sz="4000" b="1" i="0" u="none" strike="noStrike" kern="1200" cap="all" spc="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del </a:t>
            </a:r>
            <a:r>
              <a:rPr kumimoji="0" lang="en-US" sz="4000" b="1" i="0" u="none" strike="noStrike" kern="1200" cap="all" spc="2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punteggio</a:t>
            </a:r>
            <a:r>
              <a:rPr kumimoji="0" lang="en-US" sz="4000" b="1" i="0" u="none" strike="noStrike" kern="1200" cap="all" spc="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finale e </a:t>
            </a:r>
            <a:r>
              <a:rPr kumimoji="0" lang="en-US" sz="4000" b="1" i="0" u="none" strike="noStrike" kern="1200" cap="all" spc="2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livello</a:t>
            </a:r>
            <a:r>
              <a:rPr kumimoji="0" lang="en-US" sz="4000" b="1" i="0" u="none" strike="noStrike" kern="1200" cap="all" spc="2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000" b="1" i="0" u="none" strike="noStrike" kern="1200" cap="all" spc="20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corrispondente</a:t>
            </a:r>
            <a:endParaRPr kumimoji="0" lang="en-US" sz="4000" b="1" i="0" u="none" strike="noStrike" kern="1200" cap="all" spc="20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fontAlgn="auto">
              <a:lnSpc>
                <a:spcPct val="80000"/>
              </a:lnSpc>
              <a:spcAft>
                <a:spcPts val="60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4000" b="1" i="0" u="none" strike="noStrike" kern="1200" cap="all" spc="2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A51CB6C-C5D2-FB76-ACCE-2D6CFB4BF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9160FCC3-B710-9368-EFDA-C3A7B90F14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330294"/>
              </p:ext>
            </p:extLst>
          </p:nvPr>
        </p:nvGraphicFramePr>
        <p:xfrm>
          <a:off x="637177" y="2608541"/>
          <a:ext cx="10917646" cy="2300589"/>
        </p:xfrm>
        <a:graphic>
          <a:graphicData uri="http://schemas.openxmlformats.org/drawingml/2006/table">
            <a:tbl>
              <a:tblPr firstRow="1" firstCol="1" bandRow="1"/>
              <a:tblGrid>
                <a:gridCol w="5466202">
                  <a:extLst>
                    <a:ext uri="{9D8B030D-6E8A-4147-A177-3AD203B41FA5}">
                      <a16:colId xmlns:a16="http://schemas.microsoft.com/office/drawing/2014/main" val="1731039180"/>
                    </a:ext>
                  </a:extLst>
                </a:gridCol>
                <a:gridCol w="1193710">
                  <a:extLst>
                    <a:ext uri="{9D8B030D-6E8A-4147-A177-3AD203B41FA5}">
                      <a16:colId xmlns:a16="http://schemas.microsoft.com/office/drawing/2014/main" val="3230057535"/>
                    </a:ext>
                  </a:extLst>
                </a:gridCol>
                <a:gridCol w="1280531">
                  <a:extLst>
                    <a:ext uri="{9D8B030D-6E8A-4147-A177-3AD203B41FA5}">
                      <a16:colId xmlns:a16="http://schemas.microsoft.com/office/drawing/2014/main" val="533976811"/>
                    </a:ext>
                  </a:extLst>
                </a:gridCol>
                <a:gridCol w="2977203">
                  <a:extLst>
                    <a:ext uri="{9D8B030D-6E8A-4147-A177-3AD203B41FA5}">
                      <a16:colId xmlns:a16="http://schemas.microsoft.com/office/drawing/2014/main" val="127803936"/>
                    </a:ext>
                  </a:extLst>
                </a:gridCol>
              </a:tblGrid>
              <a:tr h="5082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b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COMPONENTI VALUTAZIONE</a:t>
                      </a:r>
                    </a:p>
                  </a:txBody>
                  <a:tcPr marL="62318" marR="62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PUNTEGGIO</a:t>
                      </a:r>
                      <a:endParaRPr lang="it-IT" sz="250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318" marR="62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LIVELLO</a:t>
                      </a:r>
                    </a:p>
                  </a:txBody>
                  <a:tcPr marL="62318" marR="62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13F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110718"/>
                  </a:ext>
                </a:extLst>
              </a:tr>
              <a:tr h="8961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valutazione dei risultati in base al conseguimento degli obiettivi</a:t>
                      </a:r>
                      <a:endParaRPr lang="it-IT" sz="25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61" marR="1071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68,75</a:t>
                      </a:r>
                    </a:p>
                  </a:txBody>
                  <a:tcPr marL="62318" marR="62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3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86,75</a:t>
                      </a:r>
                    </a:p>
                  </a:txBody>
                  <a:tcPr marL="62318" marR="62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31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Ottimo raggiungimento dei risultati</a:t>
                      </a:r>
                    </a:p>
                  </a:txBody>
                  <a:tcPr marL="62318" marR="623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379005"/>
                  </a:ext>
                </a:extLst>
              </a:tr>
              <a:tr h="8961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5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valutazione dei comportamenti professionali e organizzativi</a:t>
                      </a:r>
                      <a:endParaRPr lang="it-IT" sz="3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161" marR="107161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28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62318" marR="62318" marT="0" marB="0" anchor="ctr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it-IT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882" marR="398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194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20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1756</TotalTime>
  <Words>1658</Words>
  <Application>Microsoft Office PowerPoint</Application>
  <PresentationFormat>Widescreen</PresentationFormat>
  <Paragraphs>189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5" baseType="lpstr">
      <vt:lpstr>Aptos</vt:lpstr>
      <vt:lpstr>Calibri</vt:lpstr>
      <vt:lpstr>Times New Roman</vt:lpstr>
      <vt:lpstr>Tw Cen MT</vt:lpstr>
      <vt:lpstr>Tw Cen MT Condensed</vt:lpstr>
      <vt:lpstr>Wingdings 3</vt:lpstr>
      <vt:lpstr>Integrale</vt:lpstr>
      <vt:lpstr> Esemplificazione attribuzione punteggio di valutazione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NAZIONALE DI VALUTAZIONE DEI RISULTATI DEI DIRIGENTI SCOLASTICI</dc:title>
  <dc:creator/>
  <cp:lastModifiedBy>MIM</cp:lastModifiedBy>
  <cp:revision>25</cp:revision>
  <dcterms:created xsi:type="dcterms:W3CDTF">2025-02-28T06:20:26Z</dcterms:created>
  <dcterms:modified xsi:type="dcterms:W3CDTF">2025-03-28T11:29:17Z</dcterms:modified>
</cp:coreProperties>
</file>