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F35"/>
    <a:srgbClr val="F4FFF6"/>
    <a:srgbClr val="151B23"/>
    <a:srgbClr val="212C2C"/>
    <a:srgbClr val="20242C"/>
    <a:srgbClr val="22272F"/>
    <a:srgbClr val="1D202F"/>
    <a:srgbClr val="FFFFFF"/>
    <a:srgbClr val="192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1" autoAdjust="0"/>
    <p:restoredTop sz="99839" autoAdjust="0"/>
  </p:normalViewPr>
  <p:slideViewPr>
    <p:cSldViewPr snapToGrid="0" snapToObjects="1">
      <p:cViewPr>
        <p:scale>
          <a:sx n="90" d="100"/>
          <a:sy n="90" d="100"/>
        </p:scale>
        <p:origin x="-120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68E88-1FA1-C248-9ADC-27728662D860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258A-A0E7-D241-9CC6-FD96CE64F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0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8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7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7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7EEB-34A1-5540-86BB-9930A289362E}" type="datetimeFigureOut">
              <a:rPr lang="en-US" smtClean="0"/>
              <a:t>03/06/19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EF58-5454-B843-961B-3B1289B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s://altrimondi.inaf.it/iau100/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194" y="3916916"/>
            <a:ext cx="3695501" cy="2036539"/>
            <a:chOff x="266305" y="1887808"/>
            <a:chExt cx="8603707" cy="4741383"/>
          </a:xfrm>
        </p:grpSpPr>
        <p:pic>
          <p:nvPicPr>
            <p:cNvPr id="11" name="Picture 10" descr="Screenshot 2019-05-23 at 19.05.3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4" t="5909" r="18721"/>
            <a:stretch/>
          </p:blipFill>
          <p:spPr>
            <a:xfrm>
              <a:off x="266305" y="1887808"/>
              <a:ext cx="8603707" cy="474138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t="52207" r="65244"/>
            <a:stretch/>
          </p:blipFill>
          <p:spPr>
            <a:xfrm rot="21337652">
              <a:off x="425185" y="3347111"/>
              <a:ext cx="1735002" cy="2515064"/>
            </a:xfrm>
            <a:prstGeom prst="round2DiagRect">
              <a:avLst>
                <a:gd name="adj1" fmla="val 19405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73738" b="48950"/>
            <a:stretch/>
          </p:blipFill>
          <p:spPr>
            <a:xfrm>
              <a:off x="6583978" y="3694854"/>
              <a:ext cx="1223090" cy="25063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35597" r="23175" b="44945"/>
            <a:stretch/>
          </p:blipFill>
          <p:spPr>
            <a:xfrm rot="285241">
              <a:off x="4706936" y="2945047"/>
              <a:ext cx="1601928" cy="22550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3866" t="52207" r="31390"/>
            <a:stretch/>
          </p:blipFill>
          <p:spPr>
            <a:xfrm rot="465809">
              <a:off x="2687204" y="2988160"/>
              <a:ext cx="1734393" cy="2515064"/>
            </a:xfrm>
            <a:prstGeom prst="round2DiagRect">
              <a:avLst>
                <a:gd name="adj1" fmla="val 50000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Rectangle 14"/>
          <p:cNvSpPr/>
          <p:nvPr/>
        </p:nvSpPr>
        <p:spPr>
          <a:xfrm>
            <a:off x="2634913" y="266330"/>
            <a:ext cx="6235099" cy="1416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AU100_black_RGB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4FFF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9" y="237023"/>
            <a:ext cx="2045311" cy="14459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A9815A-93FA-0B4B-B9C1-40C5D799D010}"/>
              </a:ext>
            </a:extLst>
          </p:cNvPr>
          <p:cNvSpPr txBox="1"/>
          <p:nvPr/>
        </p:nvSpPr>
        <p:spPr>
          <a:xfrm>
            <a:off x="252194" y="1893064"/>
            <a:ext cx="8666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Name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ExoWorlds</a:t>
            </a:r>
            <a:r>
              <a:rPr lang="en-US" sz="2400" dirty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è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un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concorso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promosso</a:t>
            </a:r>
            <a:r>
              <a:rPr lang="en-US" sz="2400" dirty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dall’Unione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Astronomica</a:t>
            </a:r>
            <a:r>
              <a:rPr lang="en-US" sz="2400" dirty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Internazionale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, in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occasione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del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suo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100˚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anniversario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, per dare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il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nome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a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una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selezione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di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sistemi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planetari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,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generalmente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noti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tramite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complicati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codici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alfanumerici</a:t>
            </a:r>
            <a:endParaRPr lang="en-US" sz="2400" dirty="0">
              <a:latin typeface="Avenir Next" panose="020B0503020202020204" pitchFamily="34" charset="0"/>
              <a:ea typeface="Apple Color Emoji" pitchFamily="2" charset="0"/>
              <a:cs typeface="Baghdad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305" y="266330"/>
            <a:ext cx="2212382" cy="14135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15213" y="6144960"/>
            <a:ext cx="6113574" cy="654288"/>
            <a:chOff x="1052446" y="1846926"/>
            <a:chExt cx="6926846" cy="74132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9558" y="1879290"/>
              <a:ext cx="1391786" cy="695894"/>
            </a:xfrm>
            <a:prstGeom prst="rect">
              <a:avLst/>
            </a:prstGeom>
          </p:spPr>
        </p:pic>
        <p:pic>
          <p:nvPicPr>
            <p:cNvPr id="22" name="Picture 21" descr="Screenshot 2019-05-26 at 15.34.1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939" y="1964377"/>
              <a:ext cx="1284628" cy="48898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59609" y="1877926"/>
              <a:ext cx="710326" cy="71032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5405" y="1846926"/>
              <a:ext cx="753887" cy="7224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19062" y="1908214"/>
              <a:ext cx="679611" cy="6800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2446" y="1958143"/>
              <a:ext cx="1706003" cy="47777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054638" y="3687571"/>
            <a:ext cx="508936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Grazie a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questa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campagna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,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tutti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possono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proporre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un </a:t>
            </a:r>
            <a:r>
              <a:rPr lang="en-US" sz="2400" dirty="0" err="1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nome</a:t>
            </a:r>
            <a:r>
              <a:rPr lang="en-US" sz="2400" dirty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da dare ad un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pianeta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e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alla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sua</a:t>
            </a:r>
            <a:r>
              <a:rPr lang="en-US" sz="2400" dirty="0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 </a:t>
            </a:r>
            <a:r>
              <a:rPr lang="en-US" sz="2400" dirty="0" err="1" smtClean="0"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stella</a:t>
            </a:r>
            <a:endParaRPr lang="en-US" sz="2400" dirty="0">
              <a:latin typeface="Avenir Next" panose="020B0503020202020204" pitchFamily="34" charset="0"/>
              <a:ea typeface="Apple Color Emoji" pitchFamily="2" charset="0"/>
              <a:cs typeface="Baghdad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F9998C-0DF5-7B46-B022-08B91C795EF3}"/>
              </a:ext>
            </a:extLst>
          </p:cNvPr>
          <p:cNvSpPr txBox="1"/>
          <p:nvPr/>
        </p:nvSpPr>
        <p:spPr>
          <a:xfrm>
            <a:off x="2818148" y="409491"/>
            <a:ext cx="598910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FFFF"/>
                </a:solidFill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Name </a:t>
            </a:r>
            <a:r>
              <a:rPr lang="en-US" sz="5400" b="1" dirty="0" err="1">
                <a:solidFill>
                  <a:srgbClr val="FFFFFF"/>
                </a:solidFill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ExoWorlds</a:t>
            </a:r>
            <a:endParaRPr lang="en-US" sz="5400" b="1" dirty="0">
              <a:solidFill>
                <a:srgbClr val="FFFFFF"/>
              </a:solidFill>
              <a:latin typeface="Avenir Next" panose="020B0503020202020204" pitchFamily="34" charset="0"/>
              <a:ea typeface="Apple Color Emoji" pitchFamily="2" charset="0"/>
              <a:cs typeface="Baghdad" pitchFamily="2" charset="-78"/>
            </a:endParaRPr>
          </a:p>
        </p:txBody>
      </p:sp>
      <p:pic>
        <p:nvPicPr>
          <p:cNvPr id="2" name="Picture 1" descr="NameExoWorlds+country_logo_RGB_ITAL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29" y="4784632"/>
            <a:ext cx="3658544" cy="13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2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305" y="266330"/>
            <a:ext cx="2212382" cy="14135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34913" y="266330"/>
            <a:ext cx="6235099" cy="14135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AU100_black_RGB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4FFF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9" y="237023"/>
            <a:ext cx="2045311" cy="1445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F9998C-0DF5-7B46-B022-08B91C795EF3}"/>
              </a:ext>
            </a:extLst>
          </p:cNvPr>
          <p:cNvSpPr txBox="1"/>
          <p:nvPr/>
        </p:nvSpPr>
        <p:spPr>
          <a:xfrm>
            <a:off x="2818148" y="409491"/>
            <a:ext cx="598910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FFFF"/>
                </a:solidFill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Name </a:t>
            </a:r>
            <a:r>
              <a:rPr lang="en-US" sz="5400" b="1" dirty="0" err="1">
                <a:solidFill>
                  <a:srgbClr val="FFFFFF"/>
                </a:solidFill>
                <a:latin typeface="Avenir Next" panose="020B0503020202020204" pitchFamily="34" charset="0"/>
                <a:ea typeface="Apple Color Emoji" pitchFamily="2" charset="0"/>
                <a:cs typeface="Baghdad" pitchFamily="2" charset="-78"/>
              </a:rPr>
              <a:t>ExoWorlds</a:t>
            </a:r>
            <a:endParaRPr lang="en-US" sz="5400" b="1" dirty="0">
              <a:solidFill>
                <a:srgbClr val="FFFFFF"/>
              </a:solidFill>
              <a:latin typeface="Avenir Next" panose="020B0503020202020204" pitchFamily="34" charset="0"/>
              <a:ea typeface="Apple Color Emoji" pitchFamily="2" charset="0"/>
              <a:cs typeface="Baghdad" pitchFamily="2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8348" y="1867696"/>
            <a:ext cx="3541026" cy="2566671"/>
            <a:chOff x="258348" y="1867696"/>
            <a:chExt cx="4350886" cy="3153689"/>
          </a:xfrm>
        </p:grpSpPr>
        <p:pic>
          <p:nvPicPr>
            <p:cNvPr id="8" name="Picture 7" descr="1488_exo20180301-home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r="43690" b="22743"/>
            <a:stretch/>
          </p:blipFill>
          <p:spPr>
            <a:xfrm>
              <a:off x="258348" y="1867696"/>
              <a:ext cx="4350886" cy="3153689"/>
            </a:xfrm>
            <a:prstGeom prst="rect">
              <a:avLst/>
            </a:prstGeom>
          </p:spPr>
        </p:pic>
        <p:pic>
          <p:nvPicPr>
            <p:cNvPr id="9" name="Picture 8" descr="1488_exo20180301-home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4" t="7119" r="2399" b="34798"/>
            <a:stretch/>
          </p:blipFill>
          <p:spPr>
            <a:xfrm>
              <a:off x="2417795" y="2887086"/>
              <a:ext cx="1942427" cy="19079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2005647" y="1936325"/>
              <a:ext cx="2577480" cy="6385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  <a:latin typeface="Avenir Next" panose="020B0503020202020204" pitchFamily="34" charset="0"/>
                  <a:cs typeface="Seravek ExtraLight"/>
                </a:rPr>
                <a:t> HD 102195</a:t>
              </a:r>
              <a:endParaRPr lang="en-US" sz="2400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51112" y="1838885"/>
            <a:ext cx="49189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L’Italia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è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chiamata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a dare un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nome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questo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caldissimo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gigante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gassoso</a:t>
            </a:r>
            <a:r>
              <a:rPr lang="en-US" sz="2400" dirty="0" smtClean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, e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alla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sua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stella</a:t>
            </a: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madre</a:t>
            </a:r>
            <a:r>
              <a:rPr lang="en-US" sz="2400" dirty="0" smtClean="0">
                <a:solidFill>
                  <a:srgbClr val="000000"/>
                </a:solidFill>
                <a:latin typeface="Avenir Next" panose="020B0503020202020204" pitchFamily="34" charset="0"/>
                <a:cs typeface="Seravek ExtraLight"/>
              </a:rPr>
              <a:t>.</a:t>
            </a:r>
          </a:p>
          <a:p>
            <a:pPr algn="just"/>
            <a:endParaRPr lang="en-US" sz="2400" dirty="0" smtClean="0">
              <a:solidFill>
                <a:srgbClr val="000000"/>
              </a:solidFill>
              <a:latin typeface="Avenir Next" panose="020B0503020202020204" pitchFamily="34" charset="0"/>
              <a:cs typeface="Seravek ExtraLight"/>
            </a:endParaRPr>
          </a:p>
          <a:p>
            <a:r>
              <a:rPr lang="en-US" sz="2400" dirty="0" err="1">
                <a:latin typeface="Avenir Book"/>
                <a:cs typeface="Avenir Book"/>
              </a:rPr>
              <a:t>Alla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pagina</a:t>
            </a:r>
            <a:r>
              <a:rPr lang="en-US" sz="2400" dirty="0">
                <a:latin typeface="Avenir Book"/>
                <a:cs typeface="Avenir Book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Avenir Book"/>
                <a:cs typeface="Avenir Book"/>
                <a:hlinkClick r:id="rId4"/>
              </a:rPr>
              <a:t>altrimondi.inaf.it/iau100/</a:t>
            </a:r>
            <a:endParaRPr lang="en-US" sz="2400" dirty="0">
              <a:solidFill>
                <a:schemeClr val="bg1"/>
              </a:solidFill>
              <a:latin typeface="Avenir Book"/>
              <a:cs typeface="Avenir Book"/>
            </a:endParaRPr>
          </a:p>
          <a:p>
            <a:r>
              <a:rPr lang="en-US" sz="2400" dirty="0" err="1">
                <a:latin typeface="Avenir Book"/>
                <a:cs typeface="Avenir Book"/>
              </a:rPr>
              <a:t>troverai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tutte</a:t>
            </a:r>
            <a:r>
              <a:rPr lang="en-US" sz="2400" dirty="0">
                <a:latin typeface="Avenir Book"/>
                <a:cs typeface="Avenir Book"/>
              </a:rPr>
              <a:t> le </a:t>
            </a:r>
            <a:r>
              <a:rPr lang="en-US" sz="2400" dirty="0" err="1" smtClean="0">
                <a:latin typeface="Avenir Book"/>
                <a:cs typeface="Avenir Book"/>
              </a:rPr>
              <a:t>informazioni</a:t>
            </a:r>
            <a:r>
              <a:rPr lang="en-US" sz="2400" dirty="0" smtClean="0">
                <a:latin typeface="Avenir Book"/>
                <a:cs typeface="Avenir Book"/>
              </a:rPr>
              <a:t>:</a:t>
            </a:r>
            <a:endParaRPr lang="en-US" sz="2400" dirty="0">
              <a:latin typeface="Avenir Book"/>
              <a:cs typeface="Avenir Book"/>
            </a:endParaRPr>
          </a:p>
          <a:p>
            <a:pPr algn="just"/>
            <a:endParaRPr lang="en-US" sz="2400" dirty="0" smtClean="0">
              <a:solidFill>
                <a:srgbClr val="000000"/>
              </a:solidFill>
              <a:latin typeface="Avenir Next" panose="020B0503020202020204" pitchFamily="34" charset="0"/>
              <a:cs typeface="Seravek ExtraLigh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1155" y="4683870"/>
            <a:ext cx="4621286" cy="1916787"/>
            <a:chOff x="261155" y="4683870"/>
            <a:chExt cx="4621286" cy="1916787"/>
          </a:xfrm>
        </p:grpSpPr>
        <p:sp>
          <p:nvSpPr>
            <p:cNvPr id="24" name="Rectangle 23"/>
            <p:cNvSpPr/>
            <p:nvPr/>
          </p:nvSpPr>
          <p:spPr>
            <a:xfrm>
              <a:off x="261155" y="4683870"/>
              <a:ext cx="4536622" cy="19167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6328" y="4814346"/>
              <a:ext cx="4586113" cy="1569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charset="2"/>
                <a:buChar char=""/>
              </a:pPr>
              <a:r>
                <a:rPr lang="en-US" sz="2400" b="1" dirty="0">
                  <a:solidFill>
                    <a:schemeClr val="bg1"/>
                  </a:solidFill>
                  <a:latin typeface="Avenir Book"/>
                  <a:cs typeface="Avenir Book"/>
                </a:rPr>
                <a:t>L</a:t>
              </a: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proposte</a:t>
              </a: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entro</a:t>
              </a: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venir Book"/>
                  <a:cs typeface="Avenir Book"/>
                </a:rPr>
                <a:t>il</a:t>
              </a:r>
              <a:r>
                <a:rPr lang="en-US" sz="2400" b="1" dirty="0">
                  <a:solidFill>
                    <a:schemeClr val="bg1"/>
                  </a:solidFill>
                  <a:latin typeface="Avenir Book"/>
                  <a:cs typeface="Avenir Book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latin typeface="Avenir Book"/>
                <a:cs typeface="Avenir Book"/>
              </a:endParaRPr>
            </a:p>
            <a:p>
              <a:pPr lvl="1"/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10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ottobre</a:t>
              </a: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2019</a:t>
              </a:r>
              <a:endParaRPr lang="en-US" sz="2400" b="1" dirty="0">
                <a:solidFill>
                  <a:schemeClr val="bg1"/>
                </a:solidFill>
                <a:latin typeface="Avenir Book"/>
                <a:cs typeface="Avenir Book"/>
              </a:endParaRPr>
            </a:p>
            <a:p>
              <a:pPr marL="457200" indent="-457200">
                <a:buFont typeface="Wingdings" charset="2"/>
                <a:buChar char=""/>
              </a:pPr>
              <a:r>
                <a:rPr lang="en-US" sz="2400" b="1" dirty="0">
                  <a:solidFill>
                    <a:schemeClr val="bg1"/>
                  </a:solidFill>
                  <a:latin typeface="Avenir Book"/>
                  <a:cs typeface="Avenir Book"/>
                </a:rPr>
                <a:t>La </a:t>
              </a:r>
              <a:r>
                <a:rPr lang="en-US" sz="2400" b="1" dirty="0" err="1">
                  <a:solidFill>
                    <a:schemeClr val="bg1"/>
                  </a:solidFill>
                  <a:latin typeface="Avenir Book"/>
                  <a:cs typeface="Avenir Book"/>
                </a:rPr>
                <a:t>votazione</a:t>
              </a:r>
              <a:r>
                <a:rPr lang="en-US" sz="2400" b="1" dirty="0">
                  <a:solidFill>
                    <a:schemeClr val="bg1"/>
                  </a:solidFill>
                  <a:latin typeface="Avenir Book"/>
                  <a:cs typeface="Avenir Book"/>
                </a:rPr>
                <a:t> dal </a:t>
              </a: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20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ottobre</a:t>
              </a: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al 10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venir Book"/>
                  <a:cs typeface="Avenir Book"/>
                </a:rPr>
                <a:t>novembre</a:t>
              </a: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cs typeface="Avenir Book"/>
                </a:rPr>
                <a:t> 2019</a:t>
              </a:r>
              <a:endParaRPr lang="en-US" sz="2400" b="1" dirty="0">
                <a:solidFill>
                  <a:schemeClr val="bg1"/>
                </a:solidFill>
                <a:latin typeface="Avenir Book"/>
                <a:cs typeface="Avenir Book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97777" y="4663053"/>
            <a:ext cx="4072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"/>
            </a:pPr>
            <a:r>
              <a:rPr lang="en-US" sz="2400" dirty="0" smtClean="0">
                <a:latin typeface="Avenir Book"/>
                <a:cs typeface="Avenir Book"/>
              </a:rPr>
              <a:t>come </a:t>
            </a:r>
            <a:r>
              <a:rPr lang="en-US" sz="2400" dirty="0" err="1" smtClean="0">
                <a:latin typeface="Avenir Book"/>
                <a:cs typeface="Avenir Book"/>
              </a:rPr>
              <a:t>partecipare</a:t>
            </a:r>
            <a:r>
              <a:rPr lang="en-US" sz="2400" dirty="0" smtClean="0">
                <a:latin typeface="Avenir Book"/>
                <a:cs typeface="Avenir Book"/>
              </a:rPr>
              <a:t> </a:t>
            </a:r>
          </a:p>
          <a:p>
            <a:pPr marL="342900" indent="-342900">
              <a:buFont typeface="Wingdings" charset="2"/>
              <a:buChar char=""/>
            </a:pPr>
            <a:r>
              <a:rPr lang="en-US" sz="2400" dirty="0" err="1" smtClean="0">
                <a:latin typeface="Avenir Book"/>
                <a:cs typeface="Avenir Book"/>
              </a:rPr>
              <a:t>il</a:t>
            </a:r>
            <a:r>
              <a:rPr lang="en-US" sz="2400" dirty="0" smtClean="0">
                <a:latin typeface="Avenir Book"/>
                <a:cs typeface="Avenir Book"/>
              </a:rPr>
              <a:t> </a:t>
            </a:r>
            <a:r>
              <a:rPr lang="en-US" sz="2400" dirty="0" err="1" smtClean="0">
                <a:latin typeface="Avenir Book"/>
                <a:cs typeface="Avenir Book"/>
              </a:rPr>
              <a:t>regolamento</a:t>
            </a:r>
            <a:endParaRPr lang="en-US" sz="2400" dirty="0" smtClean="0">
              <a:latin typeface="Avenir Book"/>
              <a:cs typeface="Avenir Book"/>
            </a:endParaRPr>
          </a:p>
          <a:p>
            <a:pPr marL="342900" indent="-342900">
              <a:buFont typeface="Wingdings" charset="2"/>
              <a:buChar char=""/>
            </a:pPr>
            <a:r>
              <a:rPr lang="en-US" sz="2400" dirty="0" smtClean="0">
                <a:latin typeface="Avenir Book"/>
                <a:cs typeface="Avenir Book"/>
              </a:rPr>
              <a:t>le </a:t>
            </a:r>
            <a:r>
              <a:rPr lang="en-US" sz="2400" dirty="0" err="1" smtClean="0">
                <a:latin typeface="Avenir Book"/>
                <a:cs typeface="Avenir Book"/>
              </a:rPr>
              <a:t>caratteristiche</a:t>
            </a:r>
            <a:r>
              <a:rPr lang="en-US" sz="2400" dirty="0" smtClean="0">
                <a:latin typeface="Avenir Book"/>
                <a:cs typeface="Avenir Book"/>
              </a:rPr>
              <a:t> del </a:t>
            </a:r>
            <a:r>
              <a:rPr lang="en-US" sz="2400" dirty="0" err="1" smtClean="0">
                <a:latin typeface="Avenir Book"/>
                <a:cs typeface="Avenir Book"/>
              </a:rPr>
              <a:t>sistema</a:t>
            </a:r>
            <a:r>
              <a:rPr lang="en-US" sz="2400" dirty="0" smtClean="0">
                <a:latin typeface="Avenir Book"/>
                <a:cs typeface="Avenir Book"/>
              </a:rPr>
              <a:t> da </a:t>
            </a:r>
            <a:r>
              <a:rPr lang="en-US" sz="2400" dirty="0" err="1" smtClean="0">
                <a:latin typeface="Avenir Book"/>
                <a:cs typeface="Avenir Book"/>
              </a:rPr>
              <a:t>nominare</a:t>
            </a:r>
            <a:endParaRPr lang="en-US" sz="2400" dirty="0" smtClean="0">
              <a:latin typeface="Avenir Book"/>
              <a:cs typeface="Avenir Book"/>
            </a:endParaRPr>
          </a:p>
          <a:p>
            <a:pPr marL="342900" indent="-342900">
              <a:buFont typeface="Wingdings" charset="2"/>
              <a:buChar char=""/>
            </a:pPr>
            <a:r>
              <a:rPr lang="en-US" sz="2400" dirty="0" err="1" smtClean="0">
                <a:latin typeface="Avenir Book"/>
                <a:cs typeface="Avenir Book"/>
              </a:rPr>
              <a:t>i</a:t>
            </a:r>
            <a:r>
              <a:rPr lang="en-US" sz="2400" dirty="0" smtClean="0">
                <a:latin typeface="Avenir Book"/>
                <a:cs typeface="Avenir Book"/>
              </a:rPr>
              <a:t> </a:t>
            </a:r>
            <a:r>
              <a:rPr lang="en-US" sz="2400" dirty="0" err="1" smtClean="0">
                <a:latin typeface="Avenir Book"/>
                <a:cs typeface="Avenir Book"/>
              </a:rPr>
              <a:t>fantastici</a:t>
            </a:r>
            <a:r>
              <a:rPr lang="en-US" sz="2400" dirty="0" smtClean="0">
                <a:latin typeface="Avenir Book"/>
                <a:cs typeface="Avenir Book"/>
              </a:rPr>
              <a:t> </a:t>
            </a:r>
            <a:r>
              <a:rPr lang="en-US" sz="2400" dirty="0" err="1" smtClean="0">
                <a:latin typeface="Avenir Book"/>
                <a:cs typeface="Avenir Book"/>
              </a:rPr>
              <a:t>premi</a:t>
            </a:r>
            <a:r>
              <a:rPr lang="en-US" sz="2400" dirty="0" smtClean="0">
                <a:latin typeface="Avenir Book"/>
                <a:cs typeface="Avenir Book"/>
              </a:rPr>
              <a:t> in </a:t>
            </a:r>
            <a:r>
              <a:rPr lang="en-US" sz="2400" dirty="0" err="1" smtClean="0">
                <a:latin typeface="Avenir Book"/>
                <a:cs typeface="Avenir Book"/>
              </a:rPr>
              <a:t>palio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6332" y="6581161"/>
            <a:ext cx="6637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venir Book"/>
                <a:cs typeface="Avenir Book"/>
              </a:rPr>
              <a:t>Credits: </a:t>
            </a:r>
            <a:r>
              <a:rPr lang="en-US" sz="1200" dirty="0" err="1" smtClean="0">
                <a:latin typeface="Avenir Book"/>
                <a:cs typeface="Avenir Book"/>
              </a:rPr>
              <a:t>Pixabay</a:t>
            </a:r>
            <a:r>
              <a:rPr lang="en-US" sz="1200" dirty="0">
                <a:latin typeface="Avenir Book"/>
                <a:cs typeface="Avenir Book"/>
              </a:rPr>
              <a:t>,</a:t>
            </a:r>
            <a:r>
              <a:rPr lang="en-US" sz="1200" dirty="0" smtClean="0">
                <a:latin typeface="Avenir Book"/>
                <a:cs typeface="Avenir Book"/>
              </a:rPr>
              <a:t> NASA</a:t>
            </a:r>
            <a:r>
              <a:rPr lang="en-US" sz="1200" dirty="0">
                <a:latin typeface="Avenir Book"/>
                <a:cs typeface="Avenir Book"/>
              </a:rPr>
              <a:t>/ESA/G. Bacon and A. </a:t>
            </a:r>
            <a:r>
              <a:rPr lang="en-US" sz="1200" dirty="0" err="1">
                <a:latin typeface="Avenir Book"/>
                <a:cs typeface="Avenir Book"/>
              </a:rPr>
              <a:t>Feild</a:t>
            </a:r>
            <a:r>
              <a:rPr lang="en-US" sz="1200" dirty="0">
                <a:latin typeface="Avenir Book"/>
                <a:cs typeface="Avenir Book"/>
              </a:rPr>
              <a:t> (</a:t>
            </a:r>
            <a:r>
              <a:rPr lang="en-US" sz="1200" dirty="0" err="1">
                <a:latin typeface="Avenir Book"/>
                <a:cs typeface="Avenir Book"/>
              </a:rPr>
              <a:t>STScI</a:t>
            </a:r>
            <a:r>
              <a:rPr lang="en-US" sz="1200" dirty="0">
                <a:latin typeface="Avenir Book"/>
                <a:cs typeface="Avenir Book"/>
              </a:rPr>
              <a:t>)/H. </a:t>
            </a:r>
            <a:r>
              <a:rPr lang="en-US" sz="1200" dirty="0" err="1">
                <a:latin typeface="Avenir Book"/>
                <a:cs typeface="Avenir Book"/>
              </a:rPr>
              <a:t>Wakeford</a:t>
            </a:r>
            <a:r>
              <a:rPr lang="en-US" sz="1200" dirty="0">
                <a:latin typeface="Avenir Book"/>
                <a:cs typeface="Avenir Book"/>
              </a:rPr>
              <a:t> (</a:t>
            </a:r>
            <a:r>
              <a:rPr lang="en-US" sz="1200" dirty="0" err="1">
                <a:latin typeface="Avenir Book"/>
                <a:cs typeface="Avenir Book"/>
              </a:rPr>
              <a:t>STScI</a:t>
            </a:r>
            <a:r>
              <a:rPr lang="en-US" sz="1200" dirty="0">
                <a:latin typeface="Avenir Book"/>
                <a:cs typeface="Avenir Book"/>
              </a:rPr>
              <a:t>/Univ. of Exeter)</a:t>
            </a:r>
            <a:r>
              <a:rPr lang="en-US" sz="1200" dirty="0" smtClean="0">
                <a:latin typeface="Avenir Book"/>
                <a:cs typeface="Avenir Book"/>
              </a:rPr>
              <a:t> </a:t>
            </a:r>
            <a:endParaRPr lang="en-US" sz="1200" dirty="0">
              <a:latin typeface="Avenir Book"/>
              <a:cs typeface="Avenir Book"/>
            </a:endParaRPr>
          </a:p>
        </p:txBody>
      </p:sp>
      <p:pic>
        <p:nvPicPr>
          <p:cNvPr id="19" name="Picture 18" descr="NameExoWorlds+country_logo_RGB_ITAL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78" y="2997529"/>
            <a:ext cx="2074334" cy="7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152</Words>
  <Application>Microsoft Macintosh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Serena Benatti</dc:creator>
  <cp:lastModifiedBy>Serena Benatti</cp:lastModifiedBy>
  <cp:revision>59</cp:revision>
  <dcterms:created xsi:type="dcterms:W3CDTF">2019-05-23T10:47:36Z</dcterms:created>
  <dcterms:modified xsi:type="dcterms:W3CDTF">2019-06-03T12:46:16Z</dcterms:modified>
</cp:coreProperties>
</file>